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2" r:id="rId4"/>
    <p:sldId id="292" r:id="rId5"/>
    <p:sldId id="293" r:id="rId6"/>
    <p:sldId id="294" r:id="rId7"/>
    <p:sldId id="295" r:id="rId8"/>
    <p:sldId id="298" r:id="rId9"/>
    <p:sldId id="296" r:id="rId10"/>
    <p:sldId id="297" r:id="rId11"/>
    <p:sldId id="290" r:id="rId12"/>
    <p:sldId id="299" r:id="rId13"/>
    <p:sldId id="300" r:id="rId14"/>
    <p:sldId id="291" r:id="rId15"/>
    <p:sldId id="301" r:id="rId16"/>
    <p:sldId id="289" r:id="rId17"/>
    <p:sldId id="302" r:id="rId18"/>
    <p:sldId id="288" r:id="rId19"/>
    <p:sldId id="303" r:id="rId20"/>
    <p:sldId id="304" r:id="rId21"/>
    <p:sldId id="259" r:id="rId22"/>
    <p:sldId id="306" r:id="rId23"/>
    <p:sldId id="305" r:id="rId24"/>
    <p:sldId id="307" r:id="rId25"/>
    <p:sldId id="312" r:id="rId26"/>
    <p:sldId id="313" r:id="rId27"/>
    <p:sldId id="308" r:id="rId28"/>
    <p:sldId id="309" r:id="rId29"/>
    <p:sldId id="310" r:id="rId30"/>
    <p:sldId id="311" r:id="rId31"/>
    <p:sldId id="261" r:id="rId32"/>
    <p:sldId id="263" r:id="rId33"/>
    <p:sldId id="264" r:id="rId34"/>
    <p:sldId id="286" r:id="rId35"/>
    <p:sldId id="265" r:id="rId36"/>
    <p:sldId id="285" r:id="rId37"/>
    <p:sldId id="287" r:id="rId38"/>
    <p:sldId id="315" r:id="rId39"/>
    <p:sldId id="314" r:id="rId40"/>
    <p:sldId id="316" r:id="rId41"/>
    <p:sldId id="317" r:id="rId42"/>
    <p:sldId id="321" r:id="rId43"/>
    <p:sldId id="322" r:id="rId44"/>
    <p:sldId id="323" r:id="rId45"/>
    <p:sldId id="324" r:id="rId46"/>
    <p:sldId id="318" r:id="rId47"/>
    <p:sldId id="325" r:id="rId48"/>
    <p:sldId id="326" r:id="rId49"/>
    <p:sldId id="327" r:id="rId50"/>
    <p:sldId id="328" r:id="rId51"/>
    <p:sldId id="319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C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2D9F-696C-425F-ABC3-7F0DD6994C1D}" type="datetimeFigureOut">
              <a:rPr lang="pl-PL" smtClean="0"/>
              <a:pPr/>
              <a:t>2008-03-05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7242-B7DC-4DEC-AB21-C5D0F0CDDDE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28728" y="1785926"/>
            <a:ext cx="6332631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002060"/>
                </a:solidFill>
              </a:rPr>
              <a:t>MECHANIKA NIEBA</a:t>
            </a:r>
          </a:p>
          <a:p>
            <a:pPr algn="ctr"/>
            <a:endParaRPr lang="pl-PL" sz="4400" b="1" dirty="0">
              <a:solidFill>
                <a:srgbClr val="002060"/>
              </a:solidFill>
            </a:endParaRPr>
          </a:p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WYKŁAD 1</a:t>
            </a:r>
          </a:p>
          <a:p>
            <a:pPr algn="ctr"/>
            <a:endParaRPr lang="pl-PL" sz="4000" b="1" dirty="0" smtClean="0">
              <a:solidFill>
                <a:srgbClr val="002060"/>
              </a:solidFill>
            </a:endParaRPr>
          </a:p>
          <a:p>
            <a:pPr algn="ctr"/>
            <a:endParaRPr lang="pl-PL" sz="4000" b="1" dirty="0" smtClean="0">
              <a:solidFill>
                <a:srgbClr val="002060"/>
              </a:solidFill>
            </a:endParaRPr>
          </a:p>
          <a:p>
            <a:pPr algn="ctr"/>
            <a:endParaRPr lang="pl-PL" sz="4000" b="1" dirty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05.03.2008 </a:t>
            </a:r>
            <a:r>
              <a:rPr lang="pl-PL" sz="2000" b="1" dirty="0" err="1" smtClean="0">
                <a:solidFill>
                  <a:srgbClr val="002060"/>
                </a:solidFill>
              </a:rPr>
              <a:t>r</a:t>
            </a:r>
            <a:endParaRPr lang="pl-PL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5" name="Obraz 4" descr="ptolem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857364"/>
            <a:ext cx="2857500" cy="381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357686" y="2357430"/>
            <a:ext cx="46316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Taka konstrukcja pozwalała stosunkowo </a:t>
            </a:r>
          </a:p>
          <a:p>
            <a:r>
              <a:rPr lang="pl-PL" b="1" dirty="0" smtClean="0"/>
              <a:t>dobrze odtwarzać skomplikowane ruchy </a:t>
            </a:r>
          </a:p>
          <a:p>
            <a:r>
              <a:rPr lang="pl-PL" b="1" dirty="0" smtClean="0"/>
              <a:t>planet i zmiany ich jasności. </a:t>
            </a:r>
          </a:p>
          <a:p>
            <a:endParaRPr lang="pl-PL" b="1" dirty="0" smtClean="0"/>
          </a:p>
          <a:p>
            <a:r>
              <a:rPr lang="pl-PL" b="1" dirty="0" smtClean="0"/>
              <a:t>W miarę jak rosła dokładność obserwacji </a:t>
            </a:r>
          </a:p>
          <a:p>
            <a:r>
              <a:rPr lang="pl-PL" b="1" dirty="0" smtClean="0"/>
              <a:t>(a raczej dostępne były coraz dłuższe ich serie) </a:t>
            </a:r>
          </a:p>
          <a:p>
            <a:r>
              <a:rPr lang="pl-PL" b="1" dirty="0" smtClean="0"/>
              <a:t>trzeba było modyfikować ten schemat. </a:t>
            </a:r>
          </a:p>
          <a:p>
            <a:endParaRPr lang="pl-PL" b="1" dirty="0" smtClean="0"/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14488"/>
            <a:ext cx="1857388" cy="209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929322" y="4000504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Ptolemeusz 100 – 168 n.e.</a:t>
            </a:r>
            <a:endParaRPr lang="pl-PL" b="1" dirty="0"/>
          </a:p>
        </p:txBody>
      </p:sp>
      <p:pic>
        <p:nvPicPr>
          <p:cNvPr id="7" name="Obraz 6" descr="a-ptolemeusz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5195964" cy="462440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477162" y="4857760"/>
            <a:ext cx="36668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Wyjątkowo rozbudowany model </a:t>
            </a:r>
          </a:p>
          <a:p>
            <a:r>
              <a:rPr lang="pl-PL" b="1" dirty="0" err="1" smtClean="0"/>
              <a:t>deferentów</a:t>
            </a:r>
            <a:r>
              <a:rPr lang="pl-PL" b="1" dirty="0" smtClean="0"/>
              <a:t> i epicykli. </a:t>
            </a:r>
          </a:p>
          <a:p>
            <a:endParaRPr lang="pl-PL" b="1" dirty="0" smtClean="0"/>
          </a:p>
          <a:p>
            <a:r>
              <a:rPr lang="pl-PL" b="1" dirty="0" smtClean="0"/>
              <a:t>Aby uzyskać jeszcze lepszą zgodność </a:t>
            </a:r>
          </a:p>
          <a:p>
            <a:r>
              <a:rPr lang="pl-PL" b="1" dirty="0" smtClean="0"/>
              <a:t>z obserwacjami wprowadził </a:t>
            </a:r>
          </a:p>
          <a:p>
            <a:r>
              <a:rPr lang="pl-PL" b="1" dirty="0" smtClean="0"/>
              <a:t>ekscentryk i </a:t>
            </a:r>
            <a:r>
              <a:rPr lang="pl-PL" b="1" dirty="0" err="1" smtClean="0"/>
              <a:t>ekwant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7" name="Obraz 6" descr="a-ptolemeusz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5195964" cy="4624408"/>
          </a:xfrm>
          <a:prstGeom prst="rect">
            <a:avLst/>
          </a:prstGeom>
        </p:spPr>
      </p:pic>
      <p:pic>
        <p:nvPicPr>
          <p:cNvPr id="9" name="Obraz 8" descr="Eccentr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571612"/>
            <a:ext cx="2257425" cy="263842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786446" y="4857760"/>
            <a:ext cx="3168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Ziemia już nie jest w centrum. </a:t>
            </a:r>
          </a:p>
          <a:p>
            <a:endParaRPr lang="pl-PL" b="1" dirty="0" smtClean="0"/>
          </a:p>
          <a:p>
            <a:r>
              <a:rPr lang="pl-PL" b="1" dirty="0" smtClean="0"/>
              <a:t>Ciągłe dążenie do opisu za </a:t>
            </a:r>
          </a:p>
          <a:p>
            <a:r>
              <a:rPr lang="pl-PL" b="1" dirty="0" smtClean="0"/>
              <a:t>pomocą ruchów jednostajnych.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7" name="Obraz 6" descr="a-ptolemeusz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5195964" cy="462440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786446" y="1928802"/>
            <a:ext cx="33390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Ta konstrukcja obowiązywała </a:t>
            </a:r>
          </a:p>
          <a:p>
            <a:r>
              <a:rPr lang="pl-PL" b="1" dirty="0" smtClean="0"/>
              <a:t>przez następne 1500 lat.</a:t>
            </a:r>
          </a:p>
          <a:p>
            <a:endParaRPr lang="pl-PL" b="1" dirty="0" smtClean="0"/>
          </a:p>
          <a:p>
            <a:r>
              <a:rPr lang="pl-PL" b="1" dirty="0" smtClean="0"/>
              <a:t>Krytyka układu </a:t>
            </a:r>
            <a:r>
              <a:rPr lang="pl-PL" b="1" dirty="0" err="1" smtClean="0"/>
              <a:t>ptolemejskiego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pojawiała się w pracach </a:t>
            </a:r>
          </a:p>
          <a:p>
            <a:r>
              <a:rPr lang="pl-PL" b="1" dirty="0" smtClean="0"/>
              <a:t>astronomów arabskich </a:t>
            </a:r>
          </a:p>
          <a:p>
            <a:r>
              <a:rPr lang="pl-PL" b="1" dirty="0" smtClean="0"/>
              <a:t>(VIII-XIV w.). Nie proponowali </a:t>
            </a:r>
          </a:p>
          <a:p>
            <a:r>
              <a:rPr lang="pl-PL" b="1" dirty="0" smtClean="0"/>
              <a:t>oni jednak istotnych zmian. </a:t>
            </a:r>
          </a:p>
          <a:p>
            <a:r>
              <a:rPr lang="pl-PL" b="1" dirty="0" smtClean="0"/>
              <a:t>Nadal wierzyli w centralnie </a:t>
            </a:r>
          </a:p>
          <a:p>
            <a:r>
              <a:rPr lang="pl-PL" b="1" dirty="0" smtClean="0"/>
              <a:t>położoną Ziemię i wszechobecny </a:t>
            </a:r>
          </a:p>
          <a:p>
            <a:r>
              <a:rPr lang="pl-PL" b="1" dirty="0" smtClean="0"/>
              <a:t>ruch jednostajny.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Przewrót kopernikański</a:t>
            </a:r>
            <a:endParaRPr lang="pl-PL" sz="3200" b="1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429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928662" y="4714884"/>
            <a:ext cx="319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Mikołaj Kopernik 1473 – 1543 r.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143504" y="1857364"/>
            <a:ext cx="3954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Słońce zajmuje centralne miejsce </a:t>
            </a:r>
          </a:p>
          <a:p>
            <a:r>
              <a:rPr lang="pl-PL" b="1" dirty="0" smtClean="0"/>
              <a:t>w układzie planetarnym. </a:t>
            </a:r>
          </a:p>
          <a:p>
            <a:endParaRPr lang="pl-PL" b="1" dirty="0" smtClean="0"/>
          </a:p>
          <a:p>
            <a:r>
              <a:rPr lang="pl-PL" b="1" dirty="0" smtClean="0"/>
              <a:t>Kopernik świadomie nawiązuje do </a:t>
            </a:r>
          </a:p>
          <a:p>
            <a:r>
              <a:rPr lang="pl-PL" b="1" dirty="0" smtClean="0"/>
              <a:t>teorii głoszonej wcześniej przez </a:t>
            </a:r>
          </a:p>
          <a:p>
            <a:r>
              <a:rPr lang="pl-PL" b="1" dirty="0" err="1" smtClean="0"/>
              <a:t>Arystarcha</a:t>
            </a:r>
            <a:r>
              <a:rPr lang="pl-PL" b="1" dirty="0" smtClean="0"/>
              <a:t> z Samos (310–230 p.n.e.)</a:t>
            </a:r>
          </a:p>
          <a:p>
            <a:endParaRPr lang="pl-PL" b="1" dirty="0" smtClean="0"/>
          </a:p>
          <a:p>
            <a:r>
              <a:rPr lang="pl-PL" b="1" dirty="0" smtClean="0"/>
              <a:t>Istotą przewrotu było to, że Ziemia </a:t>
            </a:r>
          </a:p>
          <a:p>
            <a:r>
              <a:rPr lang="pl-PL" b="1" dirty="0" smtClean="0"/>
              <a:t>przestaje być wyróżnionym miejscem </a:t>
            </a:r>
          </a:p>
          <a:p>
            <a:r>
              <a:rPr lang="pl-PL" b="1" dirty="0" smtClean="0"/>
              <a:t>we Wszechświecie (zasada </a:t>
            </a:r>
          </a:p>
          <a:p>
            <a:r>
              <a:rPr lang="pl-PL" b="1" dirty="0" smtClean="0"/>
              <a:t>kopernikańska). Wbrew pozorom to </a:t>
            </a:r>
          </a:p>
          <a:p>
            <a:r>
              <a:rPr lang="pl-PL" b="1" dirty="0" smtClean="0"/>
              <a:t>stwierdzenie wymagało wielkiej </a:t>
            </a:r>
          </a:p>
          <a:p>
            <a:r>
              <a:rPr lang="pl-PL" b="1" dirty="0" smtClean="0"/>
              <a:t>odwagi i otwartości umysłu. Nawet dziś</a:t>
            </a:r>
          </a:p>
          <a:p>
            <a:r>
              <a:rPr lang="pl-PL" b="1" dirty="0" smtClean="0"/>
              <a:t>nie każdy zdaje sobie sprawę z </a:t>
            </a:r>
          </a:p>
          <a:p>
            <a:r>
              <a:rPr lang="pl-PL" b="1" dirty="0" smtClean="0"/>
              <a:t>konsekwencji tego stwierdzenia (np. </a:t>
            </a:r>
          </a:p>
          <a:p>
            <a:r>
              <a:rPr lang="pl-PL" b="1" dirty="0" smtClean="0"/>
              <a:t>poszukiwanie życia w kosmosie…)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Przewrót kopernikański</a:t>
            </a:r>
            <a:endParaRPr lang="pl-PL" sz="3200" b="1" dirty="0"/>
          </a:p>
        </p:txBody>
      </p:sp>
      <p:pic>
        <p:nvPicPr>
          <p:cNvPr id="7" name="Obraz 6" descr="cmcconnellCopernicus_Ma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2857500" cy="3810000"/>
          </a:xfrm>
          <a:prstGeom prst="rect">
            <a:avLst/>
          </a:prstGeom>
        </p:spPr>
      </p:pic>
      <p:pic>
        <p:nvPicPr>
          <p:cNvPr id="9" name="Obraz 8" descr="ptolem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643050"/>
            <a:ext cx="2857500" cy="38100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095730" y="2071678"/>
            <a:ext cx="31253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Nie zrezygnował z </a:t>
            </a:r>
            <a:r>
              <a:rPr lang="pl-PL" b="1" dirty="0" err="1" smtClean="0"/>
              <a:t>deferentów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i epicykli.</a:t>
            </a:r>
          </a:p>
          <a:p>
            <a:endParaRPr lang="pl-PL" b="1" dirty="0" smtClean="0"/>
          </a:p>
          <a:p>
            <a:r>
              <a:rPr lang="pl-PL" b="1" dirty="0" smtClean="0"/>
              <a:t>Jego model wydawał się </a:t>
            </a:r>
          </a:p>
          <a:p>
            <a:r>
              <a:rPr lang="pl-PL" b="1" dirty="0" smtClean="0"/>
              <a:t>prostszy, ale nie był wyraźnie </a:t>
            </a:r>
          </a:p>
          <a:p>
            <a:r>
              <a:rPr lang="pl-PL" b="1" dirty="0" smtClean="0"/>
              <a:t>dokładniejszy w określaniu </a:t>
            </a:r>
          </a:p>
          <a:p>
            <a:r>
              <a:rPr lang="pl-PL" b="1" dirty="0" smtClean="0"/>
              <a:t>położeń planet na niebie.</a:t>
            </a:r>
          </a:p>
          <a:p>
            <a:endParaRPr lang="pl-PL" b="1" dirty="0" smtClean="0"/>
          </a:p>
          <a:p>
            <a:r>
              <a:rPr lang="pl-PL" b="1" dirty="0" smtClean="0"/>
              <a:t>Jednak dużo lepiej tłumaczył </a:t>
            </a:r>
          </a:p>
          <a:p>
            <a:r>
              <a:rPr lang="pl-PL" b="1" dirty="0" smtClean="0"/>
              <a:t>obserwowane zmiany jasności </a:t>
            </a:r>
          </a:p>
          <a:p>
            <a:r>
              <a:rPr lang="pl-PL" b="1" dirty="0" smtClean="0"/>
              <a:t>planet i ich względne </a:t>
            </a:r>
          </a:p>
          <a:p>
            <a:r>
              <a:rPr lang="pl-PL" b="1" dirty="0" smtClean="0"/>
              <a:t>odległości od Słońca.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Narodziny współczesnej mechaniki nieba</a:t>
            </a:r>
            <a:endParaRPr lang="pl-PL" sz="3200" b="1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736"/>
            <a:ext cx="1905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6500826" y="4572008"/>
            <a:ext cx="135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Tycho </a:t>
            </a:r>
            <a:r>
              <a:rPr lang="pl-PL" b="1" dirty="0" err="1" smtClean="0"/>
              <a:t>Brahe</a:t>
            </a:r>
            <a:endParaRPr lang="pl-PL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2309817" cy="31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4071934" y="6143644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Jan Kepler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28596" y="1785926"/>
            <a:ext cx="43449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Tycho </a:t>
            </a:r>
            <a:r>
              <a:rPr lang="pl-PL" b="1" dirty="0" err="1" smtClean="0"/>
              <a:t>Brahe</a:t>
            </a:r>
            <a:r>
              <a:rPr lang="pl-PL" b="1" dirty="0" smtClean="0"/>
              <a:t> prowadził niezwykle dokładne </a:t>
            </a:r>
          </a:p>
          <a:p>
            <a:r>
              <a:rPr lang="pl-PL" b="1" dirty="0" smtClean="0"/>
              <a:t>obserwacje wizualne.</a:t>
            </a:r>
          </a:p>
          <a:p>
            <a:endParaRPr lang="pl-PL" b="1" dirty="0" smtClean="0"/>
          </a:p>
          <a:p>
            <a:r>
              <a:rPr lang="pl-PL" b="1" dirty="0" smtClean="0"/>
              <a:t>Ich dokładność pozwoliła </a:t>
            </a:r>
          </a:p>
          <a:p>
            <a:r>
              <a:rPr lang="pl-PL" b="1" dirty="0" smtClean="0"/>
              <a:t>Keplerowi na sformułowanie </a:t>
            </a:r>
          </a:p>
          <a:p>
            <a:r>
              <a:rPr lang="pl-PL" b="1" dirty="0" smtClean="0"/>
              <a:t>trzech praw ruchu planet.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Narodziny współczesnej mechaniki nieba</a:t>
            </a:r>
            <a:endParaRPr lang="pl-PL" sz="32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27186" y="1225689"/>
            <a:ext cx="451681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Kepler wierzył w moc liczb. Zanim </a:t>
            </a:r>
          </a:p>
          <a:p>
            <a:r>
              <a:rPr lang="pl-PL" b="1" dirty="0" smtClean="0"/>
              <a:t>sformułował swoje trzy prawa próbował </a:t>
            </a:r>
          </a:p>
          <a:p>
            <a:r>
              <a:rPr lang="pl-PL" b="1" dirty="0" smtClean="0"/>
              <a:t>zbudować model Układu Słonecznego </a:t>
            </a:r>
          </a:p>
          <a:p>
            <a:r>
              <a:rPr lang="pl-PL" b="1" dirty="0" smtClean="0"/>
              <a:t>opierając się na wielościanach </a:t>
            </a:r>
          </a:p>
          <a:p>
            <a:r>
              <a:rPr lang="pl-PL" b="1" dirty="0" smtClean="0"/>
              <a:t>foremnych w następujący sposób.</a:t>
            </a:r>
          </a:p>
          <a:p>
            <a:endParaRPr lang="pl-PL" b="1" dirty="0" smtClean="0"/>
          </a:p>
          <a:p>
            <a:r>
              <a:rPr lang="pl-PL" b="1" dirty="0" smtClean="0"/>
              <a:t>Na sferze wyznaczonej przez orbitę </a:t>
            </a:r>
          </a:p>
          <a:p>
            <a:r>
              <a:rPr lang="pl-PL" b="1" dirty="0" smtClean="0"/>
              <a:t>Merkurego opisujemy ośmiościan foremny.  </a:t>
            </a:r>
          </a:p>
          <a:p>
            <a:endParaRPr lang="pl-PL" b="1" dirty="0" smtClean="0"/>
          </a:p>
          <a:p>
            <a:r>
              <a:rPr lang="pl-PL" b="1" dirty="0" smtClean="0"/>
              <a:t>Okazuje się, że jest on wpisany w sferę </a:t>
            </a:r>
          </a:p>
          <a:p>
            <a:r>
              <a:rPr lang="pl-PL" b="1" dirty="0" smtClean="0"/>
              <a:t>wyznaczoną </a:t>
            </a:r>
            <a:r>
              <a:rPr lang="pl-PL" b="1" dirty="0" err="1" smtClean="0"/>
              <a:t>orbitąWenus</a:t>
            </a:r>
            <a:r>
              <a:rPr lang="pl-PL" b="1" dirty="0" smtClean="0"/>
              <a:t>.</a:t>
            </a:r>
          </a:p>
          <a:p>
            <a:endParaRPr lang="pl-PL" b="1" dirty="0" smtClean="0"/>
          </a:p>
          <a:p>
            <a:r>
              <a:rPr lang="pl-PL" b="1" dirty="0" smtClean="0"/>
              <a:t>Na niej opisujemy dwudziestościan foremny, </a:t>
            </a:r>
          </a:p>
          <a:p>
            <a:r>
              <a:rPr lang="pl-PL" b="1" dirty="0" smtClean="0"/>
              <a:t>który okazuje się być wpisanym w sferę Ziemi</a:t>
            </a:r>
          </a:p>
          <a:p>
            <a:endParaRPr lang="pl-PL" b="1" dirty="0" smtClean="0"/>
          </a:p>
          <a:p>
            <a:r>
              <a:rPr lang="pl-PL" b="1" dirty="0" smtClean="0"/>
              <a:t>Na niej opisujemy dwunastościan foremny </a:t>
            </a:r>
          </a:p>
          <a:p>
            <a:r>
              <a:rPr lang="pl-PL" b="1" dirty="0" smtClean="0"/>
              <a:t>wpisany w sferę Marsa, na niej  czworościan </a:t>
            </a:r>
          </a:p>
          <a:p>
            <a:r>
              <a:rPr lang="pl-PL" b="1" dirty="0" smtClean="0"/>
              <a:t>foremny wpisany sferę Jowisza, na której </a:t>
            </a:r>
          </a:p>
          <a:p>
            <a:r>
              <a:rPr lang="pl-PL" b="1" dirty="0" smtClean="0"/>
              <a:t>opisany jest sześcian wpisany w sferę </a:t>
            </a:r>
          </a:p>
          <a:p>
            <a:r>
              <a:rPr lang="pl-PL" b="1" dirty="0" smtClean="0"/>
              <a:t>Saturna.</a:t>
            </a:r>
            <a:endParaRPr lang="pl-PL" b="1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61742" cy="46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Kepler i jego prawa ruchu planet</a:t>
            </a:r>
            <a:endParaRPr lang="pl-PL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309817" cy="31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000100" y="5357826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Jan Kepler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3500430" y="1714488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I prawo:</a:t>
            </a:r>
          </a:p>
          <a:p>
            <a:endParaRPr lang="pl-PL" b="1" dirty="0" smtClean="0"/>
          </a:p>
          <a:p>
            <a:r>
              <a:rPr lang="pl-PL" b="1" dirty="0" smtClean="0"/>
              <a:t>Ruch planety wokół Słońca odbywa się po elipsie. Słońce znajduje się w jednym z dwóch ognisk elipsy</a:t>
            </a:r>
            <a:endParaRPr lang="pl-PL" b="1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000504"/>
            <a:ext cx="1500198" cy="24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86124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Kepler i jego prawa ruchu planet</a:t>
            </a:r>
            <a:endParaRPr lang="pl-PL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309817" cy="31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000100" y="5357826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Jan Kepler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3500430" y="1714488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II prawo:</a:t>
            </a:r>
          </a:p>
          <a:p>
            <a:endParaRPr lang="pl-PL" b="1" dirty="0" smtClean="0"/>
          </a:p>
          <a:p>
            <a:r>
              <a:rPr lang="pl-PL" b="1" dirty="0" smtClean="0"/>
              <a:t>W równych jednostkach czasu, promień wodzący planety poprowadzony od Słońca zakreśla równe pola.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34844" y="3209032"/>
            <a:ext cx="2738450" cy="34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71472" y="1928802"/>
            <a:ext cx="812209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smtClean="0">
                <a:solidFill>
                  <a:srgbClr val="002060"/>
                </a:solidFill>
              </a:rPr>
              <a:t>Trochę dłuższy wstęp</a:t>
            </a:r>
          </a:p>
          <a:p>
            <a:pPr algn="ctr"/>
            <a:endParaRPr lang="pl-PL" sz="28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(jak rodziła się mechanika nieba i gdzie jest obecnie)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Kepler i jego prawa ruchu planet</a:t>
            </a:r>
            <a:endParaRPr lang="pl-PL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309817" cy="31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000100" y="5357826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Jan Kepler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3500430" y="1714488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III prawo:</a:t>
            </a:r>
          </a:p>
          <a:p>
            <a:endParaRPr lang="pl-PL" b="1" dirty="0" smtClean="0"/>
          </a:p>
          <a:p>
            <a:r>
              <a:rPr lang="pl-PL" b="1" dirty="0" smtClean="0"/>
              <a:t>Drugie potęgi okresów obiegu planet dookoła Słońca są wprost proporcjonalne do trzecich potęg ich średnich odległości od Słońca.</a:t>
            </a: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4786314" y="3357562"/>
          <a:ext cx="850900" cy="698500"/>
        </p:xfrm>
        <a:graphic>
          <a:graphicData uri="http://schemas.openxmlformats.org/presentationml/2006/ole">
            <p:oleObj spid="_x0000_s78850" name="Równanie" r:id="rId4" imgW="850680" imgH="698400" progId="Equation.3">
              <p:embed/>
            </p:oleObj>
          </a:graphicData>
        </a:graphic>
      </p:graphicFrame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256"/>
            <a:ext cx="3047995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Prawo powszechnego ciążenia</a:t>
            </a:r>
            <a:endParaRPr lang="pl-PL" sz="3200" b="1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714488"/>
            <a:ext cx="24090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785786" y="4857760"/>
            <a:ext cx="14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Isaac Newton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286116" y="2071678"/>
            <a:ext cx="542417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5 czerwca roku 1686 ukazuje się </a:t>
            </a:r>
          </a:p>
          <a:p>
            <a:r>
              <a:rPr lang="pl-PL" b="1" i="1" dirty="0" err="1" smtClean="0"/>
              <a:t>Philosophiae</a:t>
            </a:r>
            <a:r>
              <a:rPr lang="pl-PL" b="1" i="1" dirty="0" smtClean="0"/>
              <a:t> </a:t>
            </a:r>
            <a:r>
              <a:rPr lang="pl-PL" b="1" i="1" dirty="0" err="1" smtClean="0"/>
              <a:t>Naturalis</a:t>
            </a:r>
            <a:r>
              <a:rPr lang="pl-PL" b="1" i="1" dirty="0" smtClean="0"/>
              <a:t> Principia </a:t>
            </a:r>
            <a:r>
              <a:rPr lang="pl-PL" b="1" i="1" dirty="0" err="1" smtClean="0"/>
              <a:t>Mathematica</a:t>
            </a:r>
            <a:endParaRPr lang="pl-PL" b="1" i="1" dirty="0" smtClean="0"/>
          </a:p>
          <a:p>
            <a:endParaRPr lang="pl-PL" b="1" i="1" dirty="0" smtClean="0"/>
          </a:p>
          <a:p>
            <a:endParaRPr lang="pl-PL" b="1" i="1" dirty="0" smtClean="0"/>
          </a:p>
          <a:p>
            <a:endParaRPr lang="pl-PL" b="1" i="1" dirty="0" smtClean="0"/>
          </a:p>
          <a:p>
            <a:endParaRPr lang="pl-PL" b="1" i="1" dirty="0" smtClean="0"/>
          </a:p>
          <a:p>
            <a:r>
              <a:rPr lang="pl-PL" b="1" dirty="0" smtClean="0"/>
              <a:t>Prawa Keplera zostają uzasadnione fizycznie.</a:t>
            </a:r>
          </a:p>
          <a:p>
            <a:endParaRPr lang="pl-PL" b="1" dirty="0" smtClean="0"/>
          </a:p>
          <a:p>
            <a:r>
              <a:rPr lang="pl-PL" b="1" dirty="0" smtClean="0"/>
              <a:t>Od tego momentu następuje gwałtowny rozwój </a:t>
            </a:r>
          </a:p>
          <a:p>
            <a:r>
              <a:rPr lang="pl-PL" b="1" dirty="0" smtClean="0"/>
              <a:t>metod analitycznych służących również badaniu </a:t>
            </a:r>
          </a:p>
          <a:p>
            <a:r>
              <a:rPr lang="pl-PL" b="1" dirty="0" smtClean="0"/>
              <a:t>ruchu planet i innych obiektów w Układzie Słonecznym</a:t>
            </a:r>
            <a:endParaRPr lang="pl-PL" b="1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4932374" y="2928934"/>
          <a:ext cx="1282700" cy="609600"/>
        </p:xfrm>
        <a:graphic>
          <a:graphicData uri="http://schemas.openxmlformats.org/presentationml/2006/ole">
            <p:oleObj spid="_x0000_s29698" name="Równanie" r:id="rId4" imgW="128268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Odkrycie </a:t>
            </a:r>
            <a:r>
              <a:rPr lang="pl-PL" sz="3200" b="1" dirty="0" err="1" smtClean="0"/>
              <a:t>Urana</a:t>
            </a:r>
            <a:endParaRPr lang="pl-PL" sz="3200" b="1" dirty="0"/>
          </a:p>
        </p:txBody>
      </p:sp>
      <p:grpSp>
        <p:nvGrpSpPr>
          <p:cNvPr id="5" name="Grupa 4"/>
          <p:cNvGrpSpPr/>
          <p:nvPr/>
        </p:nvGrpSpPr>
        <p:grpSpPr>
          <a:xfrm>
            <a:off x="857224" y="1714488"/>
            <a:ext cx="2056348" cy="2941100"/>
            <a:chOff x="825470" y="1922449"/>
            <a:chExt cx="2056348" cy="2941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6908" y="1922449"/>
              <a:ext cx="1984910" cy="252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pole tekstowe 6"/>
            <p:cNvSpPr txBox="1"/>
            <p:nvPr/>
          </p:nvSpPr>
          <p:spPr>
            <a:xfrm>
              <a:off x="825470" y="4494217"/>
              <a:ext cx="199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Sir William </a:t>
              </a:r>
              <a:r>
                <a:rPr lang="pl-PL" b="1" dirty="0" err="1" smtClean="0"/>
                <a:t>Hershel</a:t>
              </a:r>
              <a:endParaRPr lang="pl-PL" b="1" dirty="0"/>
            </a:p>
          </p:txBody>
        </p:sp>
      </p:grp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2571768" cy="28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3500430" y="1928802"/>
            <a:ext cx="4797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Herschel odkrył </a:t>
            </a:r>
            <a:r>
              <a:rPr lang="pl-PL" b="1" dirty="0" err="1" smtClean="0"/>
              <a:t>Urana</a:t>
            </a:r>
            <a:r>
              <a:rPr lang="pl-PL" b="1" dirty="0" smtClean="0"/>
              <a:t> w 1781 r. i było to ledwie </a:t>
            </a:r>
          </a:p>
          <a:p>
            <a:r>
              <a:rPr lang="pl-PL" b="1" dirty="0" smtClean="0"/>
              <a:t>jedno z wielu wielkich odkryć jakich dokonał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Odkrycie Neptuna</a:t>
            </a:r>
            <a:endParaRPr lang="pl-PL" sz="3200" b="1" dirty="0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5792783" y="4294187"/>
            <a:ext cx="2384425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2000232" y="4000504"/>
            <a:ext cx="2940029" cy="2443162"/>
            <a:chOff x="1800225" y="1619250"/>
            <a:chExt cx="2940029" cy="2443162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039916" y="3708399"/>
              <a:ext cx="2700338" cy="354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b="1" dirty="0" err="1"/>
                <a:t>Urbain</a:t>
              </a:r>
              <a:r>
                <a:rPr lang="en-GB" b="1" dirty="0"/>
                <a:t> Jean Le </a:t>
              </a:r>
              <a:r>
                <a:rPr lang="en-GB" b="1" dirty="0" err="1"/>
                <a:t>Verrier</a:t>
              </a:r>
              <a:r>
                <a:rPr lang="en-GB" b="1" dirty="0"/>
                <a:t> 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1800225" y="1619250"/>
              <a:ext cx="1620838" cy="1800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9916" y="1779573"/>
              <a:ext cx="1715369" cy="196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upa 11"/>
          <p:cNvGrpSpPr/>
          <p:nvPr/>
        </p:nvGrpSpPr>
        <p:grpSpPr>
          <a:xfrm>
            <a:off x="6215074" y="1643050"/>
            <a:ext cx="2339975" cy="2362206"/>
            <a:chOff x="6826262" y="2700338"/>
            <a:chExt cx="2339975" cy="2362206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826262" y="4708531"/>
              <a:ext cx="2339975" cy="354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b="1" dirty="0"/>
                <a:t>John Couch Adams</a:t>
              </a:r>
            </a:p>
          </p:txBody>
        </p:sp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>
              <a:off x="7380288" y="2700338"/>
              <a:ext cx="1620837" cy="1800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26328" y="2708267"/>
              <a:ext cx="1823265" cy="201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643446"/>
            <a:ext cx="2485869" cy="186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a 16"/>
          <p:cNvGrpSpPr/>
          <p:nvPr/>
        </p:nvGrpSpPr>
        <p:grpSpPr>
          <a:xfrm>
            <a:off x="4143372" y="2285992"/>
            <a:ext cx="2879725" cy="2743219"/>
            <a:chOff x="1682726" y="4319588"/>
            <a:chExt cx="2879725" cy="2743219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682726" y="6708795"/>
              <a:ext cx="2879725" cy="3540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b="1" dirty="0"/>
                <a:t>Johann Gottfried Galle</a:t>
              </a:r>
            </a:p>
          </p:txBody>
        </p:sp>
        <p:sp>
          <p:nvSpPr>
            <p:cNvPr id="19" name="AutoShape 9"/>
            <p:cNvSpPr>
              <a:spLocks noChangeAspect="1" noChangeArrowheads="1"/>
            </p:cNvSpPr>
            <p:nvPr/>
          </p:nvSpPr>
          <p:spPr bwMode="auto">
            <a:xfrm>
              <a:off x="1800225" y="4319588"/>
              <a:ext cx="1587500" cy="173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2726" y="4494217"/>
              <a:ext cx="1928826" cy="219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Prostokąt 23"/>
          <p:cNvSpPr/>
          <p:nvPr/>
        </p:nvSpPr>
        <p:spPr>
          <a:xfrm>
            <a:off x="357158" y="1714488"/>
            <a:ext cx="463165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23 września 1846 w obserwatorium berlińskim</a:t>
            </a:r>
          </a:p>
          <a:p>
            <a:r>
              <a:rPr lang="pl-PL" b="1" dirty="0" smtClean="0"/>
              <a:t>Johann Gottfried </a:t>
            </a:r>
            <a:r>
              <a:rPr lang="pl-PL" b="1" dirty="0" err="1" smtClean="0"/>
              <a:t>Galle</a:t>
            </a:r>
            <a:r>
              <a:rPr lang="pl-PL" b="1" dirty="0" smtClean="0"/>
              <a:t> odkrywa kolejną </a:t>
            </a:r>
          </a:p>
          <a:p>
            <a:r>
              <a:rPr lang="pl-PL" b="1" dirty="0" smtClean="0"/>
              <a:t>planetę Układu Słonecznego – Neptuna.</a:t>
            </a:r>
          </a:p>
          <a:p>
            <a:endParaRPr lang="pl-PL" b="1" dirty="0" smtClean="0"/>
          </a:p>
          <a:p>
            <a:r>
              <a:rPr lang="pl-PL" b="1" dirty="0" smtClean="0"/>
              <a:t>Jednak to odkrycie było dokonane </a:t>
            </a:r>
          </a:p>
          <a:p>
            <a:r>
              <a:rPr lang="pl-PL" b="1" dirty="0" smtClean="0"/>
              <a:t>wcześniej na papierze – wielki </a:t>
            </a:r>
          </a:p>
          <a:p>
            <a:r>
              <a:rPr lang="pl-PL" b="1" dirty="0" smtClean="0"/>
              <a:t>sukces mechaniki nieba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Dalsze poszukiwania</a:t>
            </a:r>
            <a:endParaRPr lang="pl-PL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860956" cy="4759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643570" y="2285992"/>
            <a:ext cx="33709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Zaczęto poszukiwania kolejnej </a:t>
            </a:r>
          </a:p>
          <a:p>
            <a:r>
              <a:rPr lang="pl-PL" b="1" dirty="0" smtClean="0"/>
              <a:t>planety (rozwijając intensywnie </a:t>
            </a:r>
          </a:p>
          <a:p>
            <a:r>
              <a:rPr lang="pl-PL" b="1" dirty="0" smtClean="0"/>
              <a:t>metody perturbacyjne). 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Jednocześnie kolejne „planety”</a:t>
            </a:r>
          </a:p>
          <a:p>
            <a:r>
              <a:rPr lang="pl-PL" b="1" dirty="0" smtClean="0"/>
              <a:t>odkrywane były między orbitami </a:t>
            </a:r>
          </a:p>
          <a:p>
            <a:r>
              <a:rPr lang="pl-PL" b="1" dirty="0" smtClean="0"/>
              <a:t>Marsa i Jowisza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Odkrycie Plutona. </a:t>
            </a:r>
            <a:endParaRPr lang="pl-PL" sz="3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63858" y="1461837"/>
            <a:ext cx="20351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b="1" dirty="0"/>
              <a:t>Clyde Tombaugh</a:t>
            </a:r>
          </a:p>
        </p:txBody>
      </p:sp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>
            <a:off x="1043021" y="1095125"/>
            <a:ext cx="1243012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1979613" y="1703386"/>
            <a:ext cx="1081087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43583" y="1820612"/>
            <a:ext cx="1804988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b="1" dirty="0"/>
              <a:t>James Christy</a:t>
            </a:r>
          </a:p>
        </p:txBody>
      </p:sp>
      <p:sp>
        <p:nvSpPr>
          <p:cNvPr id="10" name="AutoShape 8"/>
          <p:cNvSpPr>
            <a:spLocks noChangeAspect="1" noChangeArrowheads="1"/>
          </p:cNvSpPr>
          <p:nvPr/>
        </p:nvSpPr>
        <p:spPr bwMode="auto">
          <a:xfrm>
            <a:off x="7702583" y="1634875"/>
            <a:ext cx="1260475" cy="185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AutoShape 9"/>
          <p:cNvSpPr>
            <a:spLocks noChangeAspect="1" noChangeArrowheads="1"/>
          </p:cNvSpPr>
          <p:nvPr/>
        </p:nvSpPr>
        <p:spPr bwMode="auto">
          <a:xfrm>
            <a:off x="5362608" y="2534987"/>
            <a:ext cx="2700338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0" y="4714884"/>
            <a:ext cx="4841875" cy="881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b="1" dirty="0"/>
              <a:t>Weaver, H. A.; Stern, S. A.; </a:t>
            </a:r>
            <a:r>
              <a:rPr lang="en-GB" b="1" dirty="0" err="1"/>
              <a:t>Mutchler</a:t>
            </a:r>
            <a:r>
              <a:rPr lang="en-GB" b="1" dirty="0"/>
              <a:t>, M. J.;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b="1" dirty="0" err="1"/>
              <a:t>Steffl</a:t>
            </a:r>
            <a:r>
              <a:rPr lang="en-GB" b="1" dirty="0"/>
              <a:t>, A. J.; </a:t>
            </a:r>
            <a:r>
              <a:rPr lang="en-GB" b="1" dirty="0" err="1"/>
              <a:t>Buie</a:t>
            </a:r>
            <a:r>
              <a:rPr lang="en-GB" b="1" dirty="0"/>
              <a:t>, M. W.; </a:t>
            </a:r>
            <a:r>
              <a:rPr lang="en-GB" b="1" dirty="0" err="1"/>
              <a:t>Merline</a:t>
            </a:r>
            <a:r>
              <a:rPr lang="en-GB" b="1" dirty="0"/>
              <a:t>, W. J.;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b="1" dirty="0"/>
              <a:t>Spencer, J. R.; Young, E. F.; Young, L. A.</a:t>
            </a:r>
            <a:r>
              <a:rPr lang="en-GB" b="1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" name="AutoShape 11"/>
          <p:cNvSpPr>
            <a:spLocks noChangeAspect="1" noChangeArrowheads="1"/>
          </p:cNvSpPr>
          <p:nvPr/>
        </p:nvSpPr>
        <p:spPr bwMode="auto">
          <a:xfrm>
            <a:off x="142908" y="3795462"/>
            <a:ext cx="4140200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1653078" cy="24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3116"/>
            <a:ext cx="1500183" cy="15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90" y="1363397"/>
            <a:ext cx="13382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222" y="2720719"/>
            <a:ext cx="3262321" cy="18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857628"/>
            <a:ext cx="4286280" cy="277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Pas </a:t>
            </a:r>
            <a:r>
              <a:rPr lang="pl-PL" sz="3200" b="1" dirty="0" err="1" smtClean="0"/>
              <a:t>Kuipera</a:t>
            </a:r>
            <a:r>
              <a:rPr lang="pl-PL" sz="3200" b="1" dirty="0" smtClean="0"/>
              <a:t> i degradacja Plutona</a:t>
            </a:r>
            <a:endParaRPr lang="pl-PL" sz="3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472" y="1142984"/>
            <a:ext cx="6416675" cy="321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="1" dirty="0" err="1"/>
              <a:t>Kuiper</a:t>
            </a:r>
            <a:r>
              <a:rPr lang="en-GB" b="1" dirty="0"/>
              <a:t> (1951): </a:t>
            </a:r>
            <a:r>
              <a:rPr lang="en-GB" b="1" dirty="0" err="1"/>
              <a:t>Pluton</a:t>
            </a:r>
            <a:r>
              <a:rPr lang="en-GB" b="1" dirty="0"/>
              <a:t> jest </a:t>
            </a:r>
            <a:r>
              <a:rPr lang="en-GB" b="1" dirty="0" err="1"/>
              <a:t>tak</a:t>
            </a:r>
            <a:r>
              <a:rPr lang="en-GB" b="1" dirty="0"/>
              <a:t> </a:t>
            </a:r>
            <a:r>
              <a:rPr lang="en-GB" b="1" dirty="0" err="1"/>
              <a:t>masywny</a:t>
            </a:r>
            <a:r>
              <a:rPr lang="en-GB" b="1" dirty="0"/>
              <a:t>, </a:t>
            </a:r>
            <a:r>
              <a:rPr lang="en-GB" b="1" dirty="0" err="1"/>
              <a:t>że</a:t>
            </a:r>
            <a:r>
              <a:rPr lang="en-GB" b="1" dirty="0"/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="1" dirty="0"/>
              <a:t>w </a:t>
            </a:r>
            <a:r>
              <a:rPr lang="en-GB" b="1" dirty="0" err="1"/>
              <a:t>jego</a:t>
            </a:r>
            <a:r>
              <a:rPr lang="en-GB" b="1" dirty="0"/>
              <a:t> </a:t>
            </a:r>
            <a:r>
              <a:rPr lang="en-GB" b="1" dirty="0" err="1"/>
              <a:t>otoczeniu</a:t>
            </a:r>
            <a:r>
              <a:rPr lang="en-GB" b="1" dirty="0"/>
              <a:t> </a:t>
            </a:r>
            <a:r>
              <a:rPr lang="en-GB" b="1" dirty="0" err="1"/>
              <a:t>nie</a:t>
            </a:r>
            <a:r>
              <a:rPr lang="en-GB" b="1" dirty="0"/>
              <a:t> ma </a:t>
            </a:r>
            <a:r>
              <a:rPr lang="en-GB" b="1" dirty="0" err="1"/>
              <a:t>innych</a:t>
            </a:r>
            <a:r>
              <a:rPr lang="en-GB" b="1" dirty="0"/>
              <a:t> </a:t>
            </a:r>
            <a:r>
              <a:rPr lang="en-GB" b="1" dirty="0" err="1"/>
              <a:t>obiektów</a:t>
            </a:r>
            <a:r>
              <a:rPr lang="en-GB" b="1" dirty="0"/>
              <a:t>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b="1" dirty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="1" dirty="0" err="1" smtClean="0"/>
              <a:t>Edgeworth</a:t>
            </a:r>
            <a:r>
              <a:rPr lang="en-GB" b="1" dirty="0" smtClean="0"/>
              <a:t>(1943</a:t>
            </a:r>
            <a:r>
              <a:rPr lang="en-GB" b="1" dirty="0"/>
              <a:t>) </a:t>
            </a:r>
            <a:r>
              <a:rPr lang="en-GB" b="1" dirty="0" err="1"/>
              <a:t>i</a:t>
            </a:r>
            <a:r>
              <a:rPr lang="en-GB" b="1" dirty="0"/>
              <a:t> Leonard (1930):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="1" dirty="0"/>
              <a:t>W </a:t>
            </a:r>
            <a:r>
              <a:rPr lang="en-GB" b="1" dirty="0" err="1"/>
              <a:t>okolicach</a:t>
            </a:r>
            <a:r>
              <a:rPr lang="en-GB" b="1" dirty="0"/>
              <a:t> </a:t>
            </a:r>
            <a:r>
              <a:rPr lang="en-GB" b="1" dirty="0" err="1"/>
              <a:t>Plutona</a:t>
            </a:r>
            <a:r>
              <a:rPr lang="en-GB" b="1" dirty="0"/>
              <a:t> </a:t>
            </a:r>
            <a:r>
              <a:rPr lang="en-GB" b="1" dirty="0" err="1"/>
              <a:t>znajduje</a:t>
            </a:r>
            <a:r>
              <a:rPr lang="en-GB" b="1" dirty="0"/>
              <a:t> </a:t>
            </a:r>
            <a:r>
              <a:rPr lang="en-GB" b="1" dirty="0" err="1"/>
              <a:t>się</a:t>
            </a:r>
            <a:r>
              <a:rPr lang="en-GB" b="1" dirty="0"/>
              <a:t> </a:t>
            </a:r>
            <a:r>
              <a:rPr lang="en-GB" b="1" dirty="0" err="1"/>
              <a:t>duża</a:t>
            </a:r>
            <a:r>
              <a:rPr lang="en-GB" b="1" dirty="0"/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="1" dirty="0" err="1"/>
              <a:t>liczba</a:t>
            </a:r>
            <a:r>
              <a:rPr lang="en-GB" b="1" dirty="0"/>
              <a:t> </a:t>
            </a:r>
            <a:r>
              <a:rPr lang="en-GB" b="1" dirty="0" err="1"/>
              <a:t>drobnych</a:t>
            </a:r>
            <a:r>
              <a:rPr lang="en-GB" b="1" dirty="0"/>
              <a:t> </a:t>
            </a:r>
            <a:r>
              <a:rPr lang="en-GB" b="1" dirty="0" err="1"/>
              <a:t>ciał</a:t>
            </a:r>
            <a:r>
              <a:rPr lang="en-GB" b="1" dirty="0"/>
              <a:t> </a:t>
            </a:r>
            <a:r>
              <a:rPr lang="en-GB" b="1" dirty="0" err="1"/>
              <a:t>stanowiących</a:t>
            </a:r>
            <a:r>
              <a:rPr lang="en-GB" b="1" dirty="0"/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b="1" dirty="0" err="1"/>
              <a:t>rezerwuar</a:t>
            </a:r>
            <a:r>
              <a:rPr lang="en-GB" b="1" dirty="0"/>
              <a:t> </a:t>
            </a:r>
            <a:r>
              <a:rPr lang="en-GB" b="1" dirty="0" err="1"/>
              <a:t>komet</a:t>
            </a:r>
            <a:r>
              <a:rPr lang="en-GB" b="1" dirty="0"/>
              <a:t> </a:t>
            </a:r>
            <a:r>
              <a:rPr lang="en-GB" b="1" dirty="0" err="1"/>
              <a:t>krótkookresowych</a:t>
            </a:r>
            <a:r>
              <a:rPr lang="en-GB" b="1" dirty="0"/>
              <a:t>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454525" cy="344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285860"/>
            <a:ext cx="2258941" cy="50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Współczesny obraz Układu Słonecznego</a:t>
            </a:r>
            <a:endParaRPr lang="pl-PL" sz="3200" b="1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929486" cy="490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142876" y="285728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/>
              <a:t>Pozasłoneczne</a:t>
            </a:r>
            <a:r>
              <a:rPr lang="pl-PL" sz="3200" b="1" dirty="0" smtClean="0"/>
              <a:t> układy planetarne - metody detekcji </a:t>
            </a:r>
            <a:endParaRPr lang="pl-PL" sz="3200" b="1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3533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/>
              <a:t>Pozasłoneczne</a:t>
            </a:r>
            <a:r>
              <a:rPr lang="pl-PL" sz="3200" b="1" dirty="0" smtClean="0"/>
              <a:t> układy planetarne – już odkryte</a:t>
            </a:r>
            <a:endParaRPr lang="pl-PL" sz="3200" b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46577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643570" y="2857496"/>
            <a:ext cx="3318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Coraz większy materiał </a:t>
            </a:r>
          </a:p>
          <a:p>
            <a:r>
              <a:rPr lang="pl-PL" b="1" dirty="0" smtClean="0"/>
              <a:t>obserwacyjny dla „mechaników”</a:t>
            </a:r>
          </a:p>
          <a:p>
            <a:r>
              <a:rPr lang="pl-PL" b="1" dirty="0" smtClean="0"/>
              <a:t>nieba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786314" y="3857628"/>
            <a:ext cx="3901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Pas zodiakalny (obszar nieba, gdzie </a:t>
            </a:r>
          </a:p>
          <a:p>
            <a:r>
              <a:rPr lang="pl-PL" b="1" dirty="0" smtClean="0"/>
              <a:t>obserwowano obiekty błądzące) </a:t>
            </a:r>
          </a:p>
          <a:p>
            <a:r>
              <a:rPr lang="pl-PL" b="1" dirty="0" smtClean="0"/>
              <a:t>wprowadzili astronomowie babilońscy.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643450" cy="41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038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85918" y="2786058"/>
          <a:ext cx="7131125" cy="3783809"/>
        </p:xfrm>
        <a:graphic>
          <a:graphicData uri="http://schemas.openxmlformats.org/drawingml/2006/table">
            <a:tbl>
              <a:tblPr/>
              <a:tblGrid>
                <a:gridCol w="293793"/>
                <a:gridCol w="854666"/>
                <a:gridCol w="854666"/>
                <a:gridCol w="3489889"/>
                <a:gridCol w="854666"/>
                <a:gridCol w="783445"/>
              </a:tblGrid>
              <a:tr h="307653">
                <a:tc>
                  <a:txBody>
                    <a:bodyPr/>
                    <a:lstStyle/>
                    <a:p>
                      <a:r>
                        <a:rPr lang="pl-PL" sz="1200" b="1" dirty="0"/>
                        <a:t> 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    0</a:t>
                      </a:r>
                      <a:r>
                        <a:rPr lang="pl-PL" sz="1200" b="1" baseline="30000" dirty="0"/>
                        <a:t>o</a:t>
                      </a:r>
                      <a:r>
                        <a:rPr lang="pl-PL" sz="1200" b="1" dirty="0"/>
                        <a:t> - 30</a:t>
                      </a:r>
                      <a:r>
                        <a:rPr lang="pl-PL" sz="1200" b="1" baseline="30000" dirty="0"/>
                        <a:t>o</a:t>
                      </a:r>
                      <a:endParaRPr lang="pl-PL" sz="1200" b="1" dirty="0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 21.03-20.04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LU.HUN.GA  -  Najemnik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Aries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Baran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 30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- 60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21.04-21.05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/>
                        <a:t>GU.AN.NA   -   Byk Niebios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Taurus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Byk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95815">
                <a:tc>
                  <a:txBody>
                    <a:bodyPr/>
                    <a:lstStyle/>
                    <a:p>
                      <a:r>
                        <a:rPr lang="pl-PL" sz="1200" b="1"/>
                        <a:t> 3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 60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- 90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22.05-21.06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/>
                        <a:t>MAS.TAB.BA.GAL.GAL/TUR.TUR  -  Bliźnięta Małe i Wielkie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Gemini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Bliźnięta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4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 90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- 120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22.06-22.07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AL.LUL   -  Krab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Kancer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Rak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5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120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- 150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23.07-22.09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UR.MAH  -  Lew    ( Regulusa zwano Królem )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Leo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Lew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6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150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-180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23.08-23.09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AB.SIN</a:t>
                      </a:r>
                      <a:r>
                        <a:rPr lang="pl-PL" sz="1200" b="1" i="1"/>
                        <a:t>   </a:t>
                      </a:r>
                      <a:r>
                        <a:rPr lang="pl-PL" sz="1200" b="1"/>
                        <a:t>[</a:t>
                      </a:r>
                      <a:r>
                        <a:rPr lang="pl-PL" sz="1200" b="1" i="1"/>
                        <a:t>bruzda</a:t>
                      </a:r>
                      <a:r>
                        <a:rPr lang="pl-PL" sz="1200" b="1"/>
                        <a:t>]  -   Kłos 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Virgo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Panna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7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180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- 210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23.09-23.10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ZI.BA.AN.NA  -  Waga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Libra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Waga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8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210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- 240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24.10-22.11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GlR.TAB   -  Skorpion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Scorpius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Skorpion 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9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240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- 270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23.11-21.12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PA.BIL.SAG.  -  Strzelec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Sagittarius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Strzelec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10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270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- 300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22.12-20.01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SUHUR.MAS.  -  Koziorożec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Capricornus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Koziorożec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11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300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- 330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21.01-20.02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GULA  -  Wodnik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Aquaeius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Wodnik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12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330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- 360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21.02-20.03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PSC   -   Ryby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Pisces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Ryby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Co na wykładzie?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1071546"/>
            <a:ext cx="872956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l-PL" b="1" dirty="0" smtClean="0"/>
              <a:t>Krzywe stożkowe, przyciąganie grawitacyjne i potencjał </a:t>
            </a:r>
          </a:p>
          <a:p>
            <a:pPr>
              <a:buFontTx/>
              <a:buChar char="-"/>
            </a:pPr>
            <a:r>
              <a:rPr lang="pl-PL" b="1" dirty="0" smtClean="0"/>
              <a:t>Zagadnienie dwóch ciał</a:t>
            </a:r>
          </a:p>
          <a:p>
            <a:pPr>
              <a:buFontTx/>
              <a:buChar char="-"/>
            </a:pPr>
            <a:r>
              <a:rPr lang="pl-PL" b="1" dirty="0" smtClean="0"/>
              <a:t>Pełne i ograniczone zagadnienie trzech ciał</a:t>
            </a:r>
          </a:p>
          <a:p>
            <a:pPr>
              <a:buFontTx/>
              <a:buChar char="-"/>
            </a:pPr>
            <a:r>
              <a:rPr lang="pl-PL" b="1" dirty="0" smtClean="0"/>
              <a:t>Zagadnienie </a:t>
            </a:r>
            <a:r>
              <a:rPr lang="pl-PL" b="1" dirty="0" err="1" smtClean="0"/>
              <a:t>n-ciał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Formalizm newtonowski i hamiltonowski</a:t>
            </a:r>
          </a:p>
          <a:p>
            <a:pPr>
              <a:buFontTx/>
              <a:buChar char="-"/>
            </a:pPr>
            <a:r>
              <a:rPr lang="pl-PL" b="1" dirty="0" smtClean="0"/>
              <a:t>Wyznaczanie parametrów orbity</a:t>
            </a:r>
          </a:p>
          <a:p>
            <a:pPr>
              <a:buFontTx/>
              <a:buChar char="-"/>
            </a:pPr>
            <a:r>
              <a:rPr lang="pl-PL" b="1" dirty="0" smtClean="0"/>
              <a:t>Pływy</a:t>
            </a:r>
          </a:p>
          <a:p>
            <a:pPr>
              <a:buFontTx/>
              <a:buChar char="-"/>
            </a:pPr>
            <a:r>
              <a:rPr lang="pl-PL" b="1" dirty="0" smtClean="0"/>
              <a:t>Oddziaływanie spin-orbita</a:t>
            </a:r>
          </a:p>
          <a:p>
            <a:pPr>
              <a:buFontTx/>
              <a:buChar char="-"/>
            </a:pPr>
            <a:r>
              <a:rPr lang="pl-PL" b="1" dirty="0" smtClean="0"/>
              <a:t>Perturbacje</a:t>
            </a:r>
          </a:p>
          <a:p>
            <a:pPr>
              <a:buFontTx/>
              <a:buChar char="-"/>
            </a:pPr>
            <a:r>
              <a:rPr lang="pl-PL" b="1" dirty="0" smtClean="0"/>
              <a:t>Chaos i ewolucja orbity w długich skalach czasowych</a:t>
            </a:r>
          </a:p>
          <a:p>
            <a:pPr>
              <a:buFontTx/>
              <a:buChar char="-"/>
            </a:pPr>
            <a:r>
              <a:rPr lang="pl-PL" b="1" dirty="0" smtClean="0"/>
              <a:t>Pierścienie wokół planet</a:t>
            </a:r>
          </a:p>
          <a:p>
            <a:pPr>
              <a:buFontTx/>
              <a:buChar char="-"/>
            </a:pPr>
            <a:r>
              <a:rPr lang="pl-PL" b="1" dirty="0" smtClean="0"/>
              <a:t>Układy podwójne gwiazd</a:t>
            </a:r>
          </a:p>
          <a:p>
            <a:pPr>
              <a:buFontTx/>
              <a:buChar char="-"/>
            </a:pPr>
            <a:r>
              <a:rPr lang="pl-PL" b="1" dirty="0" smtClean="0"/>
              <a:t>Keplerowskie dyski </a:t>
            </a:r>
            <a:r>
              <a:rPr lang="pl-PL" b="1" dirty="0" err="1" smtClean="0"/>
              <a:t>akrecyjne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Efekty </a:t>
            </a:r>
            <a:r>
              <a:rPr lang="pl-PL" b="1" dirty="0" err="1" smtClean="0"/>
              <a:t>niegrawitacyjne</a:t>
            </a:r>
            <a:endParaRPr lang="pl-PL" b="1" dirty="0" smtClean="0"/>
          </a:p>
          <a:p>
            <a:r>
              <a:rPr lang="pl-PL" b="1" dirty="0" smtClean="0"/>
              <a:t>			Literatura: </a:t>
            </a:r>
          </a:p>
          <a:p>
            <a:r>
              <a:rPr lang="pl-PL" b="1" dirty="0" smtClean="0"/>
              <a:t>				Wierzbiński, S., Mechanika nieba</a:t>
            </a:r>
          </a:p>
          <a:p>
            <a:r>
              <a:rPr lang="pl-PL" b="1" dirty="0" smtClean="0"/>
              <a:t>				Murray, C.D., </a:t>
            </a:r>
            <a:r>
              <a:rPr lang="pl-PL" b="1" dirty="0" err="1" smtClean="0"/>
              <a:t>Dermott</a:t>
            </a:r>
            <a:r>
              <a:rPr lang="pl-PL" b="1" dirty="0" smtClean="0"/>
              <a:t>, S.F., </a:t>
            </a:r>
            <a:r>
              <a:rPr lang="pl-PL" b="1" dirty="0" err="1" smtClean="0"/>
              <a:t>Solar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							System </a:t>
            </a:r>
            <a:r>
              <a:rPr lang="pl-PL" b="1" dirty="0" err="1" smtClean="0"/>
              <a:t>dynamics</a:t>
            </a:r>
            <a:endParaRPr lang="pl-PL" b="1" dirty="0" smtClean="0"/>
          </a:p>
          <a:p>
            <a:r>
              <a:rPr lang="pl-PL" b="1" dirty="0" smtClean="0"/>
              <a:t>				Tatum, J.B., </a:t>
            </a:r>
            <a:r>
              <a:rPr lang="pl-PL" b="1" dirty="0" err="1" smtClean="0"/>
              <a:t>Celestial</a:t>
            </a:r>
            <a:r>
              <a:rPr lang="pl-PL" b="1" dirty="0" smtClean="0"/>
              <a:t> </a:t>
            </a:r>
            <a:r>
              <a:rPr lang="pl-PL" b="1" dirty="0" err="1" smtClean="0"/>
              <a:t>Mechanics</a:t>
            </a:r>
            <a:endParaRPr lang="pl-PL" b="1" dirty="0" smtClean="0"/>
          </a:p>
          <a:p>
            <a:r>
              <a:rPr lang="pl-PL" b="1" dirty="0" smtClean="0"/>
              <a:t>				(http://www.astro.uvic.ca/~tatum/celmechs.html)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</a:t>
            </a:r>
            <a:endParaRPr lang="pl-PL" sz="3200" b="1" dirty="0"/>
          </a:p>
        </p:txBody>
      </p:sp>
      <p:pic>
        <p:nvPicPr>
          <p:cNvPr id="6" name="Obraz 5" descr="stozko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3713400" cy="50791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14942" y="2071678"/>
            <a:ext cx="33939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Krzywe powstające po przecięciu </a:t>
            </a:r>
          </a:p>
          <a:p>
            <a:r>
              <a:rPr lang="pl-PL" b="1" dirty="0" smtClean="0"/>
              <a:t>stożka płaszczyznami tworzącymi </a:t>
            </a:r>
          </a:p>
          <a:p>
            <a:r>
              <a:rPr lang="pl-PL" b="1" dirty="0" smtClean="0"/>
              <a:t>różne kąty z podstawą</a:t>
            </a:r>
          </a:p>
          <a:p>
            <a:endParaRPr lang="pl-PL" b="1" dirty="0" smtClean="0"/>
          </a:p>
          <a:p>
            <a:r>
              <a:rPr lang="pl-PL" b="1" dirty="0" smtClean="0"/>
              <a:t>A – okrąg</a:t>
            </a:r>
          </a:p>
          <a:p>
            <a:r>
              <a:rPr lang="pl-PL" b="1" dirty="0" smtClean="0"/>
              <a:t>B – elipsa</a:t>
            </a:r>
          </a:p>
          <a:p>
            <a:r>
              <a:rPr lang="pl-PL" b="1" dirty="0" smtClean="0"/>
              <a:t>C – parabola</a:t>
            </a:r>
          </a:p>
          <a:p>
            <a:r>
              <a:rPr lang="pl-PL" b="1" dirty="0" smtClean="0"/>
              <a:t>D – hiperbola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6197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71472" y="5286388"/>
            <a:ext cx="810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Elipsa – krzywa zakreślana przez punkt poruszający się tak, że suma jego odległości </a:t>
            </a:r>
          </a:p>
          <a:p>
            <a:r>
              <a:rPr lang="pl-PL" b="1" dirty="0" smtClean="0"/>
              <a:t>od dwóch innych punktów (ognisk) jest stała.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4581538" cy="50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357818" y="1643050"/>
            <a:ext cx="38363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Stożek przecinamy płaszczyzną </a:t>
            </a:r>
          </a:p>
          <a:p>
            <a:r>
              <a:rPr lang="pl-PL" b="1" dirty="0" smtClean="0"/>
              <a:t>tworzącą kąt z podstawą mniejszy </a:t>
            </a:r>
          </a:p>
          <a:p>
            <a:r>
              <a:rPr lang="pl-PL" b="1" dirty="0" smtClean="0"/>
              <a:t>niż kąt między tworzącą a podstawą. </a:t>
            </a:r>
          </a:p>
          <a:p>
            <a:endParaRPr lang="pl-PL" b="1" dirty="0" smtClean="0"/>
          </a:p>
          <a:p>
            <a:r>
              <a:rPr lang="pl-PL" b="1" dirty="0" smtClean="0"/>
              <a:t>Skąd wiadomo, że otrzymana krzywa </a:t>
            </a:r>
          </a:p>
          <a:p>
            <a:r>
              <a:rPr lang="pl-PL" b="1" dirty="0" smtClean="0"/>
              <a:t>jest elipsą?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Dowód:</a:t>
            </a:r>
          </a:p>
          <a:p>
            <a:endParaRPr lang="pl-PL" b="1" dirty="0" smtClean="0"/>
          </a:p>
          <a:p>
            <a:r>
              <a:rPr lang="pl-PL" b="1" dirty="0" smtClean="0"/>
              <a:t>Rysujemy 2 kule styczne do stożka </a:t>
            </a:r>
          </a:p>
          <a:p>
            <a:r>
              <a:rPr lang="pl-PL" b="1" dirty="0" smtClean="0"/>
              <a:t>i do figury K.</a:t>
            </a:r>
          </a:p>
          <a:p>
            <a:endParaRPr lang="pl-PL" b="1" dirty="0" smtClean="0"/>
          </a:p>
          <a:p>
            <a:r>
              <a:rPr lang="pl-PL" b="1" dirty="0" smtClean="0"/>
              <a:t>PF</a:t>
            </a:r>
            <a:r>
              <a:rPr lang="pl-PL" b="1" baseline="-25000" dirty="0" smtClean="0"/>
              <a:t>1</a:t>
            </a:r>
            <a:r>
              <a:rPr lang="pl-PL" b="1" dirty="0" smtClean="0"/>
              <a:t>=PQ</a:t>
            </a:r>
            <a:r>
              <a:rPr lang="pl-PL" b="1" baseline="-25000" dirty="0" smtClean="0"/>
              <a:t>1</a:t>
            </a:r>
            <a:r>
              <a:rPr lang="pl-PL" b="1" dirty="0" smtClean="0"/>
              <a:t> (styczne do kuli wychodzące </a:t>
            </a:r>
          </a:p>
          <a:p>
            <a:r>
              <a:rPr lang="pl-PL" b="1" dirty="0" smtClean="0"/>
              <a:t>	  z jednego punktu)</a:t>
            </a:r>
          </a:p>
          <a:p>
            <a:r>
              <a:rPr lang="pl-PL" b="1" dirty="0" smtClean="0"/>
              <a:t>PF</a:t>
            </a:r>
            <a:r>
              <a:rPr lang="pl-PL" b="1" baseline="-25000" dirty="0" smtClean="0"/>
              <a:t>2</a:t>
            </a:r>
            <a:r>
              <a:rPr lang="pl-PL" b="1" dirty="0" smtClean="0"/>
              <a:t>=PQ</a:t>
            </a:r>
            <a:r>
              <a:rPr lang="pl-PL" b="1" baseline="-25000" dirty="0" smtClean="0"/>
              <a:t>2</a:t>
            </a:r>
            <a:r>
              <a:rPr lang="pl-PL" b="1" dirty="0" smtClean="0"/>
              <a:t>  (</a:t>
            </a:r>
            <a:r>
              <a:rPr lang="pl-PL" b="1" dirty="0" err="1" smtClean="0"/>
              <a:t>j.w</a:t>
            </a:r>
            <a:r>
              <a:rPr lang="pl-PL" b="1" dirty="0" smtClean="0"/>
              <a:t>.)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4581538" cy="50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357818" y="1643050"/>
            <a:ext cx="36837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Więc:</a:t>
            </a:r>
          </a:p>
          <a:p>
            <a:endParaRPr lang="pl-PL" b="1" dirty="0" smtClean="0"/>
          </a:p>
          <a:p>
            <a:r>
              <a:rPr lang="pl-PL" b="1" dirty="0" smtClean="0"/>
              <a:t>PF</a:t>
            </a:r>
            <a:r>
              <a:rPr lang="pl-PL" b="1" baseline="-25000" dirty="0" smtClean="0"/>
              <a:t>1</a:t>
            </a:r>
            <a:r>
              <a:rPr lang="pl-PL" b="1" dirty="0" smtClean="0"/>
              <a:t>+PF</a:t>
            </a:r>
            <a:r>
              <a:rPr lang="pl-PL" b="1" baseline="-25000" dirty="0" smtClean="0"/>
              <a:t>2</a:t>
            </a:r>
            <a:r>
              <a:rPr lang="pl-PL" b="1" dirty="0" smtClean="0"/>
              <a:t>=PQ</a:t>
            </a:r>
            <a:r>
              <a:rPr lang="pl-PL" b="1" baseline="-25000" dirty="0" smtClean="0"/>
              <a:t>1</a:t>
            </a:r>
            <a:r>
              <a:rPr lang="pl-PL" b="1" dirty="0" smtClean="0"/>
              <a:t>+PQ</a:t>
            </a:r>
            <a:r>
              <a:rPr lang="pl-PL" b="1" baseline="-25000" dirty="0" smtClean="0"/>
              <a:t>2</a:t>
            </a:r>
            <a:r>
              <a:rPr lang="pl-PL" b="1" dirty="0" smtClean="0"/>
              <a:t>=Q</a:t>
            </a:r>
            <a:r>
              <a:rPr lang="pl-PL" b="1" baseline="-25000" dirty="0" smtClean="0"/>
              <a:t>1</a:t>
            </a:r>
            <a:r>
              <a:rPr lang="pl-PL" b="1" dirty="0" smtClean="0"/>
              <a:t>Q</a:t>
            </a:r>
            <a:r>
              <a:rPr lang="pl-PL" b="1" baseline="-25000" dirty="0" smtClean="0"/>
              <a:t>2</a:t>
            </a:r>
          </a:p>
          <a:p>
            <a:endParaRPr lang="pl-PL" b="1" dirty="0" smtClean="0"/>
          </a:p>
          <a:p>
            <a:r>
              <a:rPr lang="pl-PL" b="1" dirty="0" smtClean="0"/>
              <a:t>Q</a:t>
            </a:r>
            <a:r>
              <a:rPr lang="pl-PL" b="1" baseline="-25000" dirty="0" smtClean="0"/>
              <a:t>1</a:t>
            </a:r>
            <a:r>
              <a:rPr lang="pl-PL" b="1" dirty="0" smtClean="0"/>
              <a:t>Q</a:t>
            </a:r>
            <a:r>
              <a:rPr lang="pl-PL" b="1" baseline="-25000" dirty="0" smtClean="0"/>
              <a:t>2 </a:t>
            </a:r>
            <a:r>
              <a:rPr lang="pl-PL" b="1" dirty="0" smtClean="0"/>
              <a:t> jest niezależne od położenia </a:t>
            </a:r>
          </a:p>
          <a:p>
            <a:r>
              <a:rPr lang="pl-PL" b="1" dirty="0" smtClean="0"/>
              <a:t>punktu P, bo jest odległością między </a:t>
            </a:r>
          </a:p>
          <a:p>
            <a:r>
              <a:rPr lang="pl-PL" b="1" dirty="0" smtClean="0"/>
              <a:t>dwoma okręgami C</a:t>
            </a:r>
            <a:r>
              <a:rPr lang="pl-PL" b="1" baseline="-25000" dirty="0" smtClean="0"/>
              <a:t>1</a:t>
            </a:r>
            <a:r>
              <a:rPr lang="pl-PL" b="1" dirty="0" smtClean="0"/>
              <a:t> i C</a:t>
            </a:r>
            <a:r>
              <a:rPr lang="pl-PL" b="1" baseline="-25000" dirty="0" smtClean="0"/>
              <a:t>2</a:t>
            </a:r>
            <a:r>
              <a:rPr lang="pl-PL" b="1" dirty="0" smtClean="0"/>
              <a:t> mierzoną </a:t>
            </a:r>
          </a:p>
          <a:p>
            <a:r>
              <a:rPr lang="pl-PL" b="1" dirty="0" smtClean="0"/>
              <a:t>wzdłuż tworzącej.</a:t>
            </a:r>
          </a:p>
          <a:p>
            <a:endParaRPr lang="pl-PL" b="1" dirty="0" smtClean="0"/>
          </a:p>
          <a:p>
            <a:r>
              <a:rPr lang="pl-PL" b="1" dirty="0" smtClean="0"/>
              <a:t>PF</a:t>
            </a:r>
            <a:r>
              <a:rPr lang="pl-PL" b="1" baseline="-25000" dirty="0" smtClean="0"/>
              <a:t>1</a:t>
            </a:r>
            <a:r>
              <a:rPr lang="pl-PL" b="1" dirty="0" smtClean="0"/>
              <a:t>+PF</a:t>
            </a:r>
            <a:r>
              <a:rPr lang="pl-PL" b="1" baseline="-25000" dirty="0" smtClean="0"/>
              <a:t>2</a:t>
            </a:r>
            <a:r>
              <a:rPr lang="pl-PL" b="1" dirty="0" smtClean="0"/>
              <a:t>=const =&gt; K jest elipsą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4954461" cy="38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6072198" y="2214554"/>
            <a:ext cx="2857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 – wielka półoś</a:t>
            </a:r>
          </a:p>
          <a:p>
            <a:r>
              <a:rPr lang="pl-PL" b="1" dirty="0" smtClean="0"/>
              <a:t>b – mała półoś</a:t>
            </a:r>
          </a:p>
          <a:p>
            <a:r>
              <a:rPr lang="pl-PL" b="1" dirty="0" smtClean="0"/>
              <a:t>c – odległość ogniskowa</a:t>
            </a:r>
          </a:p>
          <a:p>
            <a:r>
              <a:rPr lang="pl-PL" b="1" dirty="0" smtClean="0"/>
              <a:t>e – mimośród 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286512" y="4143380"/>
          <a:ext cx="1587500" cy="673100"/>
        </p:xfrm>
        <a:graphic>
          <a:graphicData uri="http://schemas.openxmlformats.org/presentationml/2006/ole">
            <p:oleObj spid="_x0000_s22531" name="Równanie" r:id="rId4" imgW="158724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954461" cy="38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429256" y="1928802"/>
            <a:ext cx="360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Równanie elipsy we współrzędnych </a:t>
            </a:r>
          </a:p>
          <a:p>
            <a:r>
              <a:rPr lang="pl-PL" b="1" dirty="0" smtClean="0"/>
              <a:t>prostokątnych</a:t>
            </a:r>
          </a:p>
          <a:p>
            <a:endParaRPr lang="pl-PL" b="1" dirty="0" smtClean="0"/>
          </a:p>
          <a:p>
            <a:r>
              <a:rPr lang="pl-PL" b="1" dirty="0" smtClean="0"/>
              <a:t>	PF</a:t>
            </a:r>
            <a:r>
              <a:rPr lang="pl-PL" b="1" baseline="-25000" dirty="0" smtClean="0"/>
              <a:t>1</a:t>
            </a:r>
            <a:r>
              <a:rPr lang="pl-PL" b="1" dirty="0" smtClean="0"/>
              <a:t>+PF</a:t>
            </a:r>
            <a:r>
              <a:rPr lang="pl-PL" b="1" baseline="-25000" dirty="0" smtClean="0"/>
              <a:t>2</a:t>
            </a:r>
            <a:r>
              <a:rPr lang="pl-PL" b="1" dirty="0" smtClean="0"/>
              <a:t>=2a</a:t>
            </a: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5929322" y="3476628"/>
          <a:ext cx="2197100" cy="381000"/>
        </p:xfrm>
        <a:graphic>
          <a:graphicData uri="http://schemas.openxmlformats.org/presentationml/2006/ole">
            <p:oleObj spid="_x0000_s23556" name="Równanie" r:id="rId4" imgW="2197080" imgH="380880" progId="Equation.3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22963" y="4119570"/>
          <a:ext cx="2209800" cy="381000"/>
        </p:xfrm>
        <a:graphic>
          <a:graphicData uri="http://schemas.openxmlformats.org/presentationml/2006/ole">
            <p:oleObj spid="_x0000_s23557" name="Równanie" r:id="rId5" imgW="2209680" imgH="380880" progId="Equation.3">
              <p:embed/>
            </p:oleObj>
          </a:graphicData>
        </a:graphic>
      </p:graphicFrame>
      <p:sp>
        <p:nvSpPr>
          <p:cNvPr id="11" name="Strzałka w dół 10"/>
          <p:cNvSpPr/>
          <p:nvPr/>
        </p:nvSpPr>
        <p:spPr>
          <a:xfrm>
            <a:off x="6929454" y="4857760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072066" y="5929330"/>
          <a:ext cx="3886200" cy="381000"/>
        </p:xfrm>
        <a:graphic>
          <a:graphicData uri="http://schemas.openxmlformats.org/presentationml/2006/ole">
            <p:oleObj spid="_x0000_s23559" name="Równanie" r:id="rId6" imgW="388620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954461" cy="38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214942" y="2143116"/>
          <a:ext cx="3886200" cy="381000"/>
        </p:xfrm>
        <a:graphic>
          <a:graphicData uri="http://schemas.openxmlformats.org/presentationml/2006/ole">
            <p:oleObj spid="_x0000_s24580" name="Równanie" r:id="rId4" imgW="3886200" imgH="380880" progId="Equation.3">
              <p:embed/>
            </p:oleObj>
          </a:graphicData>
        </a:graphic>
      </p:graphicFrame>
      <p:sp>
        <p:nvSpPr>
          <p:cNvPr id="10" name="Strzałka w dół 9"/>
          <p:cNvSpPr/>
          <p:nvPr/>
        </p:nvSpPr>
        <p:spPr>
          <a:xfrm>
            <a:off x="6072198" y="2714620"/>
            <a:ext cx="428628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6572264" y="2786058"/>
            <a:ext cx="2368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Można je przekształcić </a:t>
            </a:r>
          </a:p>
          <a:p>
            <a:r>
              <a:rPr lang="pl-PL" b="1" dirty="0" smtClean="0"/>
              <a:t>do bardziej użytecznej</a:t>
            </a:r>
          </a:p>
          <a:p>
            <a:r>
              <a:rPr lang="pl-PL" b="1" dirty="0" smtClean="0"/>
              <a:t>postaci </a:t>
            </a:r>
          </a:p>
          <a:p>
            <a:r>
              <a:rPr lang="pl-PL" b="1" dirty="0" smtClean="0"/>
              <a:t>(na ćwiczeniach)</a:t>
            </a:r>
            <a:endParaRPr lang="pl-PL" b="1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5715008" y="4643446"/>
          <a:ext cx="1866900" cy="685800"/>
        </p:xfrm>
        <a:graphic>
          <a:graphicData uri="http://schemas.openxmlformats.org/presentationml/2006/ole">
            <p:oleObj spid="_x0000_s24581" name="Równanie" r:id="rId5" imgW="186660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954461" cy="38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5429256" y="1857364"/>
            <a:ext cx="339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Podstawiając x=0 otrzymujemy </a:t>
            </a:r>
          </a:p>
          <a:p>
            <a:r>
              <a:rPr lang="pl-PL" b="1" dirty="0" smtClean="0"/>
              <a:t>punkty przecięcia elipsy z osią OY:</a:t>
            </a:r>
            <a:endParaRPr lang="pl-PL" b="1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6357950" y="2714620"/>
          <a:ext cx="1308100" cy="368300"/>
        </p:xfrm>
        <a:graphic>
          <a:graphicData uri="http://schemas.openxmlformats.org/presentationml/2006/ole">
            <p:oleObj spid="_x0000_s125956" name="Równanie" r:id="rId4" imgW="1307880" imgH="368280" progId="Equation.3">
              <p:embed/>
            </p:oleObj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429256" y="3648678"/>
            <a:ext cx="34788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które odpowiadają długości małej </a:t>
            </a:r>
          </a:p>
          <a:p>
            <a:r>
              <a:rPr lang="pl-PL" b="1" dirty="0" smtClean="0"/>
              <a:t>półosi. W związku z tym równanie </a:t>
            </a:r>
          </a:p>
          <a:p>
            <a:r>
              <a:rPr lang="pl-PL" b="1" dirty="0" smtClean="0"/>
              <a:t>elipsy przyjmuje postać: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stąd:</a:t>
            </a:r>
            <a:endParaRPr lang="pl-PL" b="1" dirty="0"/>
          </a:p>
        </p:txBody>
      </p:sp>
      <p:graphicFrame>
        <p:nvGraphicFramePr>
          <p:cNvPr id="14" name="Obiekt 13"/>
          <p:cNvGraphicFramePr>
            <a:graphicFrameLocks noChangeAspect="1"/>
          </p:cNvGraphicFramePr>
          <p:nvPr/>
        </p:nvGraphicFramePr>
        <p:xfrm>
          <a:off x="6403996" y="4794264"/>
          <a:ext cx="1168400" cy="635000"/>
        </p:xfrm>
        <a:graphic>
          <a:graphicData uri="http://schemas.openxmlformats.org/presentationml/2006/ole">
            <p:oleObj spid="_x0000_s125957" name="Równanie" r:id="rId5" imgW="1168200" imgH="634680" progId="Equation.3">
              <p:embed/>
            </p:oleObj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/>
        </p:nvGraphicFramePr>
        <p:xfrm>
          <a:off x="6391296" y="5857892"/>
          <a:ext cx="1181100" cy="673100"/>
        </p:xfrm>
        <a:graphic>
          <a:graphicData uri="http://schemas.openxmlformats.org/presentationml/2006/ole">
            <p:oleObj spid="_x0000_s125958" name="Równanie" r:id="rId6" imgW="118080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55435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6715140" y="2928934"/>
            <a:ext cx="1954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Zależność kształtu </a:t>
            </a:r>
          </a:p>
          <a:p>
            <a:r>
              <a:rPr lang="pl-PL" b="1" dirty="0" smtClean="0"/>
              <a:t>elipsy od wartości </a:t>
            </a:r>
          </a:p>
          <a:p>
            <a:r>
              <a:rPr lang="pl-PL" b="1" dirty="0" smtClean="0"/>
              <a:t>mimośrodu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19621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143240" y="3071810"/>
            <a:ext cx="56910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Tales z Miletu (627 – 540 p.n.e.) jako pierwszy (?) podaje </a:t>
            </a:r>
          </a:p>
          <a:p>
            <a:r>
              <a:rPr lang="pl-PL" b="1" dirty="0" smtClean="0"/>
              <a:t>„</a:t>
            </a:r>
            <a:r>
              <a:rPr lang="pl-PL" b="1" dirty="0" err="1" smtClean="0"/>
              <a:t>niemitologiczny</a:t>
            </a:r>
            <a:r>
              <a:rPr lang="pl-PL" b="1" dirty="0" smtClean="0"/>
              <a:t>” obraz Świata.</a:t>
            </a:r>
          </a:p>
          <a:p>
            <a:endParaRPr lang="pl-PL" b="1" dirty="0" smtClean="0"/>
          </a:p>
          <a:p>
            <a:r>
              <a:rPr lang="pl-PL" b="1" dirty="0" smtClean="0"/>
              <a:t>Ziemia jest płaską płytą pływającą po ogromnym oceanie.</a:t>
            </a:r>
          </a:p>
          <a:p>
            <a:endParaRPr lang="pl-PL" b="1" dirty="0" smtClean="0"/>
          </a:p>
          <a:p>
            <a:r>
              <a:rPr lang="pl-PL" b="1" dirty="0" smtClean="0"/>
              <a:t>Sklepienie niebieskie (a z nim Słońce, Księżyc, planety </a:t>
            </a:r>
          </a:p>
          <a:p>
            <a:r>
              <a:rPr lang="pl-PL" b="1" dirty="0" smtClean="0"/>
              <a:t>i gwiazdy) obraca się dookoła niej przechodząc przez </a:t>
            </a:r>
          </a:p>
          <a:p>
            <a:r>
              <a:rPr lang="pl-PL" b="1" dirty="0" smtClean="0"/>
              <a:t>podziemny ocean.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grpSp>
        <p:nvGrpSpPr>
          <p:cNvPr id="13" name="Grupa 12"/>
          <p:cNvGrpSpPr/>
          <p:nvPr/>
        </p:nvGrpSpPr>
        <p:grpSpPr>
          <a:xfrm>
            <a:off x="142844" y="2143116"/>
            <a:ext cx="4786346" cy="2786082"/>
            <a:chOff x="357158" y="1928802"/>
            <a:chExt cx="4786346" cy="2786082"/>
          </a:xfrm>
        </p:grpSpPr>
        <p:grpSp>
          <p:nvGrpSpPr>
            <p:cNvPr id="7" name="Grupa 6"/>
            <p:cNvGrpSpPr/>
            <p:nvPr/>
          </p:nvGrpSpPr>
          <p:grpSpPr>
            <a:xfrm>
              <a:off x="357158" y="1928802"/>
              <a:ext cx="4786346" cy="2786082"/>
              <a:chOff x="357158" y="1928802"/>
              <a:chExt cx="4786346" cy="2786082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357158" y="1928802"/>
                <a:ext cx="4786346" cy="278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2800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2910" y="1928802"/>
                <a:ext cx="4248160" cy="2762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pole tekstowe 4"/>
              <p:cNvSpPr txBox="1"/>
              <p:nvPr/>
            </p:nvSpPr>
            <p:spPr>
              <a:xfrm>
                <a:off x="4643438" y="3131106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>
                    <a:latin typeface="Calibri"/>
                  </a:rPr>
                  <a:t>∏</a:t>
                </a:r>
                <a:endParaRPr lang="pl-PL" dirty="0"/>
              </a:p>
            </p:txBody>
          </p:sp>
        </p:grpSp>
        <p:sp>
          <p:nvSpPr>
            <p:cNvPr id="8" name="pole tekstowe 7"/>
            <p:cNvSpPr txBox="1"/>
            <p:nvPr/>
          </p:nvSpPr>
          <p:spPr>
            <a:xfrm>
              <a:off x="500034" y="31311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</a:t>
              </a:r>
              <a:endParaRPr lang="pl-PL" dirty="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408382" y="28574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</a:t>
              </a:r>
              <a:endParaRPr lang="pl-PL" dirty="0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000100" y="3357562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F</a:t>
              </a:r>
              <a:r>
                <a:rPr lang="pl-PL" baseline="-25000" dirty="0" smtClean="0"/>
                <a:t>1</a:t>
              </a:r>
              <a:endParaRPr lang="pl-PL" baseline="-25000" dirty="0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286248" y="3357562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F</a:t>
              </a:r>
              <a:r>
                <a:rPr lang="pl-PL" baseline="-25000" dirty="0" smtClean="0"/>
                <a:t>2</a:t>
              </a:r>
              <a:endParaRPr lang="pl-PL" baseline="-25000" dirty="0"/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4989954" y="2000240"/>
            <a:ext cx="42648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Planeta znajduje się w jednym z ognisk (F</a:t>
            </a:r>
            <a:r>
              <a:rPr lang="pl-PL" b="1" baseline="-25000" dirty="0" smtClean="0"/>
              <a:t>2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wtedy F</a:t>
            </a:r>
            <a:r>
              <a:rPr lang="pl-PL" b="1" baseline="-25000" dirty="0" smtClean="0"/>
              <a:t>2</a:t>
            </a:r>
            <a:r>
              <a:rPr lang="pl-PL" b="1" dirty="0" smtClean="0">
                <a:latin typeface="Calibri"/>
              </a:rPr>
              <a:t>∏ jest odległością peryhelium:</a:t>
            </a:r>
          </a:p>
          <a:p>
            <a:endParaRPr lang="pl-PL" b="1" dirty="0" smtClean="0">
              <a:latin typeface="Calibri"/>
            </a:endParaRPr>
          </a:p>
          <a:p>
            <a:endParaRPr lang="pl-PL" b="1" dirty="0" smtClean="0">
              <a:latin typeface="Calibri"/>
            </a:endParaRPr>
          </a:p>
          <a:p>
            <a:endParaRPr lang="pl-PL" b="1" dirty="0" smtClean="0">
              <a:latin typeface="Calibri"/>
            </a:endParaRPr>
          </a:p>
          <a:p>
            <a:r>
              <a:rPr lang="pl-PL" b="1" dirty="0" smtClean="0">
                <a:latin typeface="Calibri"/>
              </a:rPr>
              <a:t>a F</a:t>
            </a:r>
            <a:r>
              <a:rPr lang="pl-PL" b="1" baseline="-25000" dirty="0" smtClean="0">
                <a:latin typeface="Calibri"/>
              </a:rPr>
              <a:t>2</a:t>
            </a:r>
            <a:r>
              <a:rPr lang="pl-PL" b="1" dirty="0" smtClean="0">
                <a:latin typeface="Calibri"/>
              </a:rPr>
              <a:t>A jest odległością aphelium:</a:t>
            </a:r>
          </a:p>
          <a:p>
            <a:endParaRPr lang="pl-PL" b="1" dirty="0" smtClean="0">
              <a:latin typeface="Calibri"/>
            </a:endParaRPr>
          </a:p>
          <a:p>
            <a:endParaRPr lang="pl-PL" b="1" dirty="0" smtClean="0">
              <a:latin typeface="Calibri"/>
            </a:endParaRPr>
          </a:p>
          <a:p>
            <a:endParaRPr lang="pl-PL" b="1" dirty="0" smtClean="0">
              <a:latin typeface="Calibri"/>
            </a:endParaRPr>
          </a:p>
          <a:p>
            <a:r>
              <a:rPr lang="pl-PL" b="1" dirty="0" err="1" smtClean="0"/>
              <a:t>A∏</a:t>
            </a:r>
            <a:r>
              <a:rPr lang="pl-PL" b="1" dirty="0" smtClean="0"/>
              <a:t> - linia apsyd</a:t>
            </a:r>
          </a:p>
          <a:p>
            <a:endParaRPr lang="pl-PL" b="1" dirty="0" smtClean="0"/>
          </a:p>
          <a:p>
            <a:r>
              <a:rPr lang="pl-PL" b="1" dirty="0" smtClean="0"/>
              <a:t>p – parametr elipsy (otrzymujemy </a:t>
            </a:r>
          </a:p>
          <a:p>
            <a:r>
              <a:rPr lang="pl-PL" b="1" dirty="0" smtClean="0"/>
              <a:t>       podstawiając </a:t>
            </a:r>
            <a:r>
              <a:rPr lang="pl-PL" b="1" dirty="0" err="1" smtClean="0"/>
              <a:t>x=ae</a:t>
            </a:r>
            <a:r>
              <a:rPr lang="pl-PL" b="1" dirty="0" smtClean="0"/>
              <a:t> w </a:t>
            </a:r>
            <a:r>
              <a:rPr lang="pl-PL" b="1" dirty="0" err="1" smtClean="0"/>
              <a:t>r-niu</a:t>
            </a:r>
            <a:r>
              <a:rPr lang="pl-PL" b="1" dirty="0" smtClean="0"/>
              <a:t> elipsy):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graphicFrame>
        <p:nvGraphicFramePr>
          <p:cNvPr id="14" name="Obiekt 13"/>
          <p:cNvGraphicFramePr>
            <a:graphicFrameLocks noChangeAspect="1"/>
          </p:cNvGraphicFramePr>
          <p:nvPr/>
        </p:nvGraphicFramePr>
        <p:xfrm>
          <a:off x="6202382" y="2857500"/>
          <a:ext cx="1155700" cy="304800"/>
        </p:xfrm>
        <a:graphic>
          <a:graphicData uri="http://schemas.openxmlformats.org/presentationml/2006/ole">
            <p:oleObj spid="_x0000_s128003" name="Równanie" r:id="rId4" imgW="1155600" imgH="304560" progId="Equation.3">
              <p:embed/>
            </p:oleObj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6223020" y="3981456"/>
          <a:ext cx="1206500" cy="304800"/>
        </p:xfrm>
        <a:graphic>
          <a:graphicData uri="http://schemas.openxmlformats.org/presentationml/2006/ole">
            <p:oleObj spid="_x0000_s128004" name="Równanie" r:id="rId5" imgW="1206360" imgH="304560" progId="Equation.3">
              <p:embed/>
            </p:oleObj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6157913" y="5742006"/>
          <a:ext cx="1270000" cy="330200"/>
        </p:xfrm>
        <a:graphic>
          <a:graphicData uri="http://schemas.openxmlformats.org/presentationml/2006/ole">
            <p:oleObj spid="_x0000_s128005" name="Równanie" r:id="rId6" imgW="126972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72132" y="1857364"/>
            <a:ext cx="35044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Koło pomocnicze: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>
                <a:latin typeface="Calibri"/>
              </a:rPr>
              <a:t>ν – anomalia prawdziwa</a:t>
            </a:r>
          </a:p>
          <a:p>
            <a:r>
              <a:rPr lang="pl-PL" b="1" dirty="0" err="1" smtClean="0">
                <a:latin typeface="Calibri"/>
              </a:rPr>
              <a:t>r</a:t>
            </a:r>
            <a:r>
              <a:rPr lang="pl-PL" b="1" dirty="0" smtClean="0">
                <a:latin typeface="Calibri"/>
              </a:rPr>
              <a:t> – promień wodzący planety</a:t>
            </a:r>
          </a:p>
          <a:p>
            <a:r>
              <a:rPr lang="pl-PL" b="1" dirty="0" smtClean="0">
                <a:latin typeface="Calibri"/>
              </a:rPr>
              <a:t>E – anomalia mimośrodowa</a:t>
            </a:r>
          </a:p>
          <a:p>
            <a:endParaRPr lang="pl-PL" b="1" dirty="0" smtClean="0">
              <a:latin typeface="Calibri"/>
            </a:endParaRPr>
          </a:p>
          <a:p>
            <a:r>
              <a:rPr lang="pl-PL" b="1" dirty="0" smtClean="0">
                <a:latin typeface="Calibri"/>
              </a:rPr>
              <a:t>Można pokazać, że rzędna </a:t>
            </a:r>
          </a:p>
          <a:p>
            <a:r>
              <a:rPr lang="pl-PL" b="1" dirty="0" smtClean="0">
                <a:latin typeface="Calibri"/>
              </a:rPr>
              <a:t>punktu P jest równa: </a:t>
            </a:r>
            <a:r>
              <a:rPr lang="pl-PL" b="1" dirty="0" err="1" smtClean="0">
                <a:latin typeface="Calibri"/>
              </a:rPr>
              <a:t>bsinE</a:t>
            </a:r>
            <a:endParaRPr lang="pl-PL" b="1" dirty="0" smtClean="0">
              <a:latin typeface="Calibri"/>
            </a:endParaRPr>
          </a:p>
          <a:p>
            <a:endParaRPr lang="pl-PL" b="1" dirty="0" smtClean="0">
              <a:latin typeface="Calibri"/>
            </a:endParaRPr>
          </a:p>
          <a:p>
            <a:r>
              <a:rPr lang="pl-PL" b="1" dirty="0" smtClean="0">
                <a:latin typeface="Calibri"/>
              </a:rPr>
              <a:t>Wynikają stąd dwa ważne wnioski.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6286512" y="2285992"/>
          <a:ext cx="1195387" cy="330200"/>
        </p:xfrm>
        <a:graphic>
          <a:graphicData uri="http://schemas.openxmlformats.org/presentationml/2006/ole">
            <p:oleObj spid="_x0000_s126979" name="Równanie" r:id="rId3" imgW="1193760" imgH="330120" progId="Equation.3">
              <p:embed/>
            </p:oleObj>
          </a:graphicData>
        </a:graphic>
      </p:graphicFrame>
      <p:grpSp>
        <p:nvGrpSpPr>
          <p:cNvPr id="13" name="Grupa 12"/>
          <p:cNvGrpSpPr/>
          <p:nvPr/>
        </p:nvGrpSpPr>
        <p:grpSpPr>
          <a:xfrm>
            <a:off x="357158" y="1928802"/>
            <a:ext cx="4800078" cy="3609976"/>
            <a:chOff x="357158" y="1928802"/>
            <a:chExt cx="4800078" cy="3609976"/>
          </a:xfrm>
        </p:grpSpPr>
        <p:pic>
          <p:nvPicPr>
            <p:cNvPr id="12697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928802"/>
              <a:ext cx="4800078" cy="3609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Nawias klamrowy otwierający 6"/>
            <p:cNvSpPr/>
            <p:nvPr/>
          </p:nvSpPr>
          <p:spPr>
            <a:xfrm rot="16200000">
              <a:off x="2661033" y="3482578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2500298" y="4143380"/>
              <a:ext cx="7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acosE</a:t>
              </a:r>
              <a:endParaRPr lang="pl-PL" dirty="0"/>
            </a:p>
          </p:txBody>
        </p:sp>
        <p:sp>
          <p:nvSpPr>
            <p:cNvPr id="9" name="Nawias klamrowy otwierający 8"/>
            <p:cNvSpPr/>
            <p:nvPr/>
          </p:nvSpPr>
          <p:spPr>
            <a:xfrm rot="10800000">
              <a:off x="3893339" y="2500306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214251" y="29289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asinE</a:t>
              </a:r>
              <a:endParaRPr lang="pl-PL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214678" y="3692727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</a:t>
              </a:r>
              <a:endParaRPr lang="pl-PL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72132" y="1857364"/>
            <a:ext cx="35739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 smtClean="0"/>
              <a:t>Punkt, którego współrzędne </a:t>
            </a:r>
          </a:p>
          <a:p>
            <a:pPr marL="342900" indent="-342900"/>
            <a:r>
              <a:rPr lang="pl-PL" b="1" dirty="0" smtClean="0">
                <a:latin typeface="Calibri"/>
              </a:rPr>
              <a:t>spełniają równania: </a:t>
            </a: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r>
              <a:rPr lang="pl-PL" b="1" dirty="0" smtClean="0">
                <a:latin typeface="Calibri"/>
              </a:rPr>
              <a:t>leży na elipsie o półosiach równych </a:t>
            </a:r>
          </a:p>
          <a:p>
            <a:pPr marL="342900" indent="-342900"/>
            <a:r>
              <a:rPr lang="pl-PL" b="1" dirty="0" smtClean="0">
                <a:latin typeface="Calibri"/>
              </a:rPr>
              <a:t>a i b. </a:t>
            </a: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r>
              <a:rPr lang="pl-PL" b="1" dirty="0" smtClean="0">
                <a:latin typeface="Calibri"/>
              </a:rPr>
              <a:t>Są to równania parametryczne </a:t>
            </a:r>
          </a:p>
          <a:p>
            <a:pPr marL="342900" indent="-342900"/>
            <a:r>
              <a:rPr lang="pl-PL" b="1" dirty="0" smtClean="0">
                <a:latin typeface="Calibri"/>
              </a:rPr>
              <a:t>elipsy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5880128" y="2713038"/>
          <a:ext cx="2692400" cy="304800"/>
        </p:xfrm>
        <a:graphic>
          <a:graphicData uri="http://schemas.openxmlformats.org/presentationml/2006/ole">
            <p:oleObj spid="_x0000_s129027" name="Równanie" r:id="rId3" imgW="2692080" imgH="304560" progId="Equation.3">
              <p:embed/>
            </p:oleObj>
          </a:graphicData>
        </a:graphic>
      </p:graphicFrame>
      <p:grpSp>
        <p:nvGrpSpPr>
          <p:cNvPr id="12" name="Grupa 11"/>
          <p:cNvGrpSpPr/>
          <p:nvPr/>
        </p:nvGrpSpPr>
        <p:grpSpPr>
          <a:xfrm>
            <a:off x="357158" y="1928802"/>
            <a:ext cx="4800078" cy="3609976"/>
            <a:chOff x="357158" y="1928802"/>
            <a:chExt cx="4800078" cy="36099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928802"/>
              <a:ext cx="4800078" cy="3609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Nawias klamrowy otwierający 13"/>
            <p:cNvSpPr/>
            <p:nvPr/>
          </p:nvSpPr>
          <p:spPr>
            <a:xfrm rot="16200000">
              <a:off x="2661033" y="3482578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2500298" y="4143380"/>
              <a:ext cx="7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acosE</a:t>
              </a:r>
              <a:endParaRPr lang="pl-PL" dirty="0"/>
            </a:p>
          </p:txBody>
        </p:sp>
        <p:sp>
          <p:nvSpPr>
            <p:cNvPr id="16" name="Nawias klamrowy otwierający 15"/>
            <p:cNvSpPr/>
            <p:nvPr/>
          </p:nvSpPr>
          <p:spPr>
            <a:xfrm rot="10800000">
              <a:off x="3893339" y="2500306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4214251" y="29289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asinE</a:t>
              </a:r>
              <a:endParaRPr lang="pl-PL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3214678" y="3692727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</a:t>
              </a:r>
              <a:endParaRPr lang="pl-PL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72132" y="1857364"/>
            <a:ext cx="34242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>
                <a:latin typeface="Calibri"/>
              </a:rPr>
              <a:t>2. Dla dowolnej linii prostopadłej </a:t>
            </a:r>
          </a:p>
          <a:p>
            <a:pPr marL="342900" indent="-342900"/>
            <a:r>
              <a:rPr lang="pl-PL" b="1" dirty="0" smtClean="0">
                <a:latin typeface="Calibri"/>
              </a:rPr>
              <a:t>do wielkiej półosi:</a:t>
            </a: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r>
              <a:rPr lang="pl-PL" b="1" dirty="0" smtClean="0">
                <a:latin typeface="Calibri"/>
              </a:rPr>
              <a:t>W konsekwencji stosunek pola </a:t>
            </a:r>
          </a:p>
          <a:p>
            <a:pPr marL="342900" indent="-342900"/>
            <a:r>
              <a:rPr lang="pl-PL" b="1" dirty="0" smtClean="0">
                <a:latin typeface="Calibri"/>
              </a:rPr>
              <a:t>elipsy do pola koła pomocniczego </a:t>
            </a:r>
          </a:p>
          <a:p>
            <a:pPr marL="342900" indent="-342900"/>
            <a:r>
              <a:rPr lang="pl-PL" b="1" dirty="0" smtClean="0">
                <a:latin typeface="Calibri"/>
              </a:rPr>
              <a:t>jest równy również b/a, stąd:</a:t>
            </a: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/>
        </p:nvGraphicFramePr>
        <p:xfrm>
          <a:off x="6500826" y="2714620"/>
          <a:ext cx="939800" cy="609600"/>
        </p:xfrm>
        <a:graphic>
          <a:graphicData uri="http://schemas.openxmlformats.org/presentationml/2006/ole">
            <p:oleObj spid="_x0000_s130051" name="Równanie" r:id="rId3" imgW="939600" imgH="609480" progId="Equation.3">
              <p:embed/>
            </p:oleObj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/>
        </p:nvGraphicFramePr>
        <p:xfrm>
          <a:off x="6643702" y="4500570"/>
          <a:ext cx="927100" cy="317500"/>
        </p:xfrm>
        <a:graphic>
          <a:graphicData uri="http://schemas.openxmlformats.org/presentationml/2006/ole">
            <p:oleObj spid="_x0000_s130052" name="Równanie" r:id="rId4" imgW="927000" imgH="317160" progId="Equation.3">
              <p:embed/>
            </p:oleObj>
          </a:graphicData>
        </a:graphic>
      </p:graphicFrame>
      <p:grpSp>
        <p:nvGrpSpPr>
          <p:cNvPr id="14" name="Grupa 13"/>
          <p:cNvGrpSpPr/>
          <p:nvPr/>
        </p:nvGrpSpPr>
        <p:grpSpPr>
          <a:xfrm>
            <a:off x="357158" y="1928802"/>
            <a:ext cx="4800078" cy="3609976"/>
            <a:chOff x="357158" y="1928802"/>
            <a:chExt cx="4800078" cy="360997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1928802"/>
              <a:ext cx="4800078" cy="3609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Nawias klamrowy otwierający 15"/>
            <p:cNvSpPr/>
            <p:nvPr/>
          </p:nvSpPr>
          <p:spPr>
            <a:xfrm rot="16200000">
              <a:off x="2661033" y="3482578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2500298" y="4143380"/>
              <a:ext cx="7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acosE</a:t>
              </a:r>
              <a:endParaRPr lang="pl-PL" dirty="0"/>
            </a:p>
          </p:txBody>
        </p:sp>
        <p:sp>
          <p:nvSpPr>
            <p:cNvPr id="18" name="Nawias klamrowy otwierający 17"/>
            <p:cNvSpPr/>
            <p:nvPr/>
          </p:nvSpPr>
          <p:spPr>
            <a:xfrm rot="10800000">
              <a:off x="3893339" y="2500306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214251" y="29289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asinE</a:t>
              </a:r>
              <a:endParaRPr lang="pl-PL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3214678" y="3692727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</a:t>
              </a:r>
              <a:endParaRPr lang="pl-PL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72132" y="1857364"/>
            <a:ext cx="36419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/>
              <a:t>Wyrażenie na obwód elipsy nie daje</a:t>
            </a:r>
          </a:p>
          <a:p>
            <a:pPr marL="342900" indent="-342900"/>
            <a:r>
              <a:rPr lang="pl-PL" b="1" dirty="0" smtClean="0"/>
              <a:t>się uzyskać równie łatwo.</a:t>
            </a:r>
          </a:p>
          <a:p>
            <a:pPr marL="342900" indent="-342900"/>
            <a:endParaRPr lang="pl-PL" b="1" dirty="0" smtClean="0"/>
          </a:p>
          <a:p>
            <a:pPr marL="342900" indent="-342900"/>
            <a:endParaRPr lang="pl-PL" b="1" dirty="0" smtClean="0"/>
          </a:p>
          <a:p>
            <a:pPr marL="342900" indent="-342900"/>
            <a:r>
              <a:rPr lang="pl-PL" b="1" dirty="0" smtClean="0">
                <a:latin typeface="Calibri"/>
              </a:rPr>
              <a:t>gdzie:</a:t>
            </a: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r>
              <a:rPr lang="pl-PL" b="1" dirty="0" smtClean="0">
                <a:latin typeface="Calibri"/>
              </a:rPr>
              <a:t>Jest pełną całką eliptyczną drugiego </a:t>
            </a:r>
          </a:p>
          <a:p>
            <a:pPr marL="342900" indent="-342900"/>
            <a:r>
              <a:rPr lang="pl-PL" b="1" dirty="0" smtClean="0">
                <a:latin typeface="Calibri"/>
              </a:rPr>
              <a:t>rodzaju.</a:t>
            </a:r>
          </a:p>
          <a:p>
            <a:pPr marL="342900" indent="-342900"/>
            <a:endParaRPr lang="pl-PL" b="1" dirty="0" smtClean="0">
              <a:latin typeface="Calibri"/>
            </a:endParaRPr>
          </a:p>
          <a:p>
            <a:pPr marL="342900" indent="-342900"/>
            <a:r>
              <a:rPr lang="pl-PL" b="1" dirty="0" smtClean="0">
                <a:latin typeface="Calibri"/>
              </a:rPr>
              <a:t>Wzór przybliżony:</a:t>
            </a:r>
          </a:p>
        </p:txBody>
      </p:sp>
      <p:graphicFrame>
        <p:nvGraphicFramePr>
          <p:cNvPr id="14" name="Obiekt 13"/>
          <p:cNvGraphicFramePr>
            <a:graphicFrameLocks noChangeAspect="1"/>
          </p:cNvGraphicFramePr>
          <p:nvPr/>
        </p:nvGraphicFramePr>
        <p:xfrm>
          <a:off x="6500826" y="2643182"/>
          <a:ext cx="1155700" cy="304800"/>
        </p:xfrm>
        <a:graphic>
          <a:graphicData uri="http://schemas.openxmlformats.org/presentationml/2006/ole">
            <p:oleObj spid="_x0000_s131076" name="Równanie" r:id="rId3" imgW="1155600" imgH="304560" progId="Equation.3">
              <p:embed/>
            </p:oleObj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/>
        </p:nvGraphicFramePr>
        <p:xfrm>
          <a:off x="6375424" y="3286124"/>
          <a:ext cx="1625600" cy="609600"/>
        </p:xfrm>
        <a:graphic>
          <a:graphicData uri="http://schemas.openxmlformats.org/presentationml/2006/ole">
            <p:oleObj spid="_x0000_s131077" name="Równanie" r:id="rId4" imgW="1625400" imgH="609480" progId="Equation.3">
              <p:embed/>
            </p:oleObj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/>
        </p:nvGraphicFramePr>
        <p:xfrm>
          <a:off x="6072198" y="5411806"/>
          <a:ext cx="2311400" cy="660400"/>
        </p:xfrm>
        <a:graphic>
          <a:graphicData uri="http://schemas.openxmlformats.org/presentationml/2006/ole">
            <p:oleObj spid="_x0000_s131078" name="Równanie" r:id="rId5" imgW="2311200" imgH="660240" progId="Equation.3">
              <p:embed/>
            </p:oleObj>
          </a:graphicData>
        </a:graphic>
      </p:graphicFrame>
      <p:grpSp>
        <p:nvGrpSpPr>
          <p:cNvPr id="17" name="Grupa 16"/>
          <p:cNvGrpSpPr/>
          <p:nvPr/>
        </p:nvGrpSpPr>
        <p:grpSpPr>
          <a:xfrm>
            <a:off x="357158" y="1928802"/>
            <a:ext cx="4800078" cy="3609976"/>
            <a:chOff x="357158" y="1928802"/>
            <a:chExt cx="4800078" cy="360997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58" y="1928802"/>
              <a:ext cx="4800078" cy="3609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Nawias klamrowy otwierający 18"/>
            <p:cNvSpPr/>
            <p:nvPr/>
          </p:nvSpPr>
          <p:spPr>
            <a:xfrm rot="16200000">
              <a:off x="2661033" y="3482578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2500298" y="4143380"/>
              <a:ext cx="7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acosE</a:t>
              </a:r>
              <a:endParaRPr lang="pl-PL" dirty="0"/>
            </a:p>
          </p:txBody>
        </p:sp>
        <p:sp>
          <p:nvSpPr>
            <p:cNvPr id="21" name="Nawias klamrowy otwierający 20"/>
            <p:cNvSpPr/>
            <p:nvPr/>
          </p:nvSpPr>
          <p:spPr>
            <a:xfrm rot="10800000">
              <a:off x="3893339" y="2500306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4214251" y="29289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asinE</a:t>
              </a:r>
              <a:endParaRPr lang="pl-PL" dirty="0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3214678" y="3692727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</a:t>
              </a:r>
              <a:endParaRPr lang="pl-PL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grpSp>
        <p:nvGrpSpPr>
          <p:cNvPr id="13" name="Grupa 12"/>
          <p:cNvGrpSpPr/>
          <p:nvPr/>
        </p:nvGrpSpPr>
        <p:grpSpPr>
          <a:xfrm>
            <a:off x="357158" y="1928802"/>
            <a:ext cx="4800078" cy="3609976"/>
            <a:chOff x="357158" y="1928802"/>
            <a:chExt cx="4800078" cy="360997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1928802"/>
              <a:ext cx="4800078" cy="3609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Nawias klamrowy otwierający 17"/>
            <p:cNvSpPr/>
            <p:nvPr/>
          </p:nvSpPr>
          <p:spPr>
            <a:xfrm rot="16200000">
              <a:off x="2661033" y="3482578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2500298" y="4143380"/>
              <a:ext cx="7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acosE</a:t>
              </a:r>
              <a:endParaRPr lang="pl-PL" dirty="0"/>
            </a:p>
          </p:txBody>
        </p:sp>
        <p:sp>
          <p:nvSpPr>
            <p:cNvPr id="20" name="Nawias klamrowy otwierający 19"/>
            <p:cNvSpPr/>
            <p:nvPr/>
          </p:nvSpPr>
          <p:spPr>
            <a:xfrm rot="10800000">
              <a:off x="3893339" y="2500306"/>
              <a:ext cx="321471" cy="121444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4214251" y="29289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asinE</a:t>
              </a:r>
              <a:endParaRPr lang="pl-PL" dirty="0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214678" y="3692727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</a:t>
              </a:r>
              <a:endParaRPr lang="pl-PL" sz="1400" dirty="0"/>
            </a:p>
          </p:txBody>
        </p:sp>
      </p:grpSp>
      <p:sp>
        <p:nvSpPr>
          <p:cNvPr id="23" name="pole tekstowe 22"/>
          <p:cNvSpPr txBox="1"/>
          <p:nvPr/>
        </p:nvSpPr>
        <p:spPr>
          <a:xfrm>
            <a:off x="5429256" y="2571744"/>
            <a:ext cx="2003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skąd otrzymujemy: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</p:txBody>
      </p:sp>
      <p:graphicFrame>
        <p:nvGraphicFramePr>
          <p:cNvPr id="24" name="Obiekt 23"/>
          <p:cNvGraphicFramePr>
            <a:graphicFrameLocks noChangeAspect="1"/>
          </p:cNvGraphicFramePr>
          <p:nvPr/>
        </p:nvGraphicFramePr>
        <p:xfrm>
          <a:off x="5715008" y="2071678"/>
          <a:ext cx="2616200" cy="355600"/>
        </p:xfrm>
        <a:graphic>
          <a:graphicData uri="http://schemas.openxmlformats.org/presentationml/2006/ole">
            <p:oleObj spid="_x0000_s132101" name="Równanie" r:id="rId4" imgW="2616120" imgH="355320" progId="Equation.3">
              <p:embed/>
            </p:oleObj>
          </a:graphicData>
        </a:graphic>
      </p:graphicFrame>
      <p:graphicFrame>
        <p:nvGraphicFramePr>
          <p:cNvPr id="25" name="Obiekt 24"/>
          <p:cNvGraphicFramePr>
            <a:graphicFrameLocks noChangeAspect="1"/>
          </p:cNvGraphicFramePr>
          <p:nvPr/>
        </p:nvGraphicFramePr>
        <p:xfrm>
          <a:off x="6072198" y="3143248"/>
          <a:ext cx="1676400" cy="304800"/>
        </p:xfrm>
        <a:graphic>
          <a:graphicData uri="http://schemas.openxmlformats.org/presentationml/2006/ole">
            <p:oleObj spid="_x0000_s132102" name="Równanie" r:id="rId5" imgW="1676160" imgH="304560" progId="Equation.3">
              <p:embed/>
            </p:oleObj>
          </a:graphicData>
        </a:graphic>
      </p:graphicFrame>
      <p:graphicFrame>
        <p:nvGraphicFramePr>
          <p:cNvPr id="26" name="Obiekt 25"/>
          <p:cNvGraphicFramePr>
            <a:graphicFrameLocks noChangeAspect="1"/>
          </p:cNvGraphicFramePr>
          <p:nvPr/>
        </p:nvGraphicFramePr>
        <p:xfrm>
          <a:off x="6143636" y="4357694"/>
          <a:ext cx="1816100" cy="609600"/>
        </p:xfrm>
        <a:graphic>
          <a:graphicData uri="http://schemas.openxmlformats.org/presentationml/2006/ole">
            <p:oleObj spid="_x0000_s132103" name="Równanie" r:id="rId6" imgW="1815840" imgH="609480" progId="Equation.3">
              <p:embed/>
            </p:oleObj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428596" y="1142984"/>
            <a:ext cx="265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Relacja między E i </a:t>
            </a:r>
            <a:r>
              <a:rPr lang="el-GR" sz="2400" b="1" dirty="0" smtClean="0">
                <a:latin typeface="Calibri"/>
              </a:rPr>
              <a:t>ν</a:t>
            </a:r>
            <a:endParaRPr lang="pl-PL" sz="2400" b="1" dirty="0"/>
          </a:p>
        </p:txBody>
      </p:sp>
      <p:sp>
        <p:nvSpPr>
          <p:cNvPr id="16" name="Prostokąt 15"/>
          <p:cNvSpPr/>
          <p:nvPr/>
        </p:nvSpPr>
        <p:spPr>
          <a:xfrm>
            <a:off x="5429256" y="3714752"/>
            <a:ext cx="3316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a następnie związek między </a:t>
            </a:r>
            <a:r>
              <a:rPr lang="el-GR" b="1" dirty="0" smtClean="0"/>
              <a:t>ν</a:t>
            </a:r>
            <a:r>
              <a:rPr lang="pl-PL" b="1" dirty="0" smtClean="0"/>
              <a:t> i E.</a:t>
            </a:r>
            <a:endParaRPr lang="pl-PL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1949032" y="364331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4348" y="1214422"/>
            <a:ext cx="235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Styczne do elipsy</a:t>
            </a:r>
            <a:endParaRPr lang="pl-PL" sz="2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2910" y="2143116"/>
            <a:ext cx="7601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 jakim punkcie prosta o </a:t>
            </a:r>
            <a:r>
              <a:rPr lang="pl-PL" b="1" dirty="0" err="1" smtClean="0"/>
              <a:t>r-niu</a:t>
            </a:r>
            <a:r>
              <a:rPr lang="pl-PL" b="1" dirty="0" smtClean="0"/>
              <a:t>                          przecina elipsę	               ? </a:t>
            </a:r>
          </a:p>
          <a:p>
            <a:endParaRPr lang="pl-PL" b="1" dirty="0" smtClean="0"/>
          </a:p>
          <a:p>
            <a:r>
              <a:rPr lang="pl-PL" b="1" dirty="0" smtClean="0"/>
              <a:t>Po podstawieniu otrzymujemy </a:t>
            </a:r>
            <a:r>
              <a:rPr lang="pl-PL" b="1" dirty="0" err="1" smtClean="0"/>
              <a:t>r-nie</a:t>
            </a:r>
            <a:r>
              <a:rPr lang="pl-PL" b="1" dirty="0" smtClean="0"/>
              <a:t> kwadratowe: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które po znalezieniu rozwiązania dla przypadku </a:t>
            </a:r>
            <a:r>
              <a:rPr lang="el-GR" b="1" dirty="0" smtClean="0">
                <a:latin typeface="Calibri"/>
              </a:rPr>
              <a:t>Δ</a:t>
            </a:r>
            <a:r>
              <a:rPr lang="pl-PL" b="1" dirty="0" smtClean="0">
                <a:latin typeface="Calibri"/>
              </a:rPr>
              <a:t>=0 (jeden punkt styczności)</a:t>
            </a:r>
          </a:p>
          <a:p>
            <a:r>
              <a:rPr lang="pl-PL" b="1" dirty="0" smtClean="0">
                <a:latin typeface="Calibri"/>
              </a:rPr>
              <a:t>pozwala uzyskać </a:t>
            </a:r>
            <a:r>
              <a:rPr lang="pl-PL" b="1" dirty="0" err="1" smtClean="0">
                <a:latin typeface="Calibri"/>
              </a:rPr>
              <a:t>r-nie</a:t>
            </a:r>
            <a:r>
              <a:rPr lang="pl-PL" b="1" dirty="0" smtClean="0">
                <a:latin typeface="Calibri"/>
              </a:rPr>
              <a:t> stycznej o zadanym współczynniku kierunkowym</a:t>
            </a:r>
            <a:endParaRPr lang="pl-PL" b="1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3740152" y="2246306"/>
          <a:ext cx="1117600" cy="254000"/>
        </p:xfrm>
        <a:graphic>
          <a:graphicData uri="http://schemas.openxmlformats.org/presentationml/2006/ole">
            <p:oleObj spid="_x0000_s133122" name="Równanie" r:id="rId3" imgW="1117440" imgH="253800" progId="Equation.3">
              <p:embed/>
            </p:oleObj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6618310" y="2000240"/>
          <a:ext cx="1168400" cy="635000"/>
        </p:xfrm>
        <a:graphic>
          <a:graphicData uri="http://schemas.openxmlformats.org/presentationml/2006/ole">
            <p:oleObj spid="_x0000_s133123" name="Równanie" r:id="rId4" imgW="1168200" imgH="634680" progId="Equation.3">
              <p:embed/>
            </p:oleObj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2451100" y="3263900"/>
          <a:ext cx="4241800" cy="330200"/>
        </p:xfrm>
        <a:graphic>
          <a:graphicData uri="http://schemas.openxmlformats.org/presentationml/2006/ole">
            <p:oleObj spid="_x0000_s133124" name="Równanie" r:id="rId5" imgW="4241520" imgH="330120" progId="Equation.3">
              <p:embed/>
            </p:oleObj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/>
        </p:nvGraphicFramePr>
        <p:xfrm>
          <a:off x="3589346" y="4775212"/>
          <a:ext cx="2197100" cy="368300"/>
        </p:xfrm>
        <a:graphic>
          <a:graphicData uri="http://schemas.openxmlformats.org/presentationml/2006/ole">
            <p:oleObj spid="_x0000_s133125" name="Równanie" r:id="rId6" imgW="219708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4348" y="1214422"/>
            <a:ext cx="235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Styczne do elipsy</a:t>
            </a:r>
            <a:endParaRPr lang="pl-PL" sz="2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85786" y="2143116"/>
            <a:ext cx="40101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Przekształcamy </a:t>
            </a:r>
            <a:r>
              <a:rPr lang="pl-PL" b="1" dirty="0" err="1" smtClean="0"/>
              <a:t>r-nie</a:t>
            </a:r>
            <a:r>
              <a:rPr lang="pl-PL" b="1" dirty="0" smtClean="0"/>
              <a:t> stycznej </a:t>
            </a:r>
          </a:p>
          <a:p>
            <a:endParaRPr lang="pl-PL" b="1" dirty="0" smtClean="0"/>
          </a:p>
          <a:p>
            <a:r>
              <a:rPr lang="pl-PL" b="1" dirty="0" smtClean="0"/>
              <a:t>Do postaci: </a:t>
            </a:r>
          </a:p>
          <a:p>
            <a:endParaRPr lang="pl-PL" b="1" dirty="0" smtClean="0"/>
          </a:p>
          <a:p>
            <a:r>
              <a:rPr lang="pl-PL" b="1" dirty="0" smtClean="0"/>
              <a:t>Prostopadła do niej:</a:t>
            </a:r>
          </a:p>
          <a:p>
            <a:endParaRPr lang="pl-PL" b="1" dirty="0" smtClean="0"/>
          </a:p>
          <a:p>
            <a:r>
              <a:rPr lang="pl-PL" b="1" dirty="0" smtClean="0"/>
              <a:t>Po dodaniu obu równań otrzymujemy: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które (m rzeczywiste) jest spełnione dla: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446602" y="2143116"/>
          <a:ext cx="2197100" cy="368300"/>
        </p:xfrm>
        <a:graphic>
          <a:graphicData uri="http://schemas.openxmlformats.org/presentationml/2006/ole">
            <p:oleObj spid="_x0000_s135170" name="Równanie" r:id="rId3" imgW="2197080" imgH="368280" progId="Equation.3">
              <p:embed/>
            </p:oleObj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3240102" y="2714620"/>
          <a:ext cx="3403600" cy="330200"/>
        </p:xfrm>
        <a:graphic>
          <a:graphicData uri="http://schemas.openxmlformats.org/presentationml/2006/ole">
            <p:oleObj spid="_x0000_s135171" name="Równanie" r:id="rId4" imgW="3403440" imgH="330120" progId="Equation.3">
              <p:embed/>
            </p:oleObj>
          </a:graphicData>
        </a:graphic>
      </p:graphicFrame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3240102" y="3241676"/>
          <a:ext cx="3403600" cy="330200"/>
        </p:xfrm>
        <a:graphic>
          <a:graphicData uri="http://schemas.openxmlformats.org/presentationml/2006/ole">
            <p:oleObj spid="_x0000_s135172" name="Równanie" r:id="rId5" imgW="3403440" imgH="330120" progId="Equation.3">
              <p:embed/>
            </p:oleObj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3232172" y="4313246"/>
          <a:ext cx="4483100" cy="330200"/>
        </p:xfrm>
        <a:graphic>
          <a:graphicData uri="http://schemas.openxmlformats.org/presentationml/2006/ole">
            <p:oleObj spid="_x0000_s135173" name="Równanie" r:id="rId6" imgW="4483080" imgH="330120" progId="Equation.3">
              <p:embed/>
            </p:oleObj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4286248" y="5384800"/>
          <a:ext cx="1727200" cy="330200"/>
        </p:xfrm>
        <a:graphic>
          <a:graphicData uri="http://schemas.openxmlformats.org/presentationml/2006/ole">
            <p:oleObj spid="_x0000_s135174" name="Równanie" r:id="rId7" imgW="172692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4348" y="1214422"/>
            <a:ext cx="235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Styczne do elipsy</a:t>
            </a:r>
            <a:endParaRPr lang="pl-PL" sz="2400" b="1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33" y="1500174"/>
            <a:ext cx="4976823" cy="492919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41207" y="2237424"/>
            <a:ext cx="2944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Otrzymane równanie opisuje</a:t>
            </a:r>
          </a:p>
          <a:p>
            <a:r>
              <a:rPr lang="pl-PL" b="1" dirty="0" smtClean="0"/>
              <a:t>koło tworzące o promieniu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Możemy teraz wyprowadzić</a:t>
            </a:r>
          </a:p>
          <a:p>
            <a:r>
              <a:rPr lang="pl-PL" b="1" dirty="0" err="1" smtClean="0"/>
              <a:t>r-nie</a:t>
            </a:r>
            <a:r>
              <a:rPr lang="pl-PL" b="1" dirty="0" smtClean="0"/>
              <a:t> stycznej do elipsy w </a:t>
            </a:r>
          </a:p>
          <a:p>
            <a:r>
              <a:rPr lang="pl-PL" b="1" dirty="0" smtClean="0"/>
              <a:t>punkcie (x</a:t>
            </a:r>
            <a:r>
              <a:rPr lang="pl-PL" b="1" baseline="-25000" dirty="0" smtClean="0"/>
              <a:t>1</a:t>
            </a:r>
            <a:r>
              <a:rPr lang="pl-PL" b="1" dirty="0" smtClean="0"/>
              <a:t>,y</a:t>
            </a:r>
            <a:r>
              <a:rPr lang="pl-PL" b="1" baseline="-25000" dirty="0" smtClean="0"/>
              <a:t>1</a:t>
            </a:r>
            <a:r>
              <a:rPr lang="pl-PL" b="1" dirty="0" smtClean="0"/>
              <a:t>)</a:t>
            </a:r>
            <a:endParaRPr lang="pl-PL" b="1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1214414" y="3071810"/>
          <a:ext cx="939800" cy="330200"/>
        </p:xfrm>
        <a:graphic>
          <a:graphicData uri="http://schemas.openxmlformats.org/presentationml/2006/ole">
            <p:oleObj spid="_x0000_s134147" name="Równanie" r:id="rId4" imgW="93960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4348" y="1214422"/>
            <a:ext cx="235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Styczne do elipsy</a:t>
            </a:r>
            <a:endParaRPr lang="pl-PL" sz="2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00100" y="2000240"/>
            <a:ext cx="75492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Wybieramy dwa dowolne punkty należące do elipsy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przekształcając </a:t>
            </a:r>
            <a:r>
              <a:rPr lang="pl-PL" b="1" dirty="0" err="1" smtClean="0"/>
              <a:t>r-nie</a:t>
            </a:r>
            <a:r>
              <a:rPr lang="pl-PL" b="1" dirty="0" smtClean="0"/>
              <a:t> prostej przechodzącej przez te dwa punkty i przechodząc</a:t>
            </a:r>
          </a:p>
          <a:p>
            <a:r>
              <a:rPr lang="pl-PL" b="1" dirty="0" smtClean="0"/>
              <a:t>do granicy E</a:t>
            </a:r>
            <a:r>
              <a:rPr lang="pl-PL" b="1" baseline="-25000" dirty="0" smtClean="0"/>
              <a:t>2</a:t>
            </a:r>
            <a:r>
              <a:rPr lang="pl-PL" b="1" dirty="0" smtClean="0"/>
              <a:t>-E</a:t>
            </a:r>
            <a:r>
              <a:rPr lang="pl-PL" b="1" baseline="-25000" dirty="0" smtClean="0"/>
              <a:t>1</a:t>
            </a:r>
            <a:r>
              <a:rPr lang="pl-PL" b="1" dirty="0" smtClean="0"/>
              <a:t>-&gt;0 otrzymujemy </a:t>
            </a:r>
            <a:r>
              <a:rPr lang="pl-PL" b="1" dirty="0" err="1" smtClean="0"/>
              <a:t>r-nie</a:t>
            </a:r>
            <a:r>
              <a:rPr lang="pl-PL" b="1" dirty="0" smtClean="0"/>
              <a:t>: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które ostatecznie pozwala uzyskać styczną do elipsy w punkcie (x</a:t>
            </a:r>
            <a:r>
              <a:rPr lang="pl-PL" b="1" baseline="-25000" dirty="0" smtClean="0"/>
              <a:t>1</a:t>
            </a:r>
            <a:r>
              <a:rPr lang="pl-PL" b="1" dirty="0" smtClean="0"/>
              <a:t>,y</a:t>
            </a:r>
            <a:r>
              <a:rPr lang="pl-PL" b="1" baseline="-25000" dirty="0" smtClean="0"/>
              <a:t>1</a:t>
            </a:r>
            <a:r>
              <a:rPr lang="pl-PL" b="1" dirty="0" smtClean="0"/>
              <a:t>):</a:t>
            </a: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2857488" y="2500306"/>
          <a:ext cx="2921000" cy="711200"/>
        </p:xfrm>
        <a:graphic>
          <a:graphicData uri="http://schemas.openxmlformats.org/presentationml/2006/ole">
            <p:oleObj spid="_x0000_s136194" name="Równanie" r:id="rId3" imgW="2920680" imgH="711000" progId="Equation.3">
              <p:embed/>
            </p:oleObj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3357554" y="4214818"/>
          <a:ext cx="2273300" cy="609600"/>
        </p:xfrm>
        <a:graphic>
          <a:graphicData uri="http://schemas.openxmlformats.org/presentationml/2006/ole">
            <p:oleObj spid="_x0000_s136195" name="Równanie" r:id="rId4" imgW="2273040" imgH="609480" progId="Equation.3">
              <p:embed/>
            </p:oleObj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3786182" y="5643578"/>
          <a:ext cx="1371600" cy="609600"/>
        </p:xfrm>
        <a:graphic>
          <a:graphicData uri="http://schemas.openxmlformats.org/presentationml/2006/ole">
            <p:oleObj spid="_x0000_s136196" name="Równanie" r:id="rId5" imgW="137160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876"/>
            <a:ext cx="1781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429256" y="6000768"/>
            <a:ext cx="278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Pitagoras (572 – 497 p.n.e.)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85720" y="1785926"/>
            <a:ext cx="60056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Pitagorejczycy stwierdzili kulistość Ziemi, choć nie wiemy </a:t>
            </a:r>
          </a:p>
          <a:p>
            <a:r>
              <a:rPr lang="pl-PL" b="1" dirty="0" smtClean="0"/>
              <a:t>czy na podstawie obserwacji zaćmień Księżyca, czy też </a:t>
            </a:r>
          </a:p>
          <a:p>
            <a:r>
              <a:rPr lang="pl-PL" b="1" dirty="0" smtClean="0"/>
              <a:t>ze względu na to, że kształt kulisty uważali za najdoskonalszy.</a:t>
            </a:r>
          </a:p>
          <a:p>
            <a:endParaRPr lang="pl-PL" b="1" dirty="0" smtClean="0"/>
          </a:p>
          <a:p>
            <a:r>
              <a:rPr lang="pl-PL" b="1" dirty="0" smtClean="0"/>
              <a:t>Ich model budowy Świata przetrwał w zarysie aż do czasów </a:t>
            </a:r>
          </a:p>
          <a:p>
            <a:r>
              <a:rPr lang="pl-PL" b="1" dirty="0" smtClean="0"/>
              <a:t>kopernikańskich:</a:t>
            </a:r>
          </a:p>
          <a:p>
            <a:pPr marL="342900" indent="-342900">
              <a:buAutoNum type="arabicPeriod"/>
            </a:pPr>
            <a:r>
              <a:rPr lang="pl-PL" b="1" dirty="0" smtClean="0"/>
              <a:t>Ziemia tkwi nieruchomo w środku Wszechświata</a:t>
            </a:r>
          </a:p>
          <a:p>
            <a:pPr marL="342900" indent="-342900">
              <a:buAutoNum type="arabicPeriod"/>
            </a:pPr>
            <a:r>
              <a:rPr lang="pl-PL" b="1" dirty="0" smtClean="0"/>
              <a:t>Dookoła krąży siedem sfer z przymocowanymi planetami.</a:t>
            </a:r>
          </a:p>
          <a:p>
            <a:pPr marL="342900" indent="-342900">
              <a:buAutoNum type="arabicPeriod"/>
            </a:pPr>
            <a:r>
              <a:rPr lang="pl-PL" b="1" dirty="0" smtClean="0"/>
              <a:t>Całość zamknięta jest wewnątrz ósmej sfery, do której </a:t>
            </a:r>
          </a:p>
          <a:p>
            <a:pPr marL="342900" indent="-342900"/>
            <a:r>
              <a:rPr lang="pl-PL" b="1" dirty="0" smtClean="0"/>
              <a:t>przymocowane są gwiazdy.</a:t>
            </a:r>
          </a:p>
          <a:p>
            <a:pPr marL="342900" indent="-342900"/>
            <a:r>
              <a:rPr lang="pl-PL" b="1" dirty="0" smtClean="0"/>
              <a:t>4. 	Odległości między sferami spełniają określone stosunki </a:t>
            </a:r>
          </a:p>
          <a:p>
            <a:pPr marL="342900" indent="-342900"/>
            <a:r>
              <a:rPr lang="pl-PL" b="1" dirty="0" smtClean="0"/>
              <a:t>arytmetyczne (tak jak interwały muzyczne – muzyka sfer)</a:t>
            </a:r>
          </a:p>
          <a:p>
            <a:pPr marL="342900" indent="-342900"/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4348" y="1214422"/>
            <a:ext cx="235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Styczne do elipsy</a:t>
            </a:r>
            <a:endParaRPr lang="pl-PL" sz="2400" b="1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5579477" cy="27479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Łuk 5"/>
          <p:cNvSpPr/>
          <p:nvPr/>
        </p:nvSpPr>
        <p:spPr>
          <a:xfrm rot="4710680">
            <a:off x="4580356" y="1944988"/>
            <a:ext cx="500066" cy="571504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Łuk 6"/>
          <p:cNvSpPr/>
          <p:nvPr/>
        </p:nvSpPr>
        <p:spPr>
          <a:xfrm rot="13489089">
            <a:off x="4235207" y="1736234"/>
            <a:ext cx="500066" cy="571504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786314" y="213097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α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143372" y="18573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α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15074" y="2285992"/>
            <a:ext cx="26329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Styczna do elipsy tworzy </a:t>
            </a:r>
          </a:p>
          <a:p>
            <a:r>
              <a:rPr lang="pl-PL" b="1" dirty="0" smtClean="0"/>
              <a:t>równe kąty odcinkami </a:t>
            </a:r>
          </a:p>
          <a:p>
            <a:r>
              <a:rPr lang="pl-PL" b="1" dirty="0" smtClean="0"/>
              <a:t>poprowadzonymi między </a:t>
            </a:r>
          </a:p>
          <a:p>
            <a:r>
              <a:rPr lang="pl-PL" b="1" dirty="0" smtClean="0"/>
              <a:t>punktem styczności a </a:t>
            </a:r>
          </a:p>
          <a:p>
            <a:r>
              <a:rPr lang="pl-PL" b="1" dirty="0" smtClean="0"/>
              <a:t>ogniskami</a:t>
            </a:r>
          </a:p>
          <a:p>
            <a:r>
              <a:rPr lang="pl-PL" b="1" dirty="0" smtClean="0"/>
              <a:t>(na ćwiczeniach)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357290" y="5000636"/>
            <a:ext cx="6753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To prowadzi do bardzo ciekawych konsekwencji. Punkt ulegający </a:t>
            </a:r>
          </a:p>
          <a:p>
            <a:r>
              <a:rPr lang="pl-PL" b="1" dirty="0" smtClean="0"/>
              <a:t>wielokrotnym odbiciom wewnątrz elipsy „ląduje” zawsze na wielkiej </a:t>
            </a:r>
          </a:p>
          <a:p>
            <a:r>
              <a:rPr lang="pl-PL" b="1" dirty="0" smtClean="0"/>
              <a:t>półosi.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Krzywe stożkowe. Elipsa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285860"/>
            <a:ext cx="385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Kierownice – dwie proste o równaniu: </a:t>
            </a:r>
            <a:endParaRPr lang="pl-PL" b="1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7267575" cy="29146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4440242" y="1176326"/>
          <a:ext cx="774700" cy="609600"/>
        </p:xfrm>
        <a:graphic>
          <a:graphicData uri="http://schemas.openxmlformats.org/presentationml/2006/ole">
            <p:oleObj spid="_x0000_s138243" name="Równanie" r:id="rId4" imgW="774360" imgH="609480" progId="Equation.3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2910" y="5500702"/>
            <a:ext cx="7876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Korzystając z </a:t>
            </a:r>
            <a:r>
              <a:rPr lang="pl-PL" b="1" dirty="0" err="1" smtClean="0"/>
              <a:t>tw</a:t>
            </a:r>
            <a:r>
              <a:rPr lang="pl-PL" b="1" dirty="0" smtClean="0"/>
              <a:t>. Pitagorasa można pokazać, że</a:t>
            </a:r>
          </a:p>
          <a:p>
            <a:r>
              <a:rPr lang="pl-PL" b="1" dirty="0" smtClean="0"/>
              <a:t>						ta własność jest nieraz </a:t>
            </a:r>
          </a:p>
          <a:p>
            <a:r>
              <a:rPr lang="pl-PL" b="1" dirty="0" smtClean="0"/>
              <a:t>						używana jako definicja</a:t>
            </a:r>
          </a:p>
          <a:p>
            <a:r>
              <a:rPr lang="pl-PL" b="1" dirty="0" smtClean="0"/>
              <a:t>						elipsy</a:t>
            </a:r>
            <a:endParaRPr lang="pl-PL" b="1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5214942" y="5357826"/>
          <a:ext cx="800100" cy="609600"/>
        </p:xfrm>
        <a:graphic>
          <a:graphicData uri="http://schemas.openxmlformats.org/presentationml/2006/ole">
            <p:oleObj spid="_x0000_s138244" name="Równanie" r:id="rId5" imgW="79992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214578" cy="283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00034" y="4857760"/>
            <a:ext cx="242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Platon 427 – 347 p.n.e.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1857364"/>
            <a:ext cx="54314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„Przyroda jest zniekształconym i niepełnym odbiciem </a:t>
            </a:r>
          </a:p>
          <a:p>
            <a:r>
              <a:rPr lang="pl-PL" b="1" dirty="0" smtClean="0"/>
              <a:t>świata materialnego” – poważne konsekwencje na </a:t>
            </a:r>
          </a:p>
          <a:p>
            <a:r>
              <a:rPr lang="pl-PL" b="1" dirty="0" smtClean="0"/>
              <a:t>następne stulecia: poszukiwanie rzeczywistego obrazu </a:t>
            </a:r>
          </a:p>
          <a:p>
            <a:r>
              <a:rPr lang="pl-PL" b="1" dirty="0" smtClean="0"/>
              <a:t>ruchu planet: prostego i jednostajnego.</a:t>
            </a:r>
          </a:p>
          <a:p>
            <a:endParaRPr lang="pl-PL" b="1" dirty="0" smtClean="0"/>
          </a:p>
          <a:p>
            <a:r>
              <a:rPr lang="pl-PL" b="1" dirty="0" smtClean="0"/>
              <a:t>Świat ograniczony, jedyny, kulisty, obracający się.</a:t>
            </a:r>
          </a:p>
          <a:p>
            <a:endParaRPr lang="pl-PL" b="1" dirty="0" smtClean="0"/>
          </a:p>
          <a:p>
            <a:r>
              <a:rPr lang="pl-PL" b="1" dirty="0" smtClean="0"/>
              <a:t>Bazując na takich założeniach, uczeń Platona, </a:t>
            </a:r>
          </a:p>
          <a:p>
            <a:r>
              <a:rPr lang="pl-PL" b="1" dirty="0" err="1" smtClean="0"/>
              <a:t>Eudoksos</a:t>
            </a:r>
            <a:r>
              <a:rPr lang="pl-PL" b="1" dirty="0" smtClean="0"/>
              <a:t> z </a:t>
            </a:r>
            <a:r>
              <a:rPr lang="pl-PL" b="1" dirty="0" err="1" smtClean="0"/>
              <a:t>Knidos</a:t>
            </a:r>
            <a:r>
              <a:rPr lang="pl-PL" b="1" dirty="0" smtClean="0"/>
              <a:t> (408-355 p.n.e.)  opracowuje model </a:t>
            </a:r>
          </a:p>
          <a:p>
            <a:r>
              <a:rPr lang="pl-PL" b="1" dirty="0" smtClean="0"/>
              <a:t>Wszechświata.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819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357818" y="20002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Model </a:t>
            </a:r>
            <a:r>
              <a:rPr lang="pl-PL" b="1" dirty="0" err="1" smtClean="0"/>
              <a:t>Eudoksosa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W środku znajduje się nieruchoma </a:t>
            </a:r>
          </a:p>
          <a:p>
            <a:r>
              <a:rPr lang="pl-PL" b="1" dirty="0" smtClean="0"/>
              <a:t>Ziemia. </a:t>
            </a:r>
          </a:p>
          <a:p>
            <a:endParaRPr lang="pl-PL" b="1" dirty="0" smtClean="0"/>
          </a:p>
          <a:p>
            <a:r>
              <a:rPr lang="pl-PL" b="1" dirty="0" smtClean="0"/>
              <a:t>Dookoła obracają się z różnymi </a:t>
            </a:r>
          </a:p>
          <a:p>
            <a:r>
              <a:rPr lang="pl-PL" b="1" dirty="0" smtClean="0"/>
              <a:t>prędkościami kryształowe sfery, do </a:t>
            </a:r>
          </a:p>
          <a:p>
            <a:r>
              <a:rPr lang="pl-PL" b="1" dirty="0" smtClean="0"/>
              <a:t>których przymocowane są planety, </a:t>
            </a:r>
          </a:p>
          <a:p>
            <a:r>
              <a:rPr lang="pl-PL" b="1" dirty="0" smtClean="0"/>
              <a:t>Słońce, Księżyc i gwiazdy.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819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357818" y="20002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 smtClean="0"/>
          </a:p>
          <a:p>
            <a:r>
              <a:rPr lang="pl-PL" b="1" dirty="0" smtClean="0"/>
              <a:t>Do opisu skomplikowanego ruchu </a:t>
            </a:r>
          </a:p>
          <a:p>
            <a:r>
              <a:rPr lang="pl-PL" b="1" dirty="0" smtClean="0"/>
              <a:t>planety potrzeba było kilku sfer. </a:t>
            </a:r>
          </a:p>
          <a:p>
            <a:endParaRPr lang="pl-PL" b="1" dirty="0" smtClean="0"/>
          </a:p>
          <a:p>
            <a:r>
              <a:rPr lang="pl-PL" b="1" dirty="0" err="1" smtClean="0"/>
              <a:t>Eudoksos</a:t>
            </a:r>
            <a:r>
              <a:rPr lang="pl-PL" b="1" dirty="0" smtClean="0"/>
              <a:t> potrzebował ich 27, a </a:t>
            </a:r>
          </a:p>
          <a:p>
            <a:r>
              <a:rPr lang="pl-PL" b="1" dirty="0" smtClean="0"/>
              <a:t>Arystoteles posługiwał się aż 59 </a:t>
            </a:r>
          </a:p>
          <a:p>
            <a:r>
              <a:rPr lang="pl-PL" b="1" dirty="0" smtClean="0"/>
              <a:t>sferami.</a:t>
            </a:r>
          </a:p>
          <a:p>
            <a:endParaRPr lang="pl-PL" b="1" dirty="0" smtClean="0"/>
          </a:p>
          <a:p>
            <a:r>
              <a:rPr lang="pl-PL" b="1" dirty="0" smtClean="0"/>
              <a:t>Model ten upadł już w starożytności. </a:t>
            </a:r>
          </a:p>
          <a:p>
            <a:r>
              <a:rPr lang="pl-PL" b="1" dirty="0" smtClean="0"/>
              <a:t>Nie przewidywał zmian odległości </a:t>
            </a:r>
          </a:p>
          <a:p>
            <a:r>
              <a:rPr lang="pl-PL" b="1" dirty="0" smtClean="0"/>
              <a:t>planet od Ziemi, które obserwowano</a:t>
            </a:r>
          </a:p>
          <a:p>
            <a:r>
              <a:rPr lang="pl-PL" b="1" dirty="0" smtClean="0"/>
              <a:t>jako zmiany ich jasności.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 w="44450" cap="flat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Kiedy Układ Słoneczny był Wszechświatem</a:t>
            </a:r>
            <a:endParaRPr lang="pl-PL" sz="3200" b="1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38296"/>
            <a:ext cx="2552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14348" y="5000636"/>
            <a:ext cx="261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Hipparch 190 – 120 p.n.e.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43306" y="2071678"/>
            <a:ext cx="5267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Odrzuca teorię sfer homocentrycznych i wprowadza </a:t>
            </a:r>
          </a:p>
          <a:p>
            <a:r>
              <a:rPr lang="pl-PL" b="1" dirty="0" smtClean="0"/>
              <a:t>nowy sposób składania doskonałych ruchów </a:t>
            </a:r>
          </a:p>
          <a:p>
            <a:r>
              <a:rPr lang="pl-PL" b="1" dirty="0" smtClean="0"/>
              <a:t>jednostajnych po okręgu. Używa do tego </a:t>
            </a:r>
            <a:r>
              <a:rPr lang="pl-PL" b="1" dirty="0" err="1" smtClean="0"/>
              <a:t>deferentów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i epicykli.</a:t>
            </a:r>
          </a:p>
        </p:txBody>
      </p:sp>
      <p:sp>
        <p:nvSpPr>
          <p:cNvPr id="8" name="Elipsa 7"/>
          <p:cNvSpPr/>
          <p:nvPr/>
        </p:nvSpPr>
        <p:spPr>
          <a:xfrm>
            <a:off x="4214810" y="3929066"/>
            <a:ext cx="1928826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000496" y="4214818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143504" y="478632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214942" y="471488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</a:t>
            </a:r>
            <a:endParaRPr lang="pl-PL" dirty="0"/>
          </a:p>
        </p:txBody>
      </p:sp>
      <p:cxnSp>
        <p:nvCxnSpPr>
          <p:cNvPr id="13" name="Łącznik prosty 12"/>
          <p:cNvCxnSpPr>
            <a:endCxn id="10" idx="2"/>
          </p:cNvCxnSpPr>
          <p:nvPr/>
        </p:nvCxnSpPr>
        <p:spPr>
          <a:xfrm>
            <a:off x="4286248" y="4500570"/>
            <a:ext cx="857256" cy="321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16200000" flipV="1">
            <a:off x="4071935" y="4286255"/>
            <a:ext cx="285754" cy="14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4000496" y="392906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</a:t>
            </a:r>
            <a:endParaRPr lang="pl-PL" dirty="0"/>
          </a:p>
        </p:txBody>
      </p:sp>
      <p:sp>
        <p:nvSpPr>
          <p:cNvPr id="23" name="Łuk 22"/>
          <p:cNvSpPr/>
          <p:nvPr/>
        </p:nvSpPr>
        <p:spPr>
          <a:xfrm rot="11404533">
            <a:off x="3910554" y="4175916"/>
            <a:ext cx="428628" cy="642942"/>
          </a:xfrm>
          <a:prstGeom prst="arc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Łuk 23"/>
          <p:cNvSpPr/>
          <p:nvPr/>
        </p:nvSpPr>
        <p:spPr>
          <a:xfrm rot="8343650">
            <a:off x="4398287" y="4889935"/>
            <a:ext cx="958251" cy="1135758"/>
          </a:xfrm>
          <a:prstGeom prst="arc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6429388" y="4071942"/>
            <a:ext cx="2279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Ziemia znajduje się w </a:t>
            </a:r>
          </a:p>
          <a:p>
            <a:r>
              <a:rPr lang="pl-PL" b="1" dirty="0" smtClean="0"/>
              <a:t>środku deferentu, po </a:t>
            </a:r>
          </a:p>
          <a:p>
            <a:r>
              <a:rPr lang="pl-PL" b="1" dirty="0" smtClean="0"/>
              <a:t>którym porusza </a:t>
            </a:r>
          </a:p>
          <a:p>
            <a:r>
              <a:rPr lang="pl-PL" b="1" dirty="0" smtClean="0"/>
              <a:t>się środek </a:t>
            </a:r>
            <a:r>
              <a:rPr lang="pl-PL" b="1" dirty="0" err="1" smtClean="0"/>
              <a:t>epicykla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1809</Words>
  <Application>Microsoft Office PowerPoint</Application>
  <PresentationFormat>Pokaz na ekranie (4:3)</PresentationFormat>
  <Paragraphs>570</Paragraphs>
  <Slides>51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3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162</cp:revision>
  <dcterms:created xsi:type="dcterms:W3CDTF">2008-02-10T18:22:26Z</dcterms:created>
  <dcterms:modified xsi:type="dcterms:W3CDTF">2008-03-05T13:28:58Z</dcterms:modified>
</cp:coreProperties>
</file>