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2" r:id="rId4"/>
    <p:sldId id="301" r:id="rId5"/>
    <p:sldId id="261" r:id="rId6"/>
    <p:sldId id="263" r:id="rId7"/>
    <p:sldId id="300" r:id="rId8"/>
    <p:sldId id="266" r:id="rId9"/>
    <p:sldId id="280" r:id="rId10"/>
    <p:sldId id="265" r:id="rId11"/>
    <p:sldId id="268" r:id="rId12"/>
    <p:sldId id="281" r:id="rId13"/>
    <p:sldId id="282" r:id="rId14"/>
    <p:sldId id="275" r:id="rId15"/>
    <p:sldId id="324" r:id="rId16"/>
    <p:sldId id="291" r:id="rId17"/>
    <p:sldId id="328" r:id="rId18"/>
    <p:sldId id="327" r:id="rId19"/>
    <p:sldId id="295" r:id="rId20"/>
    <p:sldId id="325" r:id="rId21"/>
    <p:sldId id="326" r:id="rId22"/>
    <p:sldId id="311" r:id="rId23"/>
    <p:sldId id="305" r:id="rId24"/>
    <p:sldId id="306" r:id="rId25"/>
    <p:sldId id="307" r:id="rId26"/>
    <p:sldId id="276" r:id="rId27"/>
    <p:sldId id="284" r:id="rId28"/>
    <p:sldId id="312" r:id="rId29"/>
    <p:sldId id="314" r:id="rId30"/>
    <p:sldId id="313" r:id="rId31"/>
    <p:sldId id="315" r:id="rId32"/>
    <p:sldId id="285" r:id="rId33"/>
    <p:sldId id="316" r:id="rId34"/>
    <p:sldId id="320" r:id="rId35"/>
    <p:sldId id="321" r:id="rId36"/>
    <p:sldId id="317" r:id="rId37"/>
    <p:sldId id="286" r:id="rId38"/>
    <p:sldId id="323" r:id="rId39"/>
    <p:sldId id="329" r:id="rId40"/>
    <p:sldId id="330" r:id="rId41"/>
    <p:sldId id="331" r:id="rId42"/>
    <p:sldId id="332" r:id="rId43"/>
    <p:sldId id="318" r:id="rId44"/>
    <p:sldId id="322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88D0-DB8B-4B65-8EEA-FA16C4253F04}" type="datetimeFigureOut">
              <a:rPr lang="pl-PL" smtClean="0"/>
              <a:pPr/>
              <a:t>2008-04-28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8755-E467-4924-900D-1C12355D96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0D38-FC48-452E-8505-98DAB19C4509}" type="datetimeFigureOut">
              <a:rPr lang="pl-PL" smtClean="0"/>
              <a:pPr/>
              <a:t>2008-04-28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1357-3674-4F11-9753-26C40214328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80428\17jun03.mpeg" TargetMode="Externa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80428\25aug03_171.mpe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80428\040912_c3.mpg" TargetMode="Externa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80428\12sep04_trace.m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rkusz_programu_Microsoft_Office_Excel_97_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 bright="-11000" contrast="-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571480"/>
            <a:ext cx="69316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Rozbłyski typu LDE </a:t>
            </a:r>
          </a:p>
          <a:p>
            <a:r>
              <a:rPr lang="pl-PL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obserwacjach </a:t>
            </a:r>
          </a:p>
          <a:p>
            <a:r>
              <a:rPr lang="pl-PL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RHESSI i TRACE</a:t>
            </a:r>
            <a:endParaRPr lang="pl-PL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 – SXR</a:t>
            </a:r>
            <a:endParaRPr lang="pl-PL" sz="32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943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396" y="153827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4996" y="2833670"/>
            <a:ext cx="2895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785786" y="4786322"/>
            <a:ext cx="2096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Wysokie struktury</a:t>
            </a:r>
          </a:p>
          <a:p>
            <a:r>
              <a:rPr lang="pl-PL" b="1" dirty="0" smtClean="0"/>
              <a:t>Arkady</a:t>
            </a:r>
          </a:p>
          <a:p>
            <a:r>
              <a:rPr lang="pl-PL" b="1" dirty="0" smtClean="0"/>
              <a:t>Duże rozmiary jąder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 - HXR</a:t>
            </a:r>
            <a:endParaRPr lang="pl-PL" sz="3200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142844" y="1000108"/>
            <a:ext cx="4929222" cy="5627360"/>
            <a:chOff x="285720" y="1000108"/>
            <a:chExt cx="4929222" cy="562736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3000372"/>
              <a:ext cx="3000396" cy="362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000108"/>
              <a:ext cx="492922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4286280" cy="21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3571868" y="5072074"/>
            <a:ext cx="53737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21 II 1992  r.</a:t>
            </a:r>
          </a:p>
          <a:p>
            <a:r>
              <a:rPr lang="pl-PL" b="1" dirty="0" smtClean="0"/>
              <a:t>Krzywe blasku - brak typowych impulsów</a:t>
            </a:r>
          </a:p>
          <a:p>
            <a:endParaRPr lang="pl-PL" b="1" dirty="0" smtClean="0"/>
          </a:p>
          <a:p>
            <a:r>
              <a:rPr lang="pl-PL" b="1" dirty="0" smtClean="0"/>
              <a:t>Obrazy - emisja głównie z obszarów szczytowych, </a:t>
            </a:r>
          </a:p>
          <a:p>
            <a:r>
              <a:rPr lang="pl-PL" b="1" dirty="0" smtClean="0"/>
              <a:t>                sporadycznie obserwowana emisja w stopach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 - HXR</a:t>
            </a:r>
            <a:endParaRPr lang="pl-PL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2786082" cy="40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7855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572000" y="6000768"/>
            <a:ext cx="386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20 I 1999r. Widoczna emisja w stopach</a:t>
            </a:r>
            <a:endParaRPr lang="pl-PL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4162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00034" y="6500834"/>
            <a:ext cx="2528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19:00		    19:20</a:t>
            </a: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 - HXR</a:t>
            </a:r>
            <a:endParaRPr lang="pl-PL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3361668" cy="44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28855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428728" y="550070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 IV 2001 r.</a:t>
            </a:r>
          </a:p>
          <a:p>
            <a:r>
              <a:rPr lang="pl-PL" b="1" dirty="0" smtClean="0"/>
              <a:t>Silna emisja HXR jednak nie mająca impulsowego charakteru</a:t>
            </a:r>
          </a:p>
          <a:p>
            <a:endParaRPr lang="pl-PL" b="1" dirty="0" smtClean="0"/>
          </a:p>
          <a:p>
            <a:r>
              <a:rPr lang="pl-PL" b="1" dirty="0" smtClean="0"/>
              <a:t>Źródła HXR widoczne równocześnie w stopach i szczytach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Motywacja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1643050"/>
            <a:ext cx="84323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Większa czułość RHESSI w porównaniu do HXT –&gt; możliwość dłuższego śledzenia</a:t>
            </a:r>
          </a:p>
          <a:p>
            <a:r>
              <a:rPr lang="pl-PL" b="1" dirty="0" smtClean="0"/>
              <a:t>gorącego składnika –&gt; wyznaczenie bardziej realistycznej wartości funkcji grzania</a:t>
            </a:r>
          </a:p>
          <a:p>
            <a:endParaRPr lang="pl-PL" b="1" dirty="0" smtClean="0"/>
          </a:p>
          <a:p>
            <a:r>
              <a:rPr lang="pl-PL" b="1" dirty="0" smtClean="0"/>
              <a:t>Zdolność rozdzielcza TRACE – dokładne określenie konfiguracji magnetycznej rozbłysku</a:t>
            </a:r>
          </a:p>
          <a:p>
            <a:endParaRPr lang="pl-PL" b="1" dirty="0" smtClean="0"/>
          </a:p>
          <a:p>
            <a:r>
              <a:rPr lang="pl-PL" b="1" dirty="0" smtClean="0"/>
              <a:t>TRACE – badanie stowarzyszonych ze slow LDE erupcji w początkowej fazie ewolucji – </a:t>
            </a:r>
          </a:p>
          <a:p>
            <a:r>
              <a:rPr lang="pl-PL" b="1" dirty="0" smtClean="0"/>
              <a:t>weryfikacja poprawności modelu kwadrupolowego</a:t>
            </a:r>
          </a:p>
          <a:p>
            <a:endParaRPr lang="pl-PL" b="1" dirty="0" smtClean="0"/>
          </a:p>
          <a:p>
            <a:r>
              <a:rPr lang="pl-PL" b="1" dirty="0" smtClean="0"/>
              <a:t>Niskie temperatury </a:t>
            </a:r>
            <a:r>
              <a:rPr lang="pl-PL" b="1" dirty="0" err="1" smtClean="0"/>
              <a:t>sLDE</a:t>
            </a:r>
            <a:r>
              <a:rPr lang="pl-PL" b="1" dirty="0" smtClean="0"/>
              <a:t> – możliwość dokładnego zbadania widma </a:t>
            </a:r>
            <a:r>
              <a:rPr lang="pl-PL" b="1" dirty="0" err="1" smtClean="0"/>
              <a:t>nietermicznych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elektronów (energia obcięcia)</a:t>
            </a:r>
          </a:p>
          <a:p>
            <a:endParaRPr lang="pl-PL" b="1" dirty="0" smtClean="0"/>
          </a:p>
          <a:p>
            <a:r>
              <a:rPr lang="pl-PL" b="1" dirty="0" smtClean="0"/>
              <a:t>Zależność typu </a:t>
            </a:r>
            <a:r>
              <a:rPr lang="pl-PL" b="1" dirty="0" err="1" smtClean="0"/>
              <a:t>soft-hard-harder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Problemy</a:t>
            </a:r>
            <a:endParaRPr lang="pl-PL" sz="3200" b="1" dirty="0"/>
          </a:p>
        </p:txBody>
      </p:sp>
      <p:pic>
        <p:nvPicPr>
          <p:cNvPr id="4" name="Obraz 3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4071946" cy="407194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6671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71472" y="5357826"/>
            <a:ext cx="349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Rozległe i słabo świecące struktury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43438" y="5715016"/>
            <a:ext cx="425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Zmiany przesłon przy analizowaniu długich</a:t>
            </a:r>
          </a:p>
          <a:p>
            <a:r>
              <a:rPr lang="pl-PL" b="1" dirty="0" smtClean="0"/>
              <a:t>serii obserwacji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CLEAN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71802" y="642918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Rzeczywiste rozmiary źródła</a:t>
            </a:r>
            <a:endParaRPr lang="pl-PL" b="1" dirty="0"/>
          </a:p>
        </p:txBody>
      </p:sp>
      <p:pic>
        <p:nvPicPr>
          <p:cNvPr id="11" name="Obraz 10" descr="single_det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714488"/>
            <a:ext cx="1928806" cy="1928806"/>
          </a:xfrm>
          <a:prstGeom prst="rect">
            <a:avLst/>
          </a:prstGeom>
        </p:spPr>
      </p:pic>
      <p:pic>
        <p:nvPicPr>
          <p:cNvPr id="12" name="Obraz 11" descr="single_det_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14488"/>
            <a:ext cx="1928806" cy="1928806"/>
          </a:xfrm>
          <a:prstGeom prst="rect">
            <a:avLst/>
          </a:prstGeom>
        </p:spPr>
      </p:pic>
      <p:pic>
        <p:nvPicPr>
          <p:cNvPr id="13" name="Obraz 12" descr="single_det_0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714488"/>
            <a:ext cx="1928806" cy="1928806"/>
          </a:xfrm>
          <a:prstGeom prst="rect">
            <a:avLst/>
          </a:prstGeom>
        </p:spPr>
      </p:pic>
      <p:pic>
        <p:nvPicPr>
          <p:cNvPr id="14" name="Obraz 13" descr="single_det_0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714488"/>
            <a:ext cx="1928806" cy="1928806"/>
          </a:xfrm>
          <a:prstGeom prst="rect">
            <a:avLst/>
          </a:prstGeom>
        </p:spPr>
      </p:pic>
      <p:pic>
        <p:nvPicPr>
          <p:cNvPr id="15" name="Obraz 14" descr="single_det_0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80" y="1714488"/>
            <a:ext cx="1928806" cy="192880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71472" y="3643314"/>
            <a:ext cx="80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det.9		det.8		det.6		det.5		det.4</a:t>
            </a:r>
            <a:endParaRPr lang="pl-PL" b="1" dirty="0"/>
          </a:p>
        </p:txBody>
      </p:sp>
      <p:pic>
        <p:nvPicPr>
          <p:cNvPr id="19" name="Obraz 18" descr="single_det_0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4071942"/>
            <a:ext cx="1933423" cy="1933423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4071934" y="6072206"/>
            <a:ext cx="92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det.3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CLEAN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71802" y="642918"/>
            <a:ext cx="26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Jasne źródło na osi obrotu</a:t>
            </a:r>
            <a:endParaRPr lang="pl-PL" b="1" dirty="0"/>
          </a:p>
        </p:txBody>
      </p:sp>
      <p:pic>
        <p:nvPicPr>
          <p:cNvPr id="18" name="Obraz 17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485778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CLEAN</a:t>
            </a:r>
            <a:endParaRPr lang="pl-PL" sz="3200" b="1" dirty="0"/>
          </a:p>
        </p:txBody>
      </p:sp>
      <p:pic>
        <p:nvPicPr>
          <p:cNvPr id="4" name="Obraz 3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142984"/>
            <a:ext cx="3500422" cy="3500422"/>
          </a:xfrm>
          <a:prstGeom prst="rect">
            <a:avLst/>
          </a:prstGeom>
        </p:spPr>
      </p:pic>
      <p:pic>
        <p:nvPicPr>
          <p:cNvPr id="6" name="Obraz 5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10" y="1128946"/>
            <a:ext cx="3500422" cy="35004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71802" y="642918"/>
            <a:ext cx="315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Różne metody ważenia sygnału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0" y="4643446"/>
            <a:ext cx="487832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„uniform”</a:t>
            </a:r>
          </a:p>
          <a:p>
            <a:endParaRPr lang="pl-PL" sz="800" b="1" dirty="0" smtClean="0"/>
          </a:p>
          <a:p>
            <a:r>
              <a:rPr lang="en-US" b="1" dirty="0" smtClean="0"/>
              <a:t>1, 0.57, 0.33, 0.19, 0.11, 0.06, 0.04, 0.02, 0.01</a:t>
            </a:r>
            <a:endParaRPr lang="pl-PL" b="1" dirty="0" smtClean="0"/>
          </a:p>
          <a:p>
            <a:endParaRPr lang="pl-PL" sz="800" b="1" dirty="0" smtClean="0"/>
          </a:p>
          <a:p>
            <a:r>
              <a:rPr lang="pl-PL" b="1" dirty="0" smtClean="0"/>
              <a:t>lepsza rozdzielczość przestrzenna (9,8’’ dla </a:t>
            </a:r>
            <a:r>
              <a:rPr lang="pl-PL" b="1" dirty="0" err="1" smtClean="0"/>
              <a:t>det</a:t>
            </a:r>
            <a:r>
              <a:rPr lang="pl-PL" b="1" dirty="0" smtClean="0"/>
              <a:t>. 3)</a:t>
            </a:r>
          </a:p>
          <a:p>
            <a:endParaRPr lang="pl-PL" sz="800" b="1" dirty="0" smtClean="0"/>
          </a:p>
          <a:p>
            <a:r>
              <a:rPr lang="pl-PL" b="1" dirty="0" smtClean="0"/>
              <a:t>brak modulacji dla gęstych siatek zwiększa szum</a:t>
            </a:r>
          </a:p>
          <a:p>
            <a:endParaRPr lang="pl-PL" sz="800" b="1" dirty="0" smtClean="0"/>
          </a:p>
          <a:p>
            <a:r>
              <a:rPr lang="pl-PL" b="1" dirty="0" smtClean="0"/>
              <a:t>dodawanie rzadkich siatek nie wpływa na jakość </a:t>
            </a:r>
          </a:p>
          <a:p>
            <a:r>
              <a:rPr lang="pl-PL" b="1" dirty="0" smtClean="0"/>
              <a:t>obrazu</a:t>
            </a:r>
            <a:endParaRPr lang="en-US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14942" y="4643446"/>
            <a:ext cx="35898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„natural”</a:t>
            </a:r>
          </a:p>
          <a:p>
            <a:endParaRPr lang="pl-PL" sz="800" b="1" dirty="0" smtClean="0"/>
          </a:p>
          <a:p>
            <a:r>
              <a:rPr lang="pl-PL" b="1" dirty="0" smtClean="0"/>
              <a:t>jednakowe wagi</a:t>
            </a:r>
          </a:p>
          <a:p>
            <a:endParaRPr lang="pl-PL" sz="800" b="1" dirty="0" smtClean="0"/>
          </a:p>
          <a:p>
            <a:r>
              <a:rPr lang="pl-PL" b="1" dirty="0" smtClean="0"/>
              <a:t>rozdzielczość  15,5’’ dla </a:t>
            </a:r>
            <a:r>
              <a:rPr lang="pl-PL" b="1" dirty="0" err="1" smtClean="0"/>
              <a:t>det</a:t>
            </a:r>
            <a:r>
              <a:rPr lang="pl-PL" b="1" dirty="0" smtClean="0"/>
              <a:t>. 3</a:t>
            </a:r>
          </a:p>
          <a:p>
            <a:endParaRPr lang="pl-PL" sz="800" b="1" dirty="0" smtClean="0"/>
          </a:p>
          <a:p>
            <a:r>
              <a:rPr lang="pl-PL" b="1" dirty="0" smtClean="0"/>
              <a:t>rzadkie siatki dają istotny wkład od </a:t>
            </a:r>
          </a:p>
          <a:p>
            <a:r>
              <a:rPr lang="pl-PL" b="1" dirty="0" smtClean="0"/>
              <a:t>rozległych źródeł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CLEAN</a:t>
            </a:r>
            <a:endParaRPr lang="pl-PL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648597" cy="41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28596" y="5500702"/>
            <a:ext cx="6322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Metody poprawiania jakości obrazów CLEAN:</a:t>
            </a:r>
          </a:p>
          <a:p>
            <a:r>
              <a:rPr lang="pl-PL" b="1" dirty="0" smtClean="0"/>
              <a:t>	- zwiększanie ilości iteracji</a:t>
            </a:r>
          </a:p>
          <a:p>
            <a:r>
              <a:rPr lang="pl-PL" b="1" dirty="0" smtClean="0"/>
              <a:t>	- definiowanie tzw. „</a:t>
            </a:r>
            <a:r>
              <a:rPr lang="pl-PL" b="1" dirty="0" err="1" smtClean="0"/>
              <a:t>bounding</a:t>
            </a:r>
            <a:r>
              <a:rPr lang="pl-PL" b="1" dirty="0" smtClean="0"/>
              <a:t> </a:t>
            </a:r>
            <a:r>
              <a:rPr lang="pl-PL" b="1" dirty="0" err="1" smtClean="0"/>
              <a:t>box</a:t>
            </a:r>
            <a:r>
              <a:rPr lang="pl-PL" b="1" dirty="0" smtClean="0"/>
              <a:t>”</a:t>
            </a:r>
          </a:p>
          <a:p>
            <a:r>
              <a:rPr lang="pl-PL" b="1" dirty="0" smtClean="0"/>
              <a:t>	- używanie tajnych kluczy istniejących w procedurach…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6500826" y="5572140"/>
            <a:ext cx="23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CLEAN_MEDIA_MODE</a:t>
            </a:r>
            <a:endParaRPr lang="pl-PL" b="1" dirty="0">
              <a:solidFill>
                <a:srgbClr val="FFFF00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rot="16200000" flipV="1">
            <a:off x="5786446" y="4786322"/>
            <a:ext cx="1000132" cy="71438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Model standardowy </a:t>
            </a:r>
            <a:r>
              <a:rPr lang="pl-PL" sz="3200" b="1" dirty="0" err="1" smtClean="0">
                <a:latin typeface="Calibri" pitchFamily="34" charset="0"/>
              </a:rPr>
              <a:t>vs</a:t>
            </a:r>
            <a:r>
              <a:rPr lang="pl-PL" sz="3200" b="1" dirty="0" smtClean="0">
                <a:latin typeface="Calibri" pitchFamily="34" charset="0"/>
              </a:rPr>
              <a:t> model kwadrupolowy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5" name="Obraz 4" descr="McKenzie_CSHKP_cart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3929090" cy="4231328"/>
          </a:xfrm>
          <a:prstGeom prst="rect">
            <a:avLst/>
          </a:prstGeom>
        </p:spPr>
      </p:pic>
      <p:pic>
        <p:nvPicPr>
          <p:cNvPr id="6" name="Obraz 5" descr="shib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3535187" cy="514353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4282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McKenzie, D. E., "Signatures of reconnection in eruptive flares," </a:t>
            </a:r>
            <a:r>
              <a:rPr lang="en-US" i="1" dirty="0" err="1" smtClean="0"/>
              <a:t>Yohkoh</a:t>
            </a:r>
            <a:r>
              <a:rPr lang="en-US" i="1" dirty="0" smtClean="0"/>
              <a:t> 10th anniversary meeting,</a:t>
            </a:r>
            <a:r>
              <a:rPr lang="en-US" dirty="0" smtClean="0"/>
              <a:t> COSPAR Colloquia Series, p. 155 (2002)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00760" y="6357958"/>
            <a:ext cx="14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Shibata</a:t>
            </a:r>
            <a:r>
              <a:rPr lang="pl-PL" dirty="0" smtClean="0"/>
              <a:t> 1995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CLEAN</a:t>
            </a:r>
            <a:endParaRPr lang="pl-PL" sz="3200" b="1" dirty="0"/>
          </a:p>
        </p:txBody>
      </p:sp>
      <p:pic>
        <p:nvPicPr>
          <p:cNvPr id="4" name="Obraz 3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1714512" cy="1714512"/>
          </a:xfrm>
          <a:prstGeom prst="rect">
            <a:avLst/>
          </a:prstGeom>
        </p:spPr>
      </p:pic>
      <p:pic>
        <p:nvPicPr>
          <p:cNvPr id="6" name="Obraz 5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1700434" cy="1700434"/>
          </a:xfrm>
          <a:prstGeom prst="rect">
            <a:avLst/>
          </a:prstGeom>
        </p:spPr>
      </p:pic>
      <p:pic>
        <p:nvPicPr>
          <p:cNvPr id="10" name="Obraz 9" descr="plot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357430"/>
            <a:ext cx="3357586" cy="335758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00034" y="592933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Najlepszą metodą poprawy CLEAN jest używanie procedury PIXON…, ale nie w przypadku małej liczby zliczeń, długich czasów integracji i dużego pola  widzenia</a:t>
            </a:r>
            <a:endParaRPr lang="pl-PL" b="1" dirty="0"/>
          </a:p>
        </p:txBody>
      </p:sp>
      <p:pic>
        <p:nvPicPr>
          <p:cNvPr id="13" name="Obraz 12" descr="plot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714356"/>
            <a:ext cx="2857480" cy="2857480"/>
          </a:xfrm>
          <a:prstGeom prst="rect">
            <a:avLst/>
          </a:prstGeom>
        </p:spPr>
      </p:pic>
      <p:pic>
        <p:nvPicPr>
          <p:cNvPr id="11" name="Obraz 10" descr="plot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2357430"/>
            <a:ext cx="3286116" cy="328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Problemy</a:t>
            </a:r>
            <a:endParaRPr lang="pl-PL" sz="3200" b="1" dirty="0"/>
          </a:p>
        </p:txBody>
      </p:sp>
      <p:pic>
        <p:nvPicPr>
          <p:cNvPr id="4" name="Obraz 3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85794"/>
            <a:ext cx="3410940" cy="341094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3071834" cy="335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71472" y="4786322"/>
            <a:ext cx="820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Zrezygnowaliśmy z dążenia do osiągnięcia jak najlepszej rozdzielczości przestrzennej </a:t>
            </a:r>
          </a:p>
          <a:p>
            <a:r>
              <a:rPr lang="pl-PL" b="1" dirty="0" smtClean="0"/>
              <a:t>(jądra na fazie zaniku są zwykle duże)</a:t>
            </a:r>
          </a:p>
          <a:p>
            <a:endParaRPr lang="pl-PL" b="1" dirty="0" smtClean="0"/>
          </a:p>
          <a:p>
            <a:r>
              <a:rPr lang="pl-PL" b="1" dirty="0" smtClean="0"/>
              <a:t>Widma są analizowane tylko w przypadku braku przesłon.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Wybrane zjawiska</a:t>
            </a:r>
            <a:endParaRPr lang="pl-PL" sz="3200" b="1" dirty="0"/>
          </a:p>
        </p:txBody>
      </p:sp>
      <p:pic>
        <p:nvPicPr>
          <p:cNvPr id="4" name="Obraz 3" descr="5jan04_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5643582" cy="56435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345157" y="2571744"/>
            <a:ext cx="2798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Obserwacje z przedziału:</a:t>
            </a:r>
          </a:p>
          <a:p>
            <a:endParaRPr lang="pl-PL" b="1" dirty="0" smtClean="0"/>
          </a:p>
          <a:p>
            <a:r>
              <a:rPr lang="pl-PL" b="1" dirty="0" smtClean="0"/>
              <a:t>luty 2002 – luty 2008</a:t>
            </a:r>
          </a:p>
          <a:p>
            <a:endParaRPr lang="pl-PL" b="1" dirty="0" smtClean="0"/>
          </a:p>
          <a:p>
            <a:r>
              <a:rPr lang="pl-PL" b="1" dirty="0" smtClean="0"/>
              <a:t>Około 200 zjawisk typu LDE</a:t>
            </a:r>
          </a:p>
          <a:p>
            <a:endParaRPr lang="pl-PL" b="1" dirty="0" smtClean="0"/>
          </a:p>
          <a:p>
            <a:r>
              <a:rPr lang="pl-PL" b="1" dirty="0" smtClean="0"/>
              <a:t>W tym 79 „slow”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Wybrane zjawiska</a:t>
            </a:r>
            <a:endParaRPr lang="pl-PL" sz="32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4500594" cy="300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500594" cy="311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4286256"/>
            <a:ext cx="403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Czas narastania w kanale L satelity GOES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29007" y="2357430"/>
            <a:ext cx="400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Tempo wzrostu – iloraz sygnału netto w </a:t>
            </a:r>
          </a:p>
          <a:p>
            <a:r>
              <a:rPr lang="pl-PL" b="1" dirty="0" smtClean="0"/>
              <a:t>maksimum (po odjęciu tła) i </a:t>
            </a:r>
          </a:p>
          <a:p>
            <a:r>
              <a:rPr lang="pl-PL" b="1" dirty="0" smtClean="0"/>
              <a:t>czasu narastania.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Wybrane zjawiska</a:t>
            </a:r>
            <a:endParaRPr lang="pl-PL" sz="3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429156" cy="29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00594" cy="304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786314" y="2214554"/>
            <a:ext cx="406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Temperatura i miara emisji w maksimum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Wybrane zjawiska</a:t>
            </a:r>
            <a:endParaRPr lang="pl-PL" sz="32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29156" cy="29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429156" cy="299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42844" y="442913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Różnica pomiędzy momentami maksimum </a:t>
            </a:r>
          </a:p>
          <a:p>
            <a:r>
              <a:rPr lang="pl-PL" b="1" dirty="0" smtClean="0"/>
              <a:t>krzywych blasku w kanale L i H satelity GOES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43504" y="2643182"/>
            <a:ext cx="362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Różnica czasu pomiędzy maksimum </a:t>
            </a:r>
          </a:p>
          <a:p>
            <a:r>
              <a:rPr lang="pl-PL" b="1" dirty="0" smtClean="0"/>
              <a:t>miary emisji i temperatury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214842" cy="364333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20 VII 2002 r. X3.3</a:t>
            </a:r>
            <a:endParaRPr lang="pl-PL" sz="32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19" y="839373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plot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14706"/>
            <a:ext cx="8215338" cy="278606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785786" y="3143248"/>
            <a:ext cx="1500198" cy="1214446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>
            <a:off x="2857488" y="3071810"/>
            <a:ext cx="1285884" cy="128588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357290" y="6215082"/>
            <a:ext cx="606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Długotrwałe wybuchy HXR zamiast typowej fazy impulsowej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17 VI 2003 r. (M6.8)</a:t>
            </a:r>
            <a:endParaRPr lang="pl-PL" sz="32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5000640" cy="50006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86380" y="5072074"/>
            <a:ext cx="362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 okolicy maksimum widoczna jest </a:t>
            </a:r>
          </a:p>
          <a:p>
            <a:r>
              <a:rPr lang="pl-PL" b="1" dirty="0" smtClean="0"/>
              <a:t>emisja powyżej 300 </a:t>
            </a:r>
            <a:r>
              <a:rPr lang="pl-PL" b="1" dirty="0" err="1" smtClean="0"/>
              <a:t>keV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17 VI 2003 r. (M6.8)</a:t>
            </a:r>
            <a:endParaRPr lang="pl-PL" sz="32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357818" y="4357694"/>
            <a:ext cx="377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Widoczne spływy nad arkadą </a:t>
            </a:r>
            <a:r>
              <a:rPr lang="pl-PL" b="1" dirty="0" err="1" smtClean="0"/>
              <a:t>(„supra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arcade</a:t>
            </a:r>
            <a:r>
              <a:rPr lang="pl-PL" b="1" dirty="0" smtClean="0"/>
              <a:t> </a:t>
            </a:r>
            <a:r>
              <a:rPr lang="pl-PL" b="1" dirty="0" err="1" smtClean="0"/>
              <a:t>downflows</a:t>
            </a:r>
            <a:r>
              <a:rPr lang="pl-PL" b="1" dirty="0" smtClean="0"/>
              <a:t>”) typowe dla </a:t>
            </a:r>
          </a:p>
          <a:p>
            <a:r>
              <a:rPr lang="pl-PL" b="1" dirty="0" smtClean="0"/>
              <a:t>rozbłysków typu slow LDE</a:t>
            </a:r>
            <a:endParaRPr lang="pl-PL" b="1" dirty="0"/>
          </a:p>
        </p:txBody>
      </p:sp>
      <p:pic>
        <p:nvPicPr>
          <p:cNvPr id="8" name="17jun0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142984"/>
            <a:ext cx="4929222" cy="492922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85852" y="6286520"/>
            <a:ext cx="139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TRACE 195 </a:t>
            </a:r>
            <a:r>
              <a:rPr lang="pl-PL" b="1" dirty="0" smtClean="0">
                <a:latin typeface="Calibri"/>
              </a:rPr>
              <a:t>Å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17 VI 2003 r. (M6.8)</a:t>
            </a:r>
            <a:endParaRPr lang="pl-PL" sz="32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357818" y="4357694"/>
            <a:ext cx="362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 okolicy maksimum widoczna jest </a:t>
            </a:r>
          </a:p>
          <a:p>
            <a:r>
              <a:rPr lang="pl-PL" b="1" dirty="0" smtClean="0"/>
              <a:t>emisja powyżej 300 </a:t>
            </a:r>
            <a:r>
              <a:rPr lang="pl-PL" b="1" dirty="0" err="1" smtClean="0"/>
              <a:t>keV</a:t>
            </a:r>
            <a:endParaRPr lang="pl-PL" b="1" dirty="0"/>
          </a:p>
        </p:txBody>
      </p:sp>
      <p:pic>
        <p:nvPicPr>
          <p:cNvPr id="8" name="Obraz 7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485778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Model standardowy </a:t>
            </a:r>
            <a:r>
              <a:rPr lang="pl-PL" sz="3200" b="1" dirty="0" err="1" smtClean="0">
                <a:latin typeface="Calibri" pitchFamily="34" charset="0"/>
              </a:rPr>
              <a:t>vs</a:t>
            </a:r>
            <a:r>
              <a:rPr lang="pl-PL" sz="3200" b="1" dirty="0" smtClean="0">
                <a:latin typeface="Calibri" pitchFamily="34" charset="0"/>
              </a:rPr>
              <a:t> model kwadrupolowy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5204743" cy="379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5786446" y="2071678"/>
            <a:ext cx="30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Uchida i in. 1999, PASJ 51, 553</a:t>
            </a:r>
          </a:p>
          <a:p>
            <a:r>
              <a:rPr lang="pl-PL" dirty="0" err="1" smtClean="0"/>
              <a:t>Hirose</a:t>
            </a:r>
            <a:r>
              <a:rPr lang="pl-PL" dirty="0" smtClean="0"/>
              <a:t> i in. 2001, </a:t>
            </a:r>
            <a:r>
              <a:rPr lang="pl-PL" dirty="0" err="1" smtClean="0"/>
              <a:t>ApJ</a:t>
            </a:r>
            <a:r>
              <a:rPr lang="pl-PL" dirty="0" smtClean="0"/>
              <a:t> 551, 586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429132"/>
            <a:ext cx="6143636" cy="21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17 VI 2003 r. (M6.8)</a:t>
            </a:r>
            <a:endParaRPr lang="pl-PL" sz="32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357818" y="4357694"/>
            <a:ext cx="362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 okolicy maksimum widoczna jest </a:t>
            </a:r>
          </a:p>
          <a:p>
            <a:r>
              <a:rPr lang="pl-PL" b="1" dirty="0" smtClean="0"/>
              <a:t>emisja powyżej 300 </a:t>
            </a:r>
            <a:r>
              <a:rPr lang="pl-PL" b="1" dirty="0" err="1" smtClean="0"/>
              <a:t>keV</a:t>
            </a:r>
            <a:endParaRPr lang="pl-PL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50013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17 VI 2003 r. (M6.8)</a:t>
            </a:r>
            <a:endParaRPr lang="pl-PL" sz="32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50013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714744" cy="37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357818" y="5214950"/>
            <a:ext cx="322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Nie są widoczne istotne zmiany </a:t>
            </a:r>
          </a:p>
          <a:p>
            <a:r>
              <a:rPr lang="pl-PL" b="1" dirty="0" smtClean="0"/>
              <a:t>wysokości źródeł HXR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6" name="Obraz 5" descr="light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5214974" cy="521497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959754" cy="2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3086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7" name="25aug03_171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857232"/>
            <a:ext cx="5729302" cy="572930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179045" y="1928802"/>
            <a:ext cx="28935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Dla całego zjawiska są </a:t>
            </a:r>
          </a:p>
          <a:p>
            <a:r>
              <a:rPr lang="pl-PL" b="1" dirty="0" smtClean="0"/>
              <a:t>dostępne obrazy TRACE</a:t>
            </a:r>
          </a:p>
          <a:p>
            <a:r>
              <a:rPr lang="pl-PL" b="1" dirty="0" smtClean="0"/>
              <a:t>wykonane za pomocą </a:t>
            </a:r>
          </a:p>
          <a:p>
            <a:r>
              <a:rPr lang="pl-PL" b="1" dirty="0" smtClean="0"/>
              <a:t>filtrów 171 Å  i 1600 </a:t>
            </a:r>
            <a:r>
              <a:rPr lang="pl-PL" b="1" dirty="0" smtClean="0">
                <a:latin typeface="Calibri"/>
              </a:rPr>
              <a:t>Å</a:t>
            </a:r>
          </a:p>
          <a:p>
            <a:endParaRPr lang="pl-PL" b="1" dirty="0" smtClean="0">
              <a:latin typeface="Calibri"/>
            </a:endParaRPr>
          </a:p>
          <a:p>
            <a:r>
              <a:rPr lang="pl-PL" b="1" dirty="0" smtClean="0">
                <a:latin typeface="Calibri"/>
              </a:rPr>
              <a:t>Dla czterech momentów </a:t>
            </a:r>
          </a:p>
          <a:p>
            <a:r>
              <a:rPr lang="pl-PL" b="1" dirty="0" smtClean="0">
                <a:latin typeface="Calibri"/>
              </a:rPr>
              <a:t>czasu (początek, maksimum </a:t>
            </a:r>
          </a:p>
          <a:p>
            <a:r>
              <a:rPr lang="pl-PL" b="1" dirty="0" smtClean="0">
                <a:latin typeface="Calibri"/>
              </a:rPr>
              <a:t>i dwa na zaniku) wykonano</a:t>
            </a:r>
          </a:p>
          <a:p>
            <a:r>
              <a:rPr lang="pl-PL" b="1" dirty="0" smtClean="0">
                <a:latin typeface="Calibri"/>
              </a:rPr>
              <a:t>sekwencje obrazów z </a:t>
            </a:r>
          </a:p>
          <a:p>
            <a:r>
              <a:rPr lang="pl-PL" b="1" dirty="0" smtClean="0">
                <a:latin typeface="Calibri"/>
              </a:rPr>
              <a:t>wykorzystaniem wszystkich </a:t>
            </a:r>
          </a:p>
          <a:p>
            <a:r>
              <a:rPr lang="pl-PL" b="1" dirty="0" smtClean="0">
                <a:latin typeface="Calibri"/>
              </a:rPr>
              <a:t>filtrów!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429288" cy="5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ightcurve_sp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3286116" cy="2464583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rot="5400000" flipH="1" flipV="1">
            <a:off x="6144430" y="4071942"/>
            <a:ext cx="1143008" cy="1588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16" y="1071546"/>
            <a:ext cx="5429930" cy="54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5429288" cy="542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429288" cy="5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ightcurve_sp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3286116" cy="2464583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rot="5400000" flipH="1" flipV="1">
            <a:off x="6430182" y="4071942"/>
            <a:ext cx="1143008" cy="1588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16" y="1071546"/>
            <a:ext cx="5429930" cy="54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429288" cy="5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ightcurve_sp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3286116" cy="2464583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rot="5400000" flipH="1" flipV="1">
            <a:off x="6643702" y="4071942"/>
            <a:ext cx="1143008" cy="1588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902985" y="4857760"/>
            <a:ext cx="3241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Obszary HXR leżące ponad pętlą</a:t>
            </a:r>
          </a:p>
          <a:p>
            <a:r>
              <a:rPr lang="pl-PL" b="1" dirty="0" smtClean="0"/>
              <a:t>widoczną w 284 </a:t>
            </a:r>
            <a:r>
              <a:rPr lang="pl-PL" b="1" dirty="0" smtClean="0">
                <a:latin typeface="Calibri"/>
              </a:rPr>
              <a:t>Å (około 2 MK)</a:t>
            </a:r>
          </a:p>
          <a:p>
            <a:r>
              <a:rPr lang="pl-PL" b="1" dirty="0" smtClean="0">
                <a:latin typeface="Calibri"/>
              </a:rPr>
              <a:t>wskazują miejsce wydzielania </a:t>
            </a:r>
          </a:p>
          <a:p>
            <a:r>
              <a:rPr lang="pl-PL" b="1" dirty="0" smtClean="0">
                <a:latin typeface="Calibri"/>
              </a:rPr>
              <a:t>energii na fazie zaniku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8" name="Obraz 7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8072494" cy="504530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57290" y="6215082"/>
            <a:ext cx="727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Model:	 składnik </a:t>
            </a:r>
            <a:r>
              <a:rPr lang="pl-PL" b="1" dirty="0" err="1" smtClean="0"/>
              <a:t>termiczny+thick</a:t>
            </a:r>
            <a:r>
              <a:rPr lang="pl-PL" b="1" dirty="0" smtClean="0"/>
              <a:t> </a:t>
            </a:r>
            <a:r>
              <a:rPr lang="pl-PL" b="1" dirty="0" err="1" smtClean="0"/>
              <a:t>target+dwie</a:t>
            </a:r>
            <a:r>
              <a:rPr lang="pl-PL" b="1" dirty="0" smtClean="0"/>
              <a:t> </a:t>
            </a:r>
            <a:r>
              <a:rPr lang="pl-PL" b="1" dirty="0" err="1" smtClean="0"/>
              <a:t>gausoidy</a:t>
            </a:r>
            <a:r>
              <a:rPr lang="pl-PL" b="1" dirty="0" smtClean="0"/>
              <a:t> (6.7 </a:t>
            </a:r>
            <a:r>
              <a:rPr lang="pl-PL" b="1" dirty="0" err="1" smtClean="0"/>
              <a:t>keV</a:t>
            </a:r>
            <a:r>
              <a:rPr lang="pl-PL" b="1" dirty="0" smtClean="0"/>
              <a:t>, 8.0 </a:t>
            </a:r>
            <a:r>
              <a:rPr lang="pl-PL" b="1" dirty="0" err="1" smtClean="0"/>
              <a:t>keV</a:t>
            </a:r>
            <a:r>
              <a:rPr lang="pl-PL" b="1" dirty="0" smtClean="0"/>
              <a:t>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25 VIII 2003 r. (C3.6)</a:t>
            </a:r>
            <a:endParaRPr lang="pl-PL" sz="3200" b="1" dirty="0"/>
          </a:p>
        </p:txBody>
      </p:sp>
      <p:pic>
        <p:nvPicPr>
          <p:cNvPr id="6" name="Obraz 5" descr="plo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4071966" cy="4714908"/>
          </a:xfrm>
          <a:prstGeom prst="rect">
            <a:avLst/>
          </a:prstGeom>
        </p:spPr>
      </p:pic>
      <p:pic>
        <p:nvPicPr>
          <p:cNvPr id="4" name="Obraz 3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71546"/>
            <a:ext cx="4071966" cy="47149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596" y="5857892"/>
            <a:ext cx="7985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krzywe blasku (6-10 </a:t>
            </a:r>
            <a:r>
              <a:rPr lang="pl-PL" b="1" dirty="0" err="1" smtClean="0"/>
              <a:t>keV</a:t>
            </a:r>
            <a:r>
              <a:rPr lang="pl-PL" b="1" dirty="0" smtClean="0"/>
              <a:t>, 15-25 </a:t>
            </a:r>
            <a:r>
              <a:rPr lang="pl-PL" b="1" dirty="0" err="1" smtClean="0"/>
              <a:t>keV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miara emisji (x10</a:t>
            </a:r>
            <a:r>
              <a:rPr lang="pl-PL" b="1" baseline="30000" dirty="0" smtClean="0"/>
              <a:t>49</a:t>
            </a:r>
            <a:r>
              <a:rPr lang="pl-PL" b="1" dirty="0" smtClean="0"/>
              <a:t> cm</a:t>
            </a:r>
            <a:r>
              <a:rPr lang="pl-PL" b="1" baseline="30000" dirty="0" smtClean="0"/>
              <a:t>-3</a:t>
            </a:r>
            <a:r>
              <a:rPr lang="pl-PL" b="1" dirty="0" smtClean="0"/>
              <a:t>)			 nachylenie widma elektronów (</a:t>
            </a:r>
            <a:r>
              <a:rPr lang="el-GR" b="1" dirty="0" smtClean="0">
                <a:latin typeface="Calibri"/>
              </a:rPr>
              <a:t>δ</a:t>
            </a:r>
            <a:r>
              <a:rPr lang="pl-PL" b="1" dirty="0" smtClean="0">
                <a:latin typeface="Calibri"/>
              </a:rPr>
              <a:t>)</a:t>
            </a:r>
            <a:endParaRPr lang="pl-PL" b="1" dirty="0" smtClean="0"/>
          </a:p>
          <a:p>
            <a:r>
              <a:rPr lang="pl-PL" b="1" dirty="0" smtClean="0"/>
              <a:t>temperatura (</a:t>
            </a:r>
            <a:r>
              <a:rPr lang="pl-PL" b="1" dirty="0" err="1" smtClean="0"/>
              <a:t>keV</a:t>
            </a:r>
            <a:r>
              <a:rPr lang="pl-PL" b="1" dirty="0" smtClean="0"/>
              <a:t>) 				 energia obcięcia (</a:t>
            </a:r>
            <a:r>
              <a:rPr lang="pl-PL" b="1" dirty="0" err="1" smtClean="0"/>
              <a:t>keV</a:t>
            </a:r>
            <a:r>
              <a:rPr lang="pl-PL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12 IX 2004 r. (M4.8)</a:t>
            </a:r>
            <a:endParaRPr lang="pl-PL" sz="3200" b="1" dirty="0"/>
          </a:p>
        </p:txBody>
      </p:sp>
      <p:pic>
        <p:nvPicPr>
          <p:cNvPr id="7" name="Obraz 6" descr="rhessi_curv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5000660" cy="5000660"/>
          </a:xfrm>
          <a:prstGeom prst="rect">
            <a:avLst/>
          </a:prstGeom>
        </p:spPr>
      </p:pic>
      <p:pic>
        <p:nvPicPr>
          <p:cNvPr id="8" name="040912_c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00694" y="1142984"/>
            <a:ext cx="3224218" cy="322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Long </a:t>
            </a:r>
            <a:r>
              <a:rPr lang="pl-PL" sz="3200" b="1" dirty="0" err="1" smtClean="0"/>
              <a:t>Duration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Event</a:t>
            </a:r>
            <a:r>
              <a:rPr lang="pl-PL" sz="3200" b="1" dirty="0" smtClean="0"/>
              <a:t> (LDE)</a:t>
            </a:r>
            <a:endParaRPr lang="pl-PL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6348425" cy="45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6643702" y="2000240"/>
            <a:ext cx="23211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Kołomański</a:t>
            </a:r>
            <a:r>
              <a:rPr lang="pl-PL" b="1" dirty="0" smtClean="0"/>
              <a:t>, S., 2007: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Co najmniej 6 h</a:t>
            </a:r>
          </a:p>
          <a:p>
            <a:r>
              <a:rPr lang="pl-PL" b="1" dirty="0" smtClean="0"/>
              <a:t>trwania</a:t>
            </a:r>
          </a:p>
          <a:p>
            <a:endParaRPr lang="pl-PL" b="1" dirty="0" smtClean="0"/>
          </a:p>
          <a:p>
            <a:r>
              <a:rPr lang="pl-PL" b="1" dirty="0" smtClean="0"/>
              <a:t>Trzy lub więcej okresy </a:t>
            </a:r>
          </a:p>
          <a:p>
            <a:r>
              <a:rPr lang="pl-PL" b="1" dirty="0" smtClean="0"/>
              <a:t>orbitalne YOHKOH </a:t>
            </a:r>
          </a:p>
          <a:p>
            <a:r>
              <a:rPr lang="pl-PL" b="1" dirty="0" smtClean="0"/>
              <a:t>licząc od maksimum</a:t>
            </a:r>
          </a:p>
          <a:p>
            <a:r>
              <a:rPr lang="pl-PL" b="1" dirty="0" smtClean="0"/>
              <a:t>rozbłysku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12 IX 2004 r. (M3.2)</a:t>
            </a:r>
            <a:endParaRPr lang="pl-PL" sz="3200" b="1" dirty="0"/>
          </a:p>
        </p:txBody>
      </p:sp>
      <p:pic>
        <p:nvPicPr>
          <p:cNvPr id="4" name="12sep04_trac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8077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12 IX 2004 r. (M3.2)</a:t>
            </a:r>
            <a:endParaRPr lang="pl-PL" sz="3200" b="1" dirty="0"/>
          </a:p>
        </p:txBody>
      </p:sp>
      <p:pic>
        <p:nvPicPr>
          <p:cNvPr id="4" name="Obraz 3" descr="rhessi_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4214842" cy="4214842"/>
          </a:xfrm>
          <a:prstGeom prst="rect">
            <a:avLst/>
          </a:prstGeom>
        </p:spPr>
      </p:pic>
      <p:pic>
        <p:nvPicPr>
          <p:cNvPr id="5" name="Obraz 4" descr="late_hx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4000508" cy="40005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500694" y="5929330"/>
            <a:ext cx="283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zielone kontury – 15-25 </a:t>
            </a:r>
            <a:r>
              <a:rPr lang="pl-PL" b="1" dirty="0" err="1" smtClean="0"/>
              <a:t>keV</a:t>
            </a:r>
            <a:endParaRPr lang="pl-PL" b="1" dirty="0" smtClean="0"/>
          </a:p>
          <a:p>
            <a:r>
              <a:rPr lang="pl-PL" b="1" dirty="0" smtClean="0"/>
              <a:t>czerwone </a:t>
            </a:r>
            <a:r>
              <a:rPr lang="pl-PL" b="1" dirty="0" err="1" smtClean="0"/>
              <a:t>kntury</a:t>
            </a:r>
            <a:r>
              <a:rPr lang="pl-PL" b="1" dirty="0" smtClean="0"/>
              <a:t> – 6-12 </a:t>
            </a:r>
            <a:r>
              <a:rPr lang="pl-PL" b="1" dirty="0" err="1" smtClean="0"/>
              <a:t>keV</a:t>
            </a:r>
            <a:endParaRPr lang="pl-PL" b="1" dirty="0"/>
          </a:p>
        </p:txBody>
      </p:sp>
      <p:cxnSp>
        <p:nvCxnSpPr>
          <p:cNvPr id="14" name="Łącznik prosty ze strzałką 13"/>
          <p:cNvCxnSpPr/>
          <p:nvPr/>
        </p:nvCxnSpPr>
        <p:spPr>
          <a:xfrm rot="5400000" flipH="1" flipV="1">
            <a:off x="1536679" y="5036355"/>
            <a:ext cx="1928032" cy="79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12 IX 2004 r. (M3.2)</a:t>
            </a:r>
            <a:endParaRPr lang="pl-PL" sz="3200" b="1" dirty="0"/>
          </a:p>
        </p:txBody>
      </p:sp>
      <p:pic>
        <p:nvPicPr>
          <p:cNvPr id="4" name="Obraz 3" descr="rhessi_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857784" cy="2571768"/>
          </a:xfrm>
          <a:prstGeom prst="rect">
            <a:avLst/>
          </a:prstGeom>
        </p:spPr>
      </p:pic>
      <p:cxnSp>
        <p:nvCxnSpPr>
          <p:cNvPr id="14" name="Łącznik prosty ze strzałką 13"/>
          <p:cNvCxnSpPr/>
          <p:nvPr/>
        </p:nvCxnSpPr>
        <p:spPr>
          <a:xfrm rot="5400000" flipH="1" flipV="1">
            <a:off x="1536679" y="5036355"/>
            <a:ext cx="1928032" cy="79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evolution_sem_0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00438"/>
            <a:ext cx="3214710" cy="3214710"/>
          </a:xfrm>
          <a:prstGeom prst="rect">
            <a:avLst/>
          </a:prstGeom>
        </p:spPr>
      </p:pic>
      <p:pic>
        <p:nvPicPr>
          <p:cNvPr id="9" name="Obraz 8" descr="evolution_sem_0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428868"/>
            <a:ext cx="3428984" cy="3428984"/>
          </a:xfrm>
          <a:prstGeom prst="rect">
            <a:avLst/>
          </a:prstGeom>
        </p:spPr>
      </p:pic>
      <p:cxnSp>
        <p:nvCxnSpPr>
          <p:cNvPr id="11" name="Łącznik prosty ze strzałką 10"/>
          <p:cNvCxnSpPr/>
          <p:nvPr/>
        </p:nvCxnSpPr>
        <p:spPr>
          <a:xfrm rot="5400000" flipH="1" flipV="1">
            <a:off x="2070876" y="3857628"/>
            <a:ext cx="1429554" cy="79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10800000">
            <a:off x="3714744" y="3143248"/>
            <a:ext cx="1785950" cy="128588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Podsumowanie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14348" y="2143116"/>
            <a:ext cx="79355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Wolnozmienne wybuchy HXR obserwowane w zjawiskach slow LDE. Na obrazach </a:t>
            </a:r>
          </a:p>
          <a:p>
            <a:r>
              <a:rPr lang="pl-PL" b="1" dirty="0" smtClean="0"/>
              <a:t>dają wyraźne źródła w stopach.</a:t>
            </a:r>
          </a:p>
          <a:p>
            <a:endParaRPr lang="pl-PL" b="1" dirty="0" smtClean="0"/>
          </a:p>
          <a:p>
            <a:r>
              <a:rPr lang="pl-PL" b="1" dirty="0" smtClean="0"/>
              <a:t>Promieniowanie o wysokich energiach (powyżej 300 </a:t>
            </a:r>
            <a:r>
              <a:rPr lang="pl-PL" b="1" dirty="0" err="1" smtClean="0"/>
              <a:t>keV</a:t>
            </a:r>
            <a:r>
              <a:rPr lang="pl-PL" b="1" dirty="0" smtClean="0"/>
              <a:t>) widoczne w obszarze</a:t>
            </a:r>
          </a:p>
          <a:p>
            <a:r>
              <a:rPr lang="pl-PL" b="1" dirty="0" smtClean="0"/>
              <a:t>związanym z rozbłyskiem slow LDE</a:t>
            </a:r>
          </a:p>
          <a:p>
            <a:endParaRPr lang="pl-PL" b="1" dirty="0" smtClean="0"/>
          </a:p>
          <a:p>
            <a:r>
              <a:rPr lang="pl-PL" b="1" dirty="0" smtClean="0"/>
              <a:t>Emisja powyżej 15 </a:t>
            </a:r>
            <a:r>
              <a:rPr lang="pl-PL" b="1" dirty="0" err="1" smtClean="0"/>
              <a:t>keV</a:t>
            </a:r>
            <a:r>
              <a:rPr lang="pl-PL" b="1" dirty="0" smtClean="0"/>
              <a:t> obserwowana około 100 minut po maksimum rozbłysku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KONIEC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Long </a:t>
            </a:r>
            <a:r>
              <a:rPr lang="pl-PL" sz="3200" b="1" dirty="0" err="1" smtClean="0"/>
              <a:t>Duration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Event</a:t>
            </a:r>
            <a:r>
              <a:rPr lang="pl-PL" sz="3200" b="1" dirty="0" smtClean="0"/>
              <a:t> (LDE) – SXR</a:t>
            </a:r>
            <a:endParaRPr lang="pl-PL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262963" cy="39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357158" y="5000636"/>
            <a:ext cx="74976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Wyraźna obecność kanału arkady, wzdłuż którego pojawiają się kolejne jądra</a:t>
            </a:r>
          </a:p>
          <a:p>
            <a:endParaRPr lang="pl-PL" b="1" dirty="0" smtClean="0"/>
          </a:p>
          <a:p>
            <a:r>
              <a:rPr lang="pl-PL" b="1" dirty="0" smtClean="0"/>
              <a:t>Kilka widocznych jąder wskazuje na to, że wydzielanie energii następuje w </a:t>
            </a:r>
          </a:p>
          <a:p>
            <a:r>
              <a:rPr lang="pl-PL" b="1" dirty="0" smtClean="0"/>
              <a:t>różnych miejscach</a:t>
            </a:r>
          </a:p>
          <a:p>
            <a:endParaRPr lang="pl-PL" b="1" dirty="0" smtClean="0"/>
          </a:p>
          <a:p>
            <a:r>
              <a:rPr lang="pl-PL" b="1" dirty="0" smtClean="0"/>
              <a:t>Typowe rozmiary jąder </a:t>
            </a:r>
            <a:r>
              <a:rPr lang="pl-PL" b="1" dirty="0" smtClean="0"/>
              <a:t>są równe </a:t>
            </a:r>
            <a:r>
              <a:rPr lang="pl-PL" b="1" dirty="0" smtClean="0"/>
              <a:t>1.0-1.5x10</a:t>
            </a:r>
            <a:r>
              <a:rPr lang="pl-PL" b="1" baseline="30000" dirty="0" smtClean="0"/>
              <a:t>4</a:t>
            </a:r>
            <a:r>
              <a:rPr lang="pl-PL" b="1" dirty="0" smtClean="0"/>
              <a:t> km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Long </a:t>
            </a:r>
            <a:r>
              <a:rPr lang="pl-PL" sz="3200" b="1" dirty="0" err="1" smtClean="0"/>
              <a:t>Duration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Event</a:t>
            </a:r>
            <a:r>
              <a:rPr lang="pl-PL" sz="3200" b="1" dirty="0" smtClean="0"/>
              <a:t> (LDE) – HXR</a:t>
            </a:r>
            <a:endParaRPr lang="pl-P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047629" cy="36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82" y="1214422"/>
            <a:ext cx="3429018" cy="37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27692"/>
            <a:ext cx="3428992" cy="377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642910" y="5286388"/>
            <a:ext cx="7783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Emisja w kanale L (14-23 </a:t>
            </a:r>
            <a:r>
              <a:rPr lang="pl-PL" b="1" dirty="0" err="1" smtClean="0"/>
              <a:t>keV</a:t>
            </a:r>
            <a:r>
              <a:rPr lang="pl-PL" b="1" dirty="0" smtClean="0"/>
              <a:t>) była obserwowana 30-40 minut po maksimum. </a:t>
            </a:r>
          </a:p>
          <a:p>
            <a:endParaRPr lang="pl-PL" b="1" dirty="0" smtClean="0"/>
          </a:p>
          <a:p>
            <a:r>
              <a:rPr lang="pl-PL" b="1" dirty="0" smtClean="0"/>
              <a:t>HXR podczas fazy wzrostu może mieć postać  krótkich impulsów, a w innych </a:t>
            </a:r>
          </a:p>
          <a:p>
            <a:r>
              <a:rPr lang="pl-PL" b="1" dirty="0" smtClean="0"/>
              <a:t>przypadkach obserwowano gładkie narastanie sygnału.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Long </a:t>
            </a:r>
            <a:r>
              <a:rPr lang="pl-PL" sz="3200" b="1" dirty="0" err="1" smtClean="0"/>
              <a:t>Duration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Event</a:t>
            </a:r>
            <a:r>
              <a:rPr lang="pl-PL" sz="3200" b="1" dirty="0" smtClean="0"/>
              <a:t> (LDE) – HXR</a:t>
            </a:r>
            <a:endParaRPr lang="pl-PL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262963" cy="39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57158" y="5143512"/>
            <a:ext cx="7877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Obserwowane są zarówno </a:t>
            </a:r>
            <a:r>
              <a:rPr lang="pl-PL" b="1" dirty="0" err="1" smtClean="0"/>
              <a:t>koronalne</a:t>
            </a:r>
            <a:r>
              <a:rPr lang="pl-PL" b="1" dirty="0" smtClean="0"/>
              <a:t> jak i źródła w stopach</a:t>
            </a:r>
          </a:p>
          <a:p>
            <a:endParaRPr lang="pl-PL" b="1" dirty="0" smtClean="0"/>
          </a:p>
          <a:p>
            <a:r>
              <a:rPr lang="pl-PL" b="1" dirty="0" smtClean="0"/>
              <a:t>Obecność źródeł HXR długo </a:t>
            </a:r>
            <a:r>
              <a:rPr lang="pl-PL" b="1" dirty="0" smtClean="0"/>
              <a:t>(do 40 minut</a:t>
            </a:r>
            <a:r>
              <a:rPr lang="pl-PL" b="1" dirty="0" smtClean="0"/>
              <a:t>) po maksimum rozbłysku. Typowy czas </a:t>
            </a:r>
          </a:p>
          <a:p>
            <a:r>
              <a:rPr lang="pl-PL" b="1" dirty="0" smtClean="0"/>
              <a:t>chłodzenia takich źródeł (przewodnictwo) jest rzędu 10-100 s. To </a:t>
            </a:r>
            <a:r>
              <a:rPr lang="pl-PL" b="1" dirty="0" smtClean="0"/>
              <a:t>wskazuje, że </a:t>
            </a:r>
          </a:p>
          <a:p>
            <a:r>
              <a:rPr lang="pl-PL" b="1" dirty="0" smtClean="0"/>
              <a:t>po maksimum ciągle jeszcze trwa </a:t>
            </a:r>
            <a:r>
              <a:rPr lang="pl-PL" b="1" dirty="0" smtClean="0"/>
              <a:t>wydzielanie energii 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</a:t>
            </a:r>
            <a:endParaRPr lang="pl-PL" sz="32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5000" y="1142984"/>
            <a:ext cx="3429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smtClean="0"/>
              <a:t>Podgrupa zjawisk typu LDE, </a:t>
            </a:r>
            <a:r>
              <a:rPr lang="pl-PL" b="1" dirty="0" smtClean="0"/>
              <a:t>charakteryzująca </a:t>
            </a:r>
            <a:r>
              <a:rPr lang="pl-PL" b="1" dirty="0" smtClean="0"/>
              <a:t>się </a:t>
            </a:r>
            <a:endParaRPr lang="pl-PL" b="1" dirty="0" smtClean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smtClean="0"/>
              <a:t>długotrwałym </a:t>
            </a:r>
            <a:r>
              <a:rPr lang="pl-PL" b="1" dirty="0" smtClean="0"/>
              <a:t>wzrostem </a:t>
            </a:r>
            <a:r>
              <a:rPr lang="pl-PL" b="1" dirty="0" smtClean="0"/>
              <a:t>jasności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pl-PL" b="1" dirty="0" smtClean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err="1" smtClean="0"/>
              <a:t>Bąk-Stęślicka</a:t>
            </a:r>
            <a:r>
              <a:rPr lang="pl-PL" b="1" dirty="0" smtClean="0"/>
              <a:t>, U., 2007: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pl-PL" b="1" dirty="0" smtClean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err="1" smtClean="0"/>
              <a:t>Def</a:t>
            </a:r>
            <a:r>
              <a:rPr lang="pl-PL" b="1" dirty="0" smtClean="0"/>
              <a:t>.: odstęp czasu pomiędzy początkiem rozbłysku a maksimum – co najmniej 30 minut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pl-PL" b="1" dirty="0" smtClean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smtClean="0"/>
              <a:t>sporadycznie występujące lub brak krótkotrwałych impulsów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pl-PL" b="1" dirty="0" smtClean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l-PL" b="1" dirty="0" smtClean="0"/>
              <a:t> „</a:t>
            </a:r>
            <a:r>
              <a:rPr lang="pl-PL" b="1" dirty="0" err="1" smtClean="0"/>
              <a:t>supra-arcade</a:t>
            </a:r>
            <a:r>
              <a:rPr lang="pl-PL" b="1" dirty="0" smtClean="0"/>
              <a:t> </a:t>
            </a:r>
            <a:r>
              <a:rPr lang="pl-PL" b="1" dirty="0" err="1" smtClean="0"/>
              <a:t>downflows</a:t>
            </a:r>
            <a:r>
              <a:rPr lang="pl-PL" b="1" dirty="0" smtClean="0"/>
              <a:t>”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285720" y="5443147"/>
            <a:ext cx="492922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cs typeface="Arial" charset="0"/>
              </a:rPr>
              <a:t>Hudson, H., McKenzie, D., </a:t>
            </a:r>
            <a:endParaRPr lang="pl-PL" b="1" dirty="0" smtClean="0">
              <a:cs typeface="Arial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cs typeface="Arial" charset="0"/>
              </a:rPr>
              <a:t>High Energy Solar Physics: </a:t>
            </a:r>
            <a:endParaRPr lang="pl-PL" b="1" dirty="0" smtClean="0">
              <a:cs typeface="Arial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cs typeface="Arial" charset="0"/>
              </a:rPr>
              <a:t>Anticipating HESS</a:t>
            </a:r>
            <a:r>
              <a:rPr lang="pl-PL" b="1" dirty="0" smtClean="0"/>
              <a:t>I </a:t>
            </a:r>
            <a:r>
              <a:rPr lang="en-US" b="1" dirty="0" smtClean="0">
                <a:cs typeface="Arial" charset="0"/>
              </a:rPr>
              <a:t>ASP Conference Series, 2000</a:t>
            </a:r>
            <a:r>
              <a:rPr lang="pl-PL" b="1" dirty="0" smtClean="0"/>
              <a:t>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/>
              <a:t>slow LDE - definicja</a:t>
            </a:r>
            <a:endParaRPr lang="pl-PL" sz="3200" b="1" dirty="0"/>
          </a:p>
        </p:txBody>
      </p:sp>
      <p:grpSp>
        <p:nvGrpSpPr>
          <p:cNvPr id="7" name="Grupa 6"/>
          <p:cNvGrpSpPr/>
          <p:nvPr/>
        </p:nvGrpSpPr>
        <p:grpSpPr>
          <a:xfrm>
            <a:off x="214282" y="1500174"/>
            <a:ext cx="4143372" cy="3571900"/>
            <a:chOff x="214282" y="1071546"/>
            <a:chExt cx="4876800" cy="4040188"/>
          </a:xfrm>
        </p:grpSpPr>
        <p:pic>
          <p:nvPicPr>
            <p:cNvPr id="4" name="Picture 4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071546"/>
              <a:ext cx="4876800" cy="4040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cxnSp>
          <p:nvCxnSpPr>
            <p:cNvPr id="6" name="Łącznik prosty 5"/>
            <p:cNvCxnSpPr/>
            <p:nvPr/>
          </p:nvCxnSpPr>
          <p:spPr>
            <a:xfrm rot="5400000" flipH="1" flipV="1">
              <a:off x="714348" y="1571612"/>
              <a:ext cx="3214710" cy="2643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ole tekstowe 7"/>
          <p:cNvSpPr txBox="1"/>
          <p:nvPr/>
        </p:nvSpPr>
        <p:spPr>
          <a:xfrm>
            <a:off x="285720" y="5500702"/>
            <a:ext cx="4062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Różnica między maksimum temperatury </a:t>
            </a:r>
          </a:p>
          <a:p>
            <a:r>
              <a:rPr lang="pl-PL" b="1" dirty="0" smtClean="0"/>
              <a:t>a maksimum miary emisji – mniej czuła </a:t>
            </a:r>
          </a:p>
          <a:p>
            <a:r>
              <a:rPr lang="pl-PL" b="1" dirty="0" smtClean="0"/>
              <a:t>na poziom tła</a:t>
            </a: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4702215" y="928670"/>
          <a:ext cx="5513387" cy="3629025"/>
        </p:xfrm>
        <a:graphic>
          <a:graphicData uri="http://schemas.openxmlformats.org/presentationml/2006/ole">
            <p:oleObj spid="_x0000_s11265" name="Worksheet" r:id="rId4" imgW="4019550" imgH="2638425" progId="Excel.Sheet.8">
              <p:embed/>
            </p:oleObj>
          </a:graphicData>
        </a:graphic>
      </p:graphicFrame>
      <p:sp>
        <p:nvSpPr>
          <p:cNvPr id="9" name="Prostokąt 8"/>
          <p:cNvSpPr/>
          <p:nvPr/>
        </p:nvSpPr>
        <p:spPr>
          <a:xfrm>
            <a:off x="4929222" y="44291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 </a:t>
            </a:r>
            <a:r>
              <a:rPr lang="pl-PL" b="1" dirty="0" err="1" smtClean="0">
                <a:cs typeface="Times New Roman" charset="0"/>
                <a:sym typeface="Symbol" pitchFamily="18" charset="2"/>
              </a:rPr>
              <a:t></a:t>
            </a:r>
            <a:r>
              <a:rPr lang="pl-PL" b="1" dirty="0" err="1" smtClean="0">
                <a:cs typeface="Times New Roman" charset="0"/>
              </a:rPr>
              <a:t>t</a:t>
            </a:r>
            <a:r>
              <a:rPr lang="pl-PL" b="1" baseline="-25000" dirty="0" err="1" smtClean="0">
                <a:cs typeface="Times New Roman" charset="0"/>
              </a:rPr>
              <a:t>EM-T</a:t>
            </a:r>
            <a:r>
              <a:rPr lang="pl-PL" b="1" dirty="0" smtClean="0"/>
              <a:t> &gt; 20 min,</a:t>
            </a:r>
          </a:p>
          <a:p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h ~ 20-30 tys. km, h &gt; 50 tys. km,</a:t>
            </a:r>
          </a:p>
          <a:p>
            <a:pPr>
              <a:buFontTx/>
              <a:buChar char="-"/>
            </a:pPr>
            <a:r>
              <a:rPr lang="pl-PL" b="1" dirty="0" smtClean="0"/>
              <a:t> T&lt; 10 MK, N~10</a:t>
            </a:r>
            <a:r>
              <a:rPr lang="pl-PL" b="1" baseline="30000" dirty="0" smtClean="0"/>
              <a:t>10</a:t>
            </a:r>
            <a:r>
              <a:rPr lang="pl-PL" b="1" dirty="0" smtClean="0"/>
              <a:t> cm </a:t>
            </a:r>
            <a:r>
              <a:rPr lang="pl-PL" b="1" baseline="30000" dirty="0" smtClean="0"/>
              <a:t>–3</a:t>
            </a:r>
            <a:r>
              <a:rPr lang="pl-PL" b="1" dirty="0" smtClean="0"/>
              <a:t>, r&gt;7 x 10</a:t>
            </a:r>
            <a:r>
              <a:rPr lang="pl-PL" b="1" baseline="30000" dirty="0" smtClean="0"/>
              <a:t>8</a:t>
            </a:r>
            <a:r>
              <a:rPr lang="pl-PL" b="1" dirty="0" smtClean="0"/>
              <a:t> cm</a:t>
            </a:r>
          </a:p>
          <a:p>
            <a:pPr>
              <a:buFontTx/>
              <a:buChar char="-"/>
            </a:pPr>
            <a:r>
              <a:rPr lang="pl-PL" b="1" dirty="0" smtClean="0"/>
              <a:t> E</a:t>
            </a:r>
            <a:r>
              <a:rPr lang="pl-PL" b="1" baseline="-25000" dirty="0" smtClean="0"/>
              <a:t>H</a:t>
            </a:r>
            <a:r>
              <a:rPr lang="pl-PL" b="1" dirty="0" smtClean="0"/>
              <a:t> &lt; 1 erg cm</a:t>
            </a:r>
            <a:r>
              <a:rPr lang="pl-PL" b="1" baseline="30000" dirty="0" smtClean="0"/>
              <a:t>-3</a:t>
            </a:r>
            <a:r>
              <a:rPr lang="pl-PL" b="1" dirty="0" smtClean="0"/>
              <a:t>s</a:t>
            </a:r>
            <a:r>
              <a:rPr lang="pl-PL" b="1" baseline="30000" dirty="0" smtClean="0"/>
              <a:t>-1</a:t>
            </a:r>
            <a:r>
              <a:rPr lang="pl-PL" b="1" dirty="0" smtClean="0"/>
              <a:t>,</a:t>
            </a:r>
          </a:p>
          <a:p>
            <a:pPr>
              <a:buFontTx/>
              <a:buChar char="-"/>
            </a:pPr>
            <a:r>
              <a:rPr lang="pl-PL" b="1" dirty="0" smtClean="0"/>
              <a:t> zależność log L - log E</a:t>
            </a:r>
            <a:r>
              <a:rPr lang="pl-PL" b="1" baseline="-25000" dirty="0" smtClean="0"/>
              <a:t>H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</a:t>
            </a:r>
            <a:r>
              <a:rPr lang="pl-PL" b="1" dirty="0" err="1" smtClean="0">
                <a:cs typeface="Times New Roman" charset="0"/>
              </a:rPr>
              <a:t>τ</a:t>
            </a:r>
            <a:r>
              <a:rPr lang="pl-PL" b="1" baseline="-25000" dirty="0" err="1" smtClean="0">
                <a:cs typeface="Times New Roman" charset="0"/>
              </a:rPr>
              <a:t>EH</a:t>
            </a:r>
            <a:r>
              <a:rPr lang="pl-PL" b="1" dirty="0" smtClean="0"/>
              <a:t> &gt; 800 s,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1076</Words>
  <Application>Microsoft Office PowerPoint</Application>
  <PresentationFormat>Pokaz na ekranie (4:3)</PresentationFormat>
  <Paragraphs>219</Paragraphs>
  <Slides>44</Slides>
  <Notes>0</Notes>
  <HiddenSlides>0</HiddenSlides>
  <MMClips>4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6" baseType="lpstr">
      <vt:lpstr>Motyw pakietu Office</vt:lpstr>
      <vt:lpstr>Worksheet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189</cp:revision>
  <dcterms:created xsi:type="dcterms:W3CDTF">2008-04-16T21:07:47Z</dcterms:created>
  <dcterms:modified xsi:type="dcterms:W3CDTF">2008-04-28T09:30:34Z</dcterms:modified>
</cp:coreProperties>
</file>