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99" r:id="rId5"/>
    <p:sldId id="272" r:id="rId6"/>
    <p:sldId id="280" r:id="rId7"/>
    <p:sldId id="257" r:id="rId8"/>
    <p:sldId id="270" r:id="rId9"/>
    <p:sldId id="271" r:id="rId10"/>
    <p:sldId id="282" r:id="rId11"/>
    <p:sldId id="283" r:id="rId12"/>
    <p:sldId id="285" r:id="rId13"/>
    <p:sldId id="284" r:id="rId14"/>
    <p:sldId id="287" r:id="rId15"/>
    <p:sldId id="288" r:id="rId16"/>
    <p:sldId id="289" r:id="rId17"/>
    <p:sldId id="286" r:id="rId18"/>
    <p:sldId id="292" r:id="rId19"/>
    <p:sldId id="296" r:id="rId20"/>
    <p:sldId id="295" r:id="rId21"/>
    <p:sldId id="290" r:id="rId22"/>
    <p:sldId id="294" r:id="rId23"/>
    <p:sldId id="261" r:id="rId24"/>
    <p:sldId id="273" r:id="rId25"/>
    <p:sldId id="274" r:id="rId26"/>
    <p:sldId id="276" r:id="rId27"/>
    <p:sldId id="263" r:id="rId28"/>
    <p:sldId id="264" r:id="rId29"/>
    <p:sldId id="265" r:id="rId30"/>
    <p:sldId id="277" r:id="rId31"/>
    <p:sldId id="297" r:id="rId32"/>
    <p:sldId id="300" r:id="rId33"/>
    <p:sldId id="298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E4D7-4390-4A9F-B2D9-2C8D355387A9}" type="datetimeFigureOut">
              <a:rPr lang="pl-PL" smtClean="0"/>
              <a:pPr/>
              <a:t>2007-12-10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4FD8-4CB8-4474-9B41-6EA1D3432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71210\14jul04_box1.mpeg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71210\14jul04_long.mpeg" TargetMode="Externa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195_020527_18M2.mo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71210\14jul04_whole.mpeg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42976" y="1580927"/>
            <a:ext cx="691727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Zatrzymana erupcja rury </a:t>
            </a:r>
          </a:p>
          <a:p>
            <a:pPr algn="ctr"/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magnetycznej</a:t>
            </a:r>
          </a:p>
          <a:p>
            <a:pPr algn="ctr"/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</a:p>
          <a:p>
            <a:pPr algn="ctr"/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pionowe oscylacje </a:t>
            </a:r>
          </a:p>
          <a:p>
            <a:pPr algn="ctr"/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słonecznych pętli </a:t>
            </a:r>
            <a:r>
              <a:rPr lang="pl-PL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koronalnych</a:t>
            </a:r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obserwacjach TRACE i RHESSI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Pojaśnienia przed rozbłyskiem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-71470" y="1357298"/>
            <a:ext cx="5767973" cy="5357826"/>
            <a:chOff x="304225" y="1357298"/>
            <a:chExt cx="5767973" cy="5357826"/>
          </a:xfrm>
        </p:grpSpPr>
        <p:pic>
          <p:nvPicPr>
            <p:cNvPr id="7" name="Obraz 6" descr="325071733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752" y="1640844"/>
              <a:ext cx="895996" cy="830878"/>
            </a:xfrm>
            <a:prstGeom prst="rect">
              <a:avLst/>
            </a:prstGeom>
          </p:spPr>
        </p:pic>
        <p:pic>
          <p:nvPicPr>
            <p:cNvPr id="8" name="Obraz 7" descr="preflare_trace_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250" y="1357298"/>
              <a:ext cx="1941461" cy="1857517"/>
            </a:xfrm>
            <a:prstGeom prst="rect">
              <a:avLst/>
            </a:prstGeom>
          </p:spPr>
        </p:pic>
        <p:pic>
          <p:nvPicPr>
            <p:cNvPr id="9" name="Obraz 8" descr="preflare_trace_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6746" y="1357298"/>
              <a:ext cx="1941461" cy="1857517"/>
            </a:xfrm>
            <a:prstGeom prst="rect">
              <a:avLst/>
            </a:prstGeom>
          </p:spPr>
        </p:pic>
        <p:pic>
          <p:nvPicPr>
            <p:cNvPr id="10" name="Obraz 9" descr="preflare_trace_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737" y="1357298"/>
              <a:ext cx="1941461" cy="1857517"/>
            </a:xfrm>
            <a:prstGeom prst="rect">
              <a:avLst/>
            </a:prstGeom>
          </p:spPr>
        </p:pic>
        <p:pic>
          <p:nvPicPr>
            <p:cNvPr id="11" name="Obraz 10" descr="preflare_trace_1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250" y="3125387"/>
              <a:ext cx="1941461" cy="1857517"/>
            </a:xfrm>
            <a:prstGeom prst="rect">
              <a:avLst/>
            </a:prstGeom>
          </p:spPr>
        </p:pic>
        <p:pic>
          <p:nvPicPr>
            <p:cNvPr id="12" name="Obraz 11" descr="preflare_trace_1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8241" y="3125387"/>
              <a:ext cx="1941461" cy="1857517"/>
            </a:xfrm>
            <a:prstGeom prst="rect">
              <a:avLst/>
            </a:prstGeom>
          </p:spPr>
        </p:pic>
        <p:pic>
          <p:nvPicPr>
            <p:cNvPr id="13" name="Obraz 12" descr="preflare_trace_1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0737" y="3125387"/>
              <a:ext cx="1941461" cy="1857517"/>
            </a:xfrm>
            <a:prstGeom prst="rect">
              <a:avLst/>
            </a:prstGeom>
          </p:spPr>
        </p:pic>
        <p:pic>
          <p:nvPicPr>
            <p:cNvPr id="14" name="Obraz 13" descr="preflare_trace_1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225" y="4857607"/>
              <a:ext cx="1941461" cy="1857517"/>
            </a:xfrm>
            <a:prstGeom prst="rect">
              <a:avLst/>
            </a:prstGeom>
          </p:spPr>
        </p:pic>
        <p:pic>
          <p:nvPicPr>
            <p:cNvPr id="15" name="Obraz 14" descr="preflare_trace_16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26745" y="4857607"/>
              <a:ext cx="1941461" cy="1857517"/>
            </a:xfrm>
            <a:prstGeom prst="rect">
              <a:avLst/>
            </a:prstGeom>
          </p:spPr>
        </p:pic>
        <p:pic>
          <p:nvPicPr>
            <p:cNvPr id="16" name="Obraz 15" descr="preflare_trace_1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30737" y="4857607"/>
              <a:ext cx="1941461" cy="1857517"/>
            </a:xfrm>
            <a:prstGeom prst="rect">
              <a:avLst/>
            </a:prstGeom>
          </p:spPr>
        </p:pic>
      </p:grpSp>
      <p:pic>
        <p:nvPicPr>
          <p:cNvPr id="18" name="Obraz 17" descr="preflare_trace_8_16kev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0694" y="1214422"/>
            <a:ext cx="3643306" cy="3643306"/>
          </a:xfrm>
          <a:prstGeom prst="rect">
            <a:avLst/>
          </a:prstGeom>
        </p:spPr>
      </p:pic>
      <p:cxnSp>
        <p:nvCxnSpPr>
          <p:cNvPr id="20" name="Łącznik prosty ze strzałką 19"/>
          <p:cNvCxnSpPr/>
          <p:nvPr/>
        </p:nvCxnSpPr>
        <p:spPr>
          <a:xfrm flipV="1">
            <a:off x="3428992" y="3143248"/>
            <a:ext cx="2286016" cy="857256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5929322" y="5286388"/>
            <a:ext cx="30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Kontury – RHESSI z użyciem </a:t>
            </a:r>
          </a:p>
          <a:p>
            <a:r>
              <a:rPr lang="pl-PL" dirty="0" smtClean="0"/>
              <a:t>detektora nr 1, zakres 8-16 </a:t>
            </a:r>
            <a:r>
              <a:rPr lang="pl-PL" dirty="0" err="1" smtClean="0"/>
              <a:t>keV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Początek fazy impulsowej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7" name="Obraz 6" descr="preflare_trace_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3119436" cy="3119436"/>
          </a:xfrm>
          <a:prstGeom prst="rect">
            <a:avLst/>
          </a:prstGeom>
        </p:spPr>
      </p:pic>
      <p:pic>
        <p:nvPicPr>
          <p:cNvPr id="8" name="Obraz 7" descr="preflare_trace_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00174"/>
            <a:ext cx="3119436" cy="3119436"/>
          </a:xfrm>
          <a:prstGeom prst="rect">
            <a:avLst/>
          </a:prstGeom>
        </p:spPr>
      </p:pic>
      <p:pic>
        <p:nvPicPr>
          <p:cNvPr id="6" name="Obraz 5" descr="preflare_trace_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500174"/>
            <a:ext cx="3119436" cy="311943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00034" y="5143512"/>
            <a:ext cx="820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Gwałtowny wzrost jasności związany z rozbłyskiem jest widoczny na obrazie z 5:17:30 </a:t>
            </a:r>
          </a:p>
          <a:p>
            <a:endParaRPr lang="pl-PL" dirty="0" smtClean="0"/>
          </a:p>
          <a:p>
            <a:r>
              <a:rPr lang="pl-PL" dirty="0" smtClean="0"/>
              <a:t>Kilkanaście sekund później na obrazach daje się zauważyć erupcja rury magnetycznej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rot="10800000">
            <a:off x="4143372" y="3357562"/>
            <a:ext cx="3786214" cy="178595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285720" y="1500174"/>
            <a:ext cx="4857784" cy="4929222"/>
            <a:chOff x="285720" y="1428736"/>
            <a:chExt cx="5262576" cy="5262576"/>
          </a:xfrm>
        </p:grpSpPr>
        <p:pic>
          <p:nvPicPr>
            <p:cNvPr id="8" name="Obraz 7" descr="3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1428736"/>
              <a:ext cx="5262576" cy="5262576"/>
            </a:xfrm>
            <a:prstGeom prst="rect">
              <a:avLst/>
            </a:prstGeom>
          </p:spPr>
        </p:pic>
        <p:cxnSp>
          <p:nvCxnSpPr>
            <p:cNvPr id="10" name="Łącznik prosty 9"/>
            <p:cNvCxnSpPr/>
            <p:nvPr/>
          </p:nvCxnSpPr>
          <p:spPr>
            <a:xfrm flipV="1">
              <a:off x="2000232" y="3214686"/>
              <a:ext cx="2143140" cy="178595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H="1">
              <a:off x="1643042" y="4714884"/>
              <a:ext cx="714380" cy="57150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6200000" flipH="1">
              <a:off x="2714612" y="3929066"/>
              <a:ext cx="714380" cy="57150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ole tekstowe 14"/>
          <p:cNvSpPr txBox="1"/>
          <p:nvPr/>
        </p:nvSpPr>
        <p:spPr>
          <a:xfrm>
            <a:off x="5306667" y="2428868"/>
            <a:ext cx="3762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Wysokość struktury była wyznaczana </a:t>
            </a:r>
          </a:p>
          <a:p>
            <a:r>
              <a:rPr lang="pl-PL" dirty="0" smtClean="0"/>
              <a:t>wzdłuż cięcia zaznaczonego żółtą linią.</a:t>
            </a:r>
          </a:p>
          <a:p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857760"/>
            <a:ext cx="3786214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Łącznik prosty 17"/>
          <p:cNvCxnSpPr/>
          <p:nvPr/>
        </p:nvCxnSpPr>
        <p:spPr>
          <a:xfrm rot="16200000" flipH="1">
            <a:off x="3500430" y="3571876"/>
            <a:ext cx="1643074" cy="92869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1857356" y="4857760"/>
            <a:ext cx="2928958" cy="171451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19" name="Obraz 26" descr="ejection_rhessi_bol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1428750"/>
            <a:ext cx="5286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a 23"/>
          <p:cNvGrpSpPr>
            <a:grpSpLocks/>
          </p:cNvGrpSpPr>
          <p:nvPr/>
        </p:nvGrpSpPr>
        <p:grpSpPr bwMode="auto">
          <a:xfrm>
            <a:off x="1071530" y="1285875"/>
            <a:ext cx="7842658" cy="2012950"/>
            <a:chOff x="1500166" y="1285860"/>
            <a:chExt cx="7843060" cy="2012406"/>
          </a:xfrm>
        </p:grpSpPr>
        <p:pic>
          <p:nvPicPr>
            <p:cNvPr id="21" name="Obraz 12" descr="25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6446" y="1285860"/>
              <a:ext cx="17145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pole tekstowe 13"/>
            <p:cNvSpPr txBox="1">
              <a:spLocks noChangeArrowheads="1"/>
            </p:cNvSpPr>
            <p:nvPr/>
          </p:nvSpPr>
          <p:spPr bwMode="auto">
            <a:xfrm>
              <a:off x="7500960" y="1357298"/>
              <a:ext cx="1842266" cy="1476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  <a:latin typeface="Calibri" pitchFamily="34" charset="0"/>
                </a:rPr>
                <a:t>Faza początkowa </a:t>
              </a:r>
            </a:p>
            <a:p>
              <a:r>
                <a:rPr lang="pl-PL" b="1" dirty="0" smtClean="0">
                  <a:solidFill>
                    <a:srgbClr val="FF0000"/>
                  </a:solidFill>
                  <a:latin typeface="Calibri" pitchFamily="34" charset="0"/>
                </a:rPr>
                <a:t>związana ze </a:t>
              </a:r>
            </a:p>
            <a:p>
              <a:r>
                <a:rPr lang="pl-PL" b="1" dirty="0" smtClean="0">
                  <a:solidFill>
                    <a:srgbClr val="FF0000"/>
                  </a:solidFill>
                  <a:latin typeface="Calibri" pitchFamily="34" charset="0"/>
                </a:rPr>
                <a:t>zwartym, </a:t>
              </a:r>
            </a:p>
            <a:p>
              <a:r>
                <a:rPr lang="pl-PL" b="1" dirty="0" smtClean="0">
                  <a:solidFill>
                    <a:srgbClr val="FF0000"/>
                  </a:solidFill>
                  <a:latin typeface="Calibri" pitchFamily="34" charset="0"/>
                </a:rPr>
                <a:t>jaśniejącym </a:t>
              </a:r>
            </a:p>
            <a:p>
              <a:r>
                <a:rPr lang="pl-PL" b="1" dirty="0" smtClean="0">
                  <a:solidFill>
                    <a:srgbClr val="FF0000"/>
                  </a:solidFill>
                  <a:latin typeface="Calibri" pitchFamily="34" charset="0"/>
                </a:rPr>
                <a:t>obszarem</a:t>
              </a:r>
              <a:endParaRPr lang="pl-PL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3" name="pole tekstowe 20"/>
            <p:cNvSpPr txBox="1">
              <a:spLocks noChangeArrowheads="1"/>
            </p:cNvSpPr>
            <p:nvPr/>
          </p:nvSpPr>
          <p:spPr bwMode="auto">
            <a:xfrm>
              <a:off x="1500166" y="2928934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rgbClr val="FF000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4" name="Grupa 24"/>
          <p:cNvGrpSpPr>
            <a:grpSpLocks/>
          </p:cNvGrpSpPr>
          <p:nvPr/>
        </p:nvGrpSpPr>
        <p:grpSpPr bwMode="auto">
          <a:xfrm>
            <a:off x="1643030" y="2571750"/>
            <a:ext cx="7515119" cy="2285250"/>
            <a:chOff x="2071670" y="2571744"/>
            <a:chExt cx="7515003" cy="2286016"/>
          </a:xfrm>
        </p:grpSpPr>
        <p:pic>
          <p:nvPicPr>
            <p:cNvPr id="25" name="Obraz 14" descr="3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6446" y="3143248"/>
              <a:ext cx="17145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pole tekstowe 15"/>
            <p:cNvSpPr txBox="1">
              <a:spLocks noChangeArrowheads="1"/>
            </p:cNvSpPr>
            <p:nvPr/>
          </p:nvSpPr>
          <p:spPr bwMode="auto">
            <a:xfrm>
              <a:off x="7429449" y="3166118"/>
              <a:ext cx="2157224" cy="147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srgbClr val="0070C0"/>
                  </a:solidFill>
                  <a:latin typeface="Calibri" pitchFamily="34" charset="0"/>
                </a:rPr>
                <a:t>Szybka ekspansja </a:t>
              </a:r>
            </a:p>
            <a:p>
              <a:r>
                <a:rPr lang="pl-PL" b="1" dirty="0" smtClean="0">
                  <a:solidFill>
                    <a:srgbClr val="0070C0"/>
                  </a:solidFill>
                  <a:latin typeface="Calibri" pitchFamily="34" charset="0"/>
                </a:rPr>
                <a:t>obserwowana tuż </a:t>
              </a:r>
            </a:p>
            <a:p>
              <a:r>
                <a:rPr lang="pl-PL" b="1" dirty="0" smtClean="0">
                  <a:solidFill>
                    <a:srgbClr val="0070C0"/>
                  </a:solidFill>
                  <a:latin typeface="Calibri" pitchFamily="34" charset="0"/>
                </a:rPr>
                <a:t>po silnych impulsach</a:t>
              </a:r>
            </a:p>
            <a:p>
              <a:r>
                <a:rPr lang="pl-PL" b="1" dirty="0" smtClean="0">
                  <a:solidFill>
                    <a:srgbClr val="0070C0"/>
                  </a:solidFill>
                  <a:latin typeface="Calibri" pitchFamily="34" charset="0"/>
                </a:rPr>
                <a:t>widocznych w </a:t>
              </a:r>
            </a:p>
            <a:p>
              <a:r>
                <a:rPr lang="pl-PL" b="1" dirty="0" smtClean="0">
                  <a:solidFill>
                    <a:srgbClr val="0070C0"/>
                  </a:solidFill>
                  <a:latin typeface="Calibri" pitchFamily="34" charset="0"/>
                </a:rPr>
                <a:t>zakresie 25-50 </a:t>
              </a:r>
              <a:r>
                <a:rPr lang="pl-PL" b="1" dirty="0" err="1" smtClean="0">
                  <a:solidFill>
                    <a:srgbClr val="0070C0"/>
                  </a:solidFill>
                  <a:latin typeface="Calibri" pitchFamily="34" charset="0"/>
                </a:rPr>
                <a:t>keV</a:t>
              </a:r>
              <a:endParaRPr lang="pl-PL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27" name="pole tekstowe 21"/>
            <p:cNvSpPr txBox="1">
              <a:spLocks noChangeArrowheads="1"/>
            </p:cNvSpPr>
            <p:nvPr/>
          </p:nvSpPr>
          <p:spPr bwMode="auto">
            <a:xfrm>
              <a:off x="2071670" y="2571744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rgbClr val="0070C0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8" name="Grupa 25"/>
          <p:cNvGrpSpPr>
            <a:grpSpLocks/>
          </p:cNvGrpSpPr>
          <p:nvPr/>
        </p:nvGrpSpPr>
        <p:grpSpPr bwMode="auto">
          <a:xfrm>
            <a:off x="3286092" y="1844675"/>
            <a:ext cx="5792135" cy="4870450"/>
            <a:chOff x="3714744" y="1845222"/>
            <a:chExt cx="5791960" cy="4869926"/>
          </a:xfrm>
        </p:grpSpPr>
        <p:pic>
          <p:nvPicPr>
            <p:cNvPr id="29" name="Obraz 16" descr="5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6446" y="5000636"/>
              <a:ext cx="17145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pole tekstowe 17"/>
            <p:cNvSpPr txBox="1">
              <a:spLocks noChangeArrowheads="1"/>
            </p:cNvSpPr>
            <p:nvPr/>
          </p:nvSpPr>
          <p:spPr bwMode="auto">
            <a:xfrm>
              <a:off x="7500959" y="4960822"/>
              <a:ext cx="2005745" cy="147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srgbClr val="00B050"/>
                  </a:solidFill>
                  <a:latin typeface="Calibri" pitchFamily="34" charset="0"/>
                </a:rPr>
                <a:t>Wyhamowanie</a:t>
              </a:r>
            </a:p>
            <a:p>
              <a:r>
                <a:rPr lang="pl-PL" b="1" dirty="0" smtClean="0">
                  <a:solidFill>
                    <a:srgbClr val="00B050"/>
                  </a:solidFill>
                  <a:latin typeface="Calibri" pitchFamily="34" charset="0"/>
                </a:rPr>
                <a:t>erupcji. Pierwotny </a:t>
              </a:r>
            </a:p>
            <a:p>
              <a:r>
                <a:rPr lang="pl-PL" b="1" dirty="0" smtClean="0">
                  <a:solidFill>
                    <a:srgbClr val="00B050"/>
                  </a:solidFill>
                  <a:latin typeface="Calibri" pitchFamily="34" charset="0"/>
                </a:rPr>
                <a:t>front załamuje się, </a:t>
              </a:r>
            </a:p>
            <a:p>
              <a:r>
                <a:rPr lang="pl-PL" b="1" dirty="0" smtClean="0">
                  <a:solidFill>
                    <a:srgbClr val="00B050"/>
                  </a:solidFill>
                  <a:latin typeface="Calibri" pitchFamily="34" charset="0"/>
                </a:rPr>
                <a:t>widoczne są </a:t>
              </a:r>
            </a:p>
            <a:p>
              <a:r>
                <a:rPr lang="pl-PL" b="1" dirty="0" smtClean="0">
                  <a:solidFill>
                    <a:srgbClr val="00B050"/>
                  </a:solidFill>
                  <a:latin typeface="Calibri" pitchFamily="34" charset="0"/>
                </a:rPr>
                <a:t>boczne erupcje</a:t>
              </a:r>
              <a:endParaRPr lang="pl-PL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31" name="pole tekstowe 22"/>
            <p:cNvSpPr txBox="1">
              <a:spLocks noChangeArrowheads="1"/>
            </p:cNvSpPr>
            <p:nvPr/>
          </p:nvSpPr>
          <p:spPr bwMode="auto">
            <a:xfrm>
              <a:off x="3714744" y="1845222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rgbClr val="00B050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2" name="pole tekstowe 18"/>
          <p:cNvSpPr txBox="1">
            <a:spLocks noChangeArrowheads="1"/>
          </p:cNvSpPr>
          <p:nvPr/>
        </p:nvSpPr>
        <p:spPr bwMode="auto">
          <a:xfrm>
            <a:off x="3714717" y="4214813"/>
            <a:ext cx="111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25-50 keV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9234" y="2524921"/>
            <a:ext cx="369332" cy="47545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latin typeface="+mn-lt"/>
              </a:rPr>
              <a:t>H[km]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6" name="Grupa 22"/>
          <p:cNvGrpSpPr>
            <a:grpSpLocks/>
          </p:cNvGrpSpPr>
          <p:nvPr/>
        </p:nvGrpSpPr>
        <p:grpSpPr bwMode="auto">
          <a:xfrm>
            <a:off x="142844" y="1624035"/>
            <a:ext cx="6370636" cy="4584700"/>
            <a:chOff x="202300" y="1845382"/>
            <a:chExt cx="6512840" cy="4584014"/>
          </a:xfrm>
        </p:grpSpPr>
        <p:pic>
          <p:nvPicPr>
            <p:cNvPr id="7" name="Obraz 6" descr="5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722" y="4059960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az 7" descr="1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300" y="1845382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Obraz 8" descr="23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2020" y="1845382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az 9" descr="30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5704" y="1845382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az 10" descr="35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314" y="4059960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raz 11" descr="45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74002" y="4059960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Łącznik prosty ze strzałką 12"/>
            <p:cNvCxnSpPr/>
            <p:nvPr/>
          </p:nvCxnSpPr>
          <p:spPr>
            <a:xfrm rot="5400000">
              <a:off x="1857898" y="235806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rot="5400000">
              <a:off x="3929372" y="235806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 rot="5400000">
              <a:off x="6000845" y="235806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rot="5400000">
              <a:off x="1929328" y="457229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 rot="5400000">
              <a:off x="4072232" y="4500866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rot="5400000">
              <a:off x="6143706" y="435801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ole tekstowe 23"/>
          <p:cNvSpPr txBox="1">
            <a:spLocks noChangeArrowheads="1"/>
          </p:cNvSpPr>
          <p:nvPr/>
        </p:nvSpPr>
        <p:spPr bwMode="auto">
          <a:xfrm>
            <a:off x="6500826" y="1643050"/>
            <a:ext cx="26525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Zmiany kształtu erupcji</a:t>
            </a:r>
          </a:p>
          <a:p>
            <a:r>
              <a:rPr lang="pl-PL" b="1" dirty="0" smtClean="0">
                <a:latin typeface="Calibri" pitchFamily="34" charset="0"/>
              </a:rPr>
              <a:t>wskazują, że „coś” ją </a:t>
            </a:r>
          </a:p>
          <a:p>
            <a:r>
              <a:rPr lang="pl-PL" b="1" dirty="0" smtClean="0">
                <a:latin typeface="Calibri" pitchFamily="34" charset="0"/>
              </a:rPr>
              <a:t>wyhamowało</a:t>
            </a:r>
          </a:p>
          <a:p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Boczne erupcje pokazują, </a:t>
            </a:r>
          </a:p>
          <a:p>
            <a:r>
              <a:rPr lang="pl-PL" b="1" dirty="0" smtClean="0">
                <a:latin typeface="Calibri" pitchFamily="34" charset="0"/>
              </a:rPr>
              <a:t>że takie hamowanie </a:t>
            </a:r>
          </a:p>
          <a:p>
            <a:r>
              <a:rPr lang="pl-PL" b="1" dirty="0" smtClean="0">
                <a:latin typeface="Calibri" pitchFamily="34" charset="0"/>
              </a:rPr>
              <a:t>miało miejsce tylko </a:t>
            </a:r>
          </a:p>
          <a:p>
            <a:r>
              <a:rPr lang="pl-PL" b="1" dirty="0" smtClean="0">
                <a:latin typeface="Calibri" pitchFamily="34" charset="0"/>
              </a:rPr>
              <a:t>wzdłuż kierunku ruchu </a:t>
            </a:r>
          </a:p>
          <a:p>
            <a:r>
              <a:rPr lang="pl-PL" b="1" dirty="0" smtClean="0">
                <a:latin typeface="Calibri" pitchFamily="34" charset="0"/>
              </a:rPr>
              <a:t>głównej erupcji</a:t>
            </a:r>
          </a:p>
          <a:p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Ponad ekspandującą </a:t>
            </a:r>
          </a:p>
          <a:p>
            <a:r>
              <a:rPr lang="pl-PL" b="1" dirty="0" smtClean="0">
                <a:latin typeface="Calibri" pitchFamily="34" charset="0"/>
              </a:rPr>
              <a:t>strukturą widoczny jest</a:t>
            </a:r>
          </a:p>
          <a:p>
            <a:r>
              <a:rPr lang="pl-PL" b="1" dirty="0" smtClean="0">
                <a:latin typeface="Calibri" pitchFamily="34" charset="0"/>
              </a:rPr>
              <a:t>system pętli</a:t>
            </a:r>
            <a:endParaRPr lang="pl-PL" b="1" dirty="0">
              <a:latin typeface="Calibri" pitchFamily="34" charset="0"/>
            </a:endParaRPr>
          </a:p>
          <a:p>
            <a:endParaRPr lang="pl-PL" b="1" dirty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Podczas erupcji te pętle </a:t>
            </a:r>
          </a:p>
          <a:p>
            <a:r>
              <a:rPr lang="pl-PL" b="1" dirty="0" smtClean="0">
                <a:latin typeface="Calibri" pitchFamily="34" charset="0"/>
              </a:rPr>
              <a:t>także zmieniają wysokość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642910" y="1500174"/>
            <a:ext cx="7921649" cy="4949836"/>
            <a:chOff x="287338" y="1368425"/>
            <a:chExt cx="8562975" cy="54387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338" y="1368425"/>
              <a:ext cx="8562975" cy="543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8825" y="1562100"/>
              <a:ext cx="7734300" cy="469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Łącznik prosty ze strzałką 7"/>
            <p:cNvCxnSpPr/>
            <p:nvPr/>
          </p:nvCxnSpPr>
          <p:spPr>
            <a:xfrm rot="16200000" flipV="1">
              <a:off x="1576951" y="4495237"/>
              <a:ext cx="1278539" cy="331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>
              <a:spLocks noChangeArrowheads="1"/>
            </p:cNvSpPr>
            <p:nvPr/>
          </p:nvSpPr>
          <p:spPr bwMode="auto">
            <a:xfrm>
              <a:off x="1986212" y="5136164"/>
              <a:ext cx="6446496" cy="7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srgbClr val="00B050"/>
                  </a:solidFill>
                  <a:latin typeface="Calibri" pitchFamily="34" charset="0"/>
                </a:rPr>
                <a:t>Początek wzrostu wysokich pętli leżących ponad rozbłyskiem</a:t>
              </a:r>
            </a:p>
            <a:p>
              <a:r>
                <a:rPr lang="pl-PL" b="1" dirty="0" smtClean="0">
                  <a:solidFill>
                    <a:srgbClr val="00B050"/>
                  </a:solidFill>
                  <a:latin typeface="Calibri" pitchFamily="34" charset="0"/>
                </a:rPr>
                <a:t>(czy to one zatrzymały erupcję?)</a:t>
              </a:r>
              <a:endParaRPr lang="pl-PL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 rot="10800000" flipV="1">
              <a:off x="3786188" y="2857500"/>
              <a:ext cx="642937" cy="14287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2"/>
            <p:cNvSpPr txBox="1">
              <a:spLocks noChangeArrowheads="1"/>
            </p:cNvSpPr>
            <p:nvPr/>
          </p:nvSpPr>
          <p:spPr bwMode="auto">
            <a:xfrm>
              <a:off x="4380079" y="2630232"/>
              <a:ext cx="4136562" cy="1014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srgbClr val="002060"/>
                  </a:solidFill>
                  <a:latin typeface="Calibri" pitchFamily="34" charset="0"/>
                </a:rPr>
                <a:t>Koniec głównej erupcji (jednocześnie </a:t>
              </a:r>
            </a:p>
            <a:p>
              <a:r>
                <a:rPr lang="pl-PL" b="1" dirty="0" smtClean="0">
                  <a:solidFill>
                    <a:srgbClr val="002060"/>
                  </a:solidFill>
                  <a:latin typeface="Calibri" pitchFamily="34" charset="0"/>
                </a:rPr>
                <a:t>kończy się działanie siły rozpychającej </a:t>
              </a:r>
            </a:p>
            <a:p>
              <a:r>
                <a:rPr lang="pl-PL" b="1" dirty="0" smtClean="0">
                  <a:solidFill>
                    <a:srgbClr val="002060"/>
                  </a:solidFill>
                  <a:latin typeface="Calibri" pitchFamily="34" charset="0"/>
                </a:rPr>
                <a:t>system pętli </a:t>
              </a:r>
              <a:r>
                <a:rPr lang="pl-PL" b="1" smtClean="0">
                  <a:solidFill>
                    <a:srgbClr val="002060"/>
                  </a:solidFill>
                  <a:latin typeface="Calibri" pitchFamily="34" charset="0"/>
                </a:rPr>
                <a:t>leżących ponad)</a:t>
              </a:r>
              <a:endParaRPr lang="pl-PL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cxnSp>
        <p:nvCxnSpPr>
          <p:cNvPr id="15" name="Łącznik prosty ze strzałką 14"/>
          <p:cNvCxnSpPr/>
          <p:nvPr/>
        </p:nvCxnSpPr>
        <p:spPr>
          <a:xfrm rot="10800000">
            <a:off x="2857488" y="4357694"/>
            <a:ext cx="50006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3428992" y="4286256"/>
            <a:ext cx="367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Początek erupcji bocznej (północnej)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6" name="Obraz 5" descr="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6" y="1500174"/>
            <a:ext cx="3905254" cy="3905254"/>
          </a:xfrm>
          <a:prstGeom prst="rect">
            <a:avLst/>
          </a:prstGeom>
        </p:spPr>
      </p:pic>
      <p:pic>
        <p:nvPicPr>
          <p:cNvPr id="7" name="Obraz 6" descr="1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500174"/>
            <a:ext cx="3905254" cy="390525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04277" y="5572140"/>
            <a:ext cx="3553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Odległość między frontem erupcji a </a:t>
            </a:r>
          </a:p>
          <a:p>
            <a:r>
              <a:rPr lang="pl-PL" dirty="0" smtClean="0"/>
              <a:t>pętlami leżącymi wyżej jest duża </a:t>
            </a:r>
          </a:p>
          <a:p>
            <a:r>
              <a:rPr lang="pl-PL" dirty="0" smtClean="0"/>
              <a:t>(sięga 40-60 tysięcy kilometrów)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857752" y="5514819"/>
            <a:ext cx="3717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 obrazie uzyskanym 2 godziny po </a:t>
            </a:r>
          </a:p>
          <a:p>
            <a:r>
              <a:rPr lang="pl-PL" dirty="0" smtClean="0"/>
              <a:t>rozbłysku widoczne są niższe pętle.</a:t>
            </a:r>
          </a:p>
          <a:p>
            <a:r>
              <a:rPr lang="pl-PL" dirty="0" smtClean="0"/>
              <a:t>Czy są to pętle </a:t>
            </a:r>
            <a:r>
              <a:rPr lang="pl-PL" dirty="0" err="1" smtClean="0"/>
              <a:t>porozbłyskowe</a:t>
            </a:r>
            <a:r>
              <a:rPr lang="pl-PL" dirty="0" smtClean="0"/>
              <a:t> czy też </a:t>
            </a:r>
          </a:p>
          <a:p>
            <a:r>
              <a:rPr lang="pl-PL" dirty="0" smtClean="0"/>
              <a:t>istniały wcześniej?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42844" y="1500174"/>
            <a:ext cx="8858280" cy="3119436"/>
            <a:chOff x="71374" y="1500174"/>
            <a:chExt cx="9072626" cy="3190874"/>
          </a:xfrm>
        </p:grpSpPr>
        <p:pic>
          <p:nvPicPr>
            <p:cNvPr id="7" name="Obraz 6" descr="3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74" y="1500174"/>
              <a:ext cx="3190874" cy="3190874"/>
            </a:xfrm>
            <a:prstGeom prst="rect">
              <a:avLst/>
            </a:prstGeom>
          </p:spPr>
        </p:pic>
        <p:pic>
          <p:nvPicPr>
            <p:cNvPr id="8" name="Obraz 7" descr="4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0332" y="1500174"/>
              <a:ext cx="3190874" cy="3190874"/>
            </a:xfrm>
            <a:prstGeom prst="rect">
              <a:avLst/>
            </a:prstGeom>
          </p:spPr>
        </p:pic>
        <p:pic>
          <p:nvPicPr>
            <p:cNvPr id="6" name="Obraz 5" descr="4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3126" y="1500174"/>
              <a:ext cx="3190874" cy="3190874"/>
            </a:xfrm>
            <a:prstGeom prst="rect">
              <a:avLst/>
            </a:prstGeom>
          </p:spPr>
        </p:pic>
      </p:grpSp>
      <p:cxnSp>
        <p:nvCxnSpPr>
          <p:cNvPr id="11" name="Łącznik prosty ze strzałką 10"/>
          <p:cNvCxnSpPr/>
          <p:nvPr/>
        </p:nvCxnSpPr>
        <p:spPr>
          <a:xfrm rot="16200000" flipV="1">
            <a:off x="642910" y="4000504"/>
            <a:ext cx="121444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16200000" flipV="1">
            <a:off x="3036083" y="4250537"/>
            <a:ext cx="128588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 flipH="1" flipV="1">
            <a:off x="5429256" y="3857628"/>
            <a:ext cx="128588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571472" y="5072074"/>
            <a:ext cx="812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Wyraźne pojaśnienia widoczne podczas załamywania się frontu. Ich położenia </a:t>
            </a:r>
          </a:p>
          <a:p>
            <a:r>
              <a:rPr lang="pl-PL" dirty="0" smtClean="0"/>
              <a:t>odpowiadają dokładnie zakotwiczeniu systemu pętli widocznych dwie godziny później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2" name="Grupa 11"/>
          <p:cNvGrpSpPr/>
          <p:nvPr/>
        </p:nvGrpSpPr>
        <p:grpSpPr>
          <a:xfrm>
            <a:off x="500034" y="1357298"/>
            <a:ext cx="4857784" cy="2663820"/>
            <a:chOff x="287338" y="1368425"/>
            <a:chExt cx="8562975" cy="54387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338" y="1368425"/>
              <a:ext cx="8562975" cy="543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8825" y="1562100"/>
              <a:ext cx="7734300" cy="469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5072098" cy="29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upa 17"/>
          <p:cNvGrpSpPr/>
          <p:nvPr/>
        </p:nvGrpSpPr>
        <p:grpSpPr>
          <a:xfrm>
            <a:off x="4857752" y="1214422"/>
            <a:ext cx="3619502" cy="3619502"/>
            <a:chOff x="4857752" y="1214422"/>
            <a:chExt cx="3619502" cy="3619502"/>
          </a:xfrm>
        </p:grpSpPr>
        <p:pic>
          <p:nvPicPr>
            <p:cNvPr id="16" name="Obraz 15" descr="4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7752" y="1214422"/>
              <a:ext cx="3619502" cy="361950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/>
          </p:nvSpPr>
          <p:spPr>
            <a:xfrm>
              <a:off x="5500694" y="3357562"/>
              <a:ext cx="214314" cy="35719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5286380" y="4786322"/>
            <a:ext cx="36285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Pojaśnienia w zaznaczonym obszarze</a:t>
            </a:r>
          </a:p>
          <a:p>
            <a:r>
              <a:rPr lang="pl-PL" dirty="0" smtClean="0"/>
              <a:t>pojawiają się dokładnie podczas </a:t>
            </a:r>
          </a:p>
          <a:p>
            <a:r>
              <a:rPr lang="pl-PL" dirty="0" smtClean="0"/>
              <a:t>wyhamowania ekspansji</a:t>
            </a:r>
          </a:p>
          <a:p>
            <a:endParaRPr lang="pl-PL" dirty="0" smtClean="0"/>
          </a:p>
          <a:p>
            <a:r>
              <a:rPr lang="pl-PL" dirty="0" smtClean="0"/>
              <a:t>To oznacza, że ekspansja została </a:t>
            </a:r>
          </a:p>
          <a:p>
            <a:r>
              <a:rPr lang="pl-PL" dirty="0" smtClean="0"/>
              <a:t>zatrzymana przez niższy system pętli </a:t>
            </a:r>
          </a:p>
          <a:p>
            <a:r>
              <a:rPr lang="pl-PL" dirty="0" smtClean="0"/>
              <a:t>widocznych około 7:30 UT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smtClean="0">
                <a:latin typeface="Calibri" pitchFamily="34" charset="0"/>
              </a:rPr>
              <a:t>Ewolucja erupcji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7" name="Obraz 6" descr="1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905254" cy="3905254"/>
          </a:xfrm>
          <a:prstGeom prst="rect">
            <a:avLst/>
          </a:prstGeom>
        </p:spPr>
      </p:pic>
      <p:pic>
        <p:nvPicPr>
          <p:cNvPr id="11" name="Obraz 10" descr="after_er_trace_8_16k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00174"/>
            <a:ext cx="3929090" cy="392909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28744" y="5783065"/>
            <a:ext cx="8957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 załamaniu pierwotnego frontu na obrazach RHESSI widoczny jest gorący obszar </a:t>
            </a:r>
          </a:p>
          <a:p>
            <a:r>
              <a:rPr lang="pl-PL" dirty="0" smtClean="0"/>
              <a:t>pokrywający się ze szczytami pętli widocznych około 7:30 UT (obrazki nie są w tej samej skali!)</a:t>
            </a:r>
          </a:p>
          <a:p>
            <a:r>
              <a:rPr lang="pl-PL" dirty="0" smtClean="0"/>
              <a:t>Jest to kolejna obserwacja potwierdzająca, że erupcja została zatrzymana przez te pętle.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214414" y="357188"/>
            <a:ext cx="792958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model standardowy </a:t>
            </a:r>
            <a:r>
              <a:rPr lang="pl-PL" sz="3200" b="1" dirty="0" err="1" smtClean="0">
                <a:latin typeface="Calibri" pitchFamily="34" charset="0"/>
              </a:rPr>
              <a:t>vs</a:t>
            </a:r>
            <a:r>
              <a:rPr lang="pl-PL" sz="3200" b="1" dirty="0" smtClean="0">
                <a:latin typeface="Calibri" pitchFamily="34" charset="0"/>
              </a:rPr>
              <a:t> model kwadrupolowy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7" name="Obraz 6" descr="McKenzie_CSHKP_cart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3929090" cy="4231328"/>
          </a:xfrm>
          <a:prstGeom prst="rect">
            <a:avLst/>
          </a:prstGeom>
        </p:spPr>
      </p:pic>
      <p:pic>
        <p:nvPicPr>
          <p:cNvPr id="9" name="Obraz 8" descr="shiba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214422"/>
            <a:ext cx="3535187" cy="51435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14282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McKenzie, D. E., "Signatures of reconnection in eruptive flares," </a:t>
            </a:r>
            <a:r>
              <a:rPr lang="en-US" i="1" dirty="0" err="1" smtClean="0"/>
              <a:t>Yohkoh</a:t>
            </a:r>
            <a:r>
              <a:rPr lang="en-US" i="1" dirty="0" smtClean="0"/>
              <a:t> 10th anniversary meeting,</a:t>
            </a:r>
            <a:r>
              <a:rPr lang="en-US" dirty="0" smtClean="0"/>
              <a:t> COSPAR Colloquia Series, p. 155 (2002)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00760" y="6357958"/>
            <a:ext cx="140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Shibata</a:t>
            </a:r>
            <a:r>
              <a:rPr lang="pl-PL" dirty="0" smtClean="0"/>
              <a:t> 1995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Wysokie pętle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6" name="Grupa 22"/>
          <p:cNvGrpSpPr>
            <a:grpSpLocks/>
          </p:cNvGrpSpPr>
          <p:nvPr/>
        </p:nvGrpSpPr>
        <p:grpSpPr bwMode="auto">
          <a:xfrm>
            <a:off x="214282" y="1643050"/>
            <a:ext cx="6000792" cy="4494247"/>
            <a:chOff x="202300" y="1845382"/>
            <a:chExt cx="6512840" cy="4584014"/>
          </a:xfrm>
        </p:grpSpPr>
        <p:pic>
          <p:nvPicPr>
            <p:cNvPr id="7" name="Obraz 6" descr="5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722" y="4059960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az 7" descr="1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300" y="1845382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Obraz 8" descr="23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2020" y="1845382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az 9" descr="30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5704" y="1845382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az 10" descr="35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314" y="4059960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raz 11" descr="45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74002" y="4059960"/>
              <a:ext cx="2369436" cy="23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Łącznik prosty ze strzałką 12"/>
            <p:cNvCxnSpPr/>
            <p:nvPr/>
          </p:nvCxnSpPr>
          <p:spPr>
            <a:xfrm rot="5400000">
              <a:off x="1857898" y="235806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rot="5400000">
              <a:off x="3929372" y="235806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 rot="5400000">
              <a:off x="6000845" y="235806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rot="5400000">
              <a:off x="1929328" y="457229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 rot="5400000">
              <a:off x="4072232" y="4500866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rot="5400000">
              <a:off x="6143706" y="4358012"/>
              <a:ext cx="285707" cy="28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ole tekstowe 18"/>
          <p:cNvSpPr txBox="1"/>
          <p:nvPr/>
        </p:nvSpPr>
        <p:spPr>
          <a:xfrm>
            <a:off x="6357950" y="2147067"/>
            <a:ext cx="27994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System wysokich pętli nie </a:t>
            </a:r>
          </a:p>
          <a:p>
            <a:r>
              <a:rPr lang="pl-PL" dirty="0" smtClean="0"/>
              <a:t>zatrzymał ekspansji.</a:t>
            </a:r>
          </a:p>
          <a:p>
            <a:endParaRPr lang="pl-PL" dirty="0" smtClean="0"/>
          </a:p>
          <a:p>
            <a:r>
              <a:rPr lang="pl-PL" dirty="0" smtClean="0"/>
              <a:t>Widoczne jest jednak, że są </a:t>
            </a:r>
          </a:p>
          <a:p>
            <a:r>
              <a:rPr lang="pl-PL" dirty="0" smtClean="0"/>
              <a:t>one rozciągane podczas </a:t>
            </a:r>
          </a:p>
          <a:p>
            <a:r>
              <a:rPr lang="pl-PL" dirty="0" smtClean="0"/>
              <a:t>erupcji.</a:t>
            </a:r>
          </a:p>
          <a:p>
            <a:endParaRPr lang="pl-PL" dirty="0" smtClean="0"/>
          </a:p>
          <a:p>
            <a:r>
              <a:rPr lang="pl-PL" dirty="0" smtClean="0"/>
              <a:t>Co się dzieje z nimi po </a:t>
            </a:r>
          </a:p>
          <a:p>
            <a:r>
              <a:rPr lang="pl-PL" dirty="0" smtClean="0"/>
              <a:t>załamaniu głównego frontu</a:t>
            </a:r>
          </a:p>
          <a:p>
            <a:r>
              <a:rPr lang="pl-PL" dirty="0" smtClean="0"/>
              <a:t>ekspandującej struktury?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Wysokie pętle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6" name="Obraz 6" descr="4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738313"/>
            <a:ext cx="4548187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 rot="2355798">
            <a:off x="3408363" y="2571750"/>
            <a:ext cx="785812" cy="1571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4000500" y="1785938"/>
            <a:ext cx="2071688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000375" y="3714750"/>
            <a:ext cx="3071813" cy="2357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14jul04_box1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1785926"/>
            <a:ext cx="21336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Globalne oscylacje pętli </a:t>
            </a:r>
            <a:r>
              <a:rPr lang="pl-PL" sz="3200" b="1" dirty="0" err="1" smtClean="0">
                <a:latin typeface="Calibri" pitchFamily="34" charset="0"/>
              </a:rPr>
              <a:t>koronalnych</a:t>
            </a:r>
            <a:r>
              <a:rPr lang="pl-PL" sz="3200" b="1" dirty="0" smtClean="0">
                <a:latin typeface="Calibri" pitchFamily="34" charset="0"/>
              </a:rPr>
              <a:t> 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928688" y="2357438"/>
            <a:ext cx="2928937" cy="4643437"/>
            <a:chOff x="714348" y="2428868"/>
            <a:chExt cx="3000396" cy="4643470"/>
          </a:xfrm>
        </p:grpSpPr>
        <p:sp>
          <p:nvSpPr>
            <p:cNvPr id="7" name="Łuk 6"/>
            <p:cNvSpPr/>
            <p:nvPr/>
          </p:nvSpPr>
          <p:spPr>
            <a:xfrm>
              <a:off x="714348" y="2714620"/>
              <a:ext cx="3000396" cy="3598888"/>
            </a:xfrm>
            <a:prstGeom prst="arc">
              <a:avLst>
                <a:gd name="adj1" fmla="val 10864053"/>
                <a:gd name="adj2" fmla="val 0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Łuk 7"/>
            <p:cNvSpPr/>
            <p:nvPr/>
          </p:nvSpPr>
          <p:spPr>
            <a:xfrm>
              <a:off x="714348" y="2428868"/>
              <a:ext cx="3000396" cy="4643470"/>
            </a:xfrm>
            <a:prstGeom prst="arc">
              <a:avLst>
                <a:gd name="adj1" fmla="val 10864053"/>
                <a:gd name="adj2" fmla="val 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9" name="Łuk 8"/>
            <p:cNvSpPr/>
            <p:nvPr/>
          </p:nvSpPr>
          <p:spPr>
            <a:xfrm>
              <a:off x="714348" y="3000372"/>
              <a:ext cx="3000396" cy="3033734"/>
            </a:xfrm>
            <a:prstGeom prst="arc">
              <a:avLst>
                <a:gd name="adj1" fmla="val 10864053"/>
                <a:gd name="adj2" fmla="val 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 rot="5400000">
              <a:off x="2000232" y="2715395"/>
              <a:ext cx="428628" cy="1626"/>
            </a:xfrm>
            <a:prstGeom prst="straightConnector1">
              <a:avLst/>
            </a:prstGeom>
            <a:ln w="22225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a 19"/>
          <p:cNvGrpSpPr>
            <a:grpSpLocks/>
          </p:cNvGrpSpPr>
          <p:nvPr/>
        </p:nvGrpSpPr>
        <p:grpSpPr bwMode="auto">
          <a:xfrm rot="-2478943">
            <a:off x="4632325" y="2835275"/>
            <a:ext cx="3990975" cy="2576513"/>
            <a:chOff x="4511119" y="2478553"/>
            <a:chExt cx="3989446" cy="3220944"/>
          </a:xfrm>
        </p:grpSpPr>
        <p:sp>
          <p:nvSpPr>
            <p:cNvPr id="12" name="Łuk 11"/>
            <p:cNvSpPr/>
            <p:nvPr/>
          </p:nvSpPr>
          <p:spPr>
            <a:xfrm rot="3042771">
              <a:off x="4954057" y="2161179"/>
              <a:ext cx="3000657" cy="3887885"/>
            </a:xfrm>
            <a:prstGeom prst="arc">
              <a:avLst>
                <a:gd name="adj1" fmla="val 12479484"/>
                <a:gd name="adj2" fmla="val 1797314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3" name="Łuk 12"/>
            <p:cNvSpPr/>
            <p:nvPr/>
          </p:nvSpPr>
          <p:spPr>
            <a:xfrm rot="4813500">
              <a:off x="4780598" y="3163326"/>
              <a:ext cx="3167360" cy="1899509"/>
            </a:xfrm>
            <a:prstGeom prst="arc">
              <a:avLst>
                <a:gd name="adj1" fmla="val 10864053"/>
                <a:gd name="adj2" fmla="val 21515615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" name="Łuk 13"/>
            <p:cNvSpPr/>
            <p:nvPr/>
          </p:nvSpPr>
          <p:spPr>
            <a:xfrm rot="15468812" flipV="1">
              <a:off x="4742819" y="3737022"/>
              <a:ext cx="3201098" cy="682363"/>
            </a:xfrm>
            <a:prstGeom prst="arc">
              <a:avLst>
                <a:gd name="adj1" fmla="val 10789599"/>
                <a:gd name="adj2" fmla="val 21354947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Łuk 14"/>
            <p:cNvSpPr/>
            <p:nvPr/>
          </p:nvSpPr>
          <p:spPr>
            <a:xfrm rot="18194790">
              <a:off x="6642774" y="3284318"/>
              <a:ext cx="1859535" cy="1856663"/>
            </a:xfrm>
            <a:prstGeom prst="arc">
              <a:avLst/>
            </a:prstGeom>
            <a:ln w="31750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71736" y="1457254"/>
            <a:ext cx="4087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Dwa typy oscylacji wyboczeniowych:</a:t>
            </a:r>
            <a:endParaRPr lang="pl-PL" sz="20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57158" y="5143512"/>
            <a:ext cx="3990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Oscylacje pionowe, radialne</a:t>
            </a:r>
          </a:p>
          <a:p>
            <a:r>
              <a:rPr lang="pl-PL" dirty="0" smtClean="0"/>
              <a:t>Następuje zmiana promienia pętli. </a:t>
            </a:r>
          </a:p>
          <a:p>
            <a:r>
              <a:rPr lang="pl-PL" dirty="0" smtClean="0"/>
              <a:t>Jedna obserwacja: </a:t>
            </a:r>
            <a:r>
              <a:rPr lang="pl-PL" dirty="0" err="1" smtClean="0"/>
              <a:t>Wang</a:t>
            </a:r>
            <a:r>
              <a:rPr lang="pl-PL" dirty="0" smtClean="0"/>
              <a:t> i Solanki (2004)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572000" y="5143512"/>
            <a:ext cx="4580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Oscylacje poziome, horyzontalne </a:t>
            </a:r>
          </a:p>
          <a:p>
            <a:r>
              <a:rPr lang="pl-PL" dirty="0" smtClean="0"/>
              <a:t>Brak zmiany promienia pętli. </a:t>
            </a:r>
          </a:p>
          <a:p>
            <a:r>
              <a:rPr lang="pl-PL" dirty="0" smtClean="0"/>
              <a:t>Kilkanaście </a:t>
            </a:r>
            <a:r>
              <a:rPr lang="pl-PL" dirty="0" err="1" smtClean="0"/>
              <a:t>obserwacj</a:t>
            </a:r>
            <a:r>
              <a:rPr lang="pl-PL" dirty="0" smtClean="0"/>
              <a:t>: </a:t>
            </a:r>
            <a:r>
              <a:rPr lang="pl-PL" dirty="0" err="1" smtClean="0"/>
              <a:t>Aschwanden</a:t>
            </a:r>
            <a:r>
              <a:rPr lang="pl-PL" dirty="0" smtClean="0"/>
              <a:t> i in. (2002)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Globalne 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14282" y="150017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T. J. Wang </a:t>
            </a:r>
            <a:r>
              <a:rPr lang="pl-PL" dirty="0" smtClean="0"/>
              <a:t>i</a:t>
            </a:r>
            <a:r>
              <a:rPr lang="en-US" dirty="0" smtClean="0"/>
              <a:t> S. K. </a:t>
            </a:r>
            <a:r>
              <a:rPr lang="en-US" dirty="0" err="1" smtClean="0"/>
              <a:t>Solanki</a:t>
            </a:r>
            <a:r>
              <a:rPr lang="en-US" dirty="0" smtClean="0"/>
              <a:t> </a:t>
            </a:r>
            <a:r>
              <a:rPr lang="pl-PL" dirty="0" smtClean="0"/>
              <a:t> 2004, </a:t>
            </a:r>
            <a:r>
              <a:rPr lang="en-US" i="1" dirty="0" smtClean="0"/>
              <a:t>Vertical oscillations of a coronal loop observed by TRACE</a:t>
            </a:r>
            <a:r>
              <a:rPr lang="pl-PL" i="1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A&amp;A</a:t>
            </a:r>
            <a:r>
              <a:rPr lang="pl-PL" dirty="0" smtClean="0"/>
              <a:t> 421, L33</a:t>
            </a:r>
            <a:endParaRPr lang="pl-PL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95578"/>
            <a:ext cx="3267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16"/>
            <a:ext cx="3619503" cy="41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Globalne 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14282" y="150017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T. J. Wang </a:t>
            </a:r>
            <a:r>
              <a:rPr lang="pl-PL" dirty="0" smtClean="0"/>
              <a:t>i</a:t>
            </a:r>
            <a:r>
              <a:rPr lang="en-US" dirty="0" smtClean="0"/>
              <a:t> S. K. </a:t>
            </a:r>
            <a:r>
              <a:rPr lang="en-US" dirty="0" err="1" smtClean="0"/>
              <a:t>Solanki</a:t>
            </a:r>
            <a:r>
              <a:rPr lang="en-US" dirty="0" smtClean="0"/>
              <a:t> </a:t>
            </a:r>
            <a:r>
              <a:rPr lang="pl-PL" dirty="0" smtClean="0"/>
              <a:t> 2004, </a:t>
            </a:r>
            <a:r>
              <a:rPr lang="en-US" i="1" dirty="0" smtClean="0"/>
              <a:t>Vertical oscillations of a coronal loop observed by TRACE</a:t>
            </a:r>
            <a:r>
              <a:rPr lang="pl-PL" i="1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A&amp;A</a:t>
            </a:r>
            <a:r>
              <a:rPr lang="pl-PL" dirty="0" smtClean="0"/>
              <a:t> 421, L33</a:t>
            </a:r>
            <a:endParaRPr lang="pl-PL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67722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2000232" y="6143644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Obrazy różnicowe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714876" y="60688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Symulacje dla oscylacji poziomych (</a:t>
            </a:r>
            <a:r>
              <a:rPr lang="pl-PL" dirty="0" err="1" smtClean="0"/>
              <a:t>a,b</a:t>
            </a:r>
            <a:r>
              <a:rPr lang="pl-PL" dirty="0" smtClean="0"/>
              <a:t>) i pionowych (</a:t>
            </a:r>
            <a:r>
              <a:rPr lang="pl-PL" dirty="0" err="1" smtClean="0"/>
              <a:t>c,d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Globalne 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14282" y="150017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T. J. Wang </a:t>
            </a:r>
            <a:r>
              <a:rPr lang="pl-PL" dirty="0" smtClean="0"/>
              <a:t>i</a:t>
            </a:r>
            <a:r>
              <a:rPr lang="en-US" dirty="0" smtClean="0"/>
              <a:t> S. K. </a:t>
            </a:r>
            <a:r>
              <a:rPr lang="en-US" dirty="0" err="1" smtClean="0"/>
              <a:t>Solanki</a:t>
            </a:r>
            <a:r>
              <a:rPr lang="en-US" dirty="0" smtClean="0"/>
              <a:t> </a:t>
            </a:r>
            <a:r>
              <a:rPr lang="pl-PL" dirty="0" smtClean="0"/>
              <a:t> 2004, </a:t>
            </a:r>
            <a:r>
              <a:rPr lang="en-US" i="1" dirty="0" smtClean="0"/>
              <a:t>Vertical oscillations of a coronal loop observed by TRACE</a:t>
            </a:r>
            <a:r>
              <a:rPr lang="pl-PL" i="1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A&amp;A</a:t>
            </a:r>
            <a:r>
              <a:rPr lang="pl-PL" dirty="0" smtClean="0"/>
              <a:t> 421, L33</a:t>
            </a:r>
            <a:endParaRPr lang="pl-PL" i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3619503" cy="41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4286248" y="2500306"/>
            <a:ext cx="48336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Długość pętli </a:t>
            </a:r>
          </a:p>
          <a:p>
            <a:r>
              <a:rPr lang="pl-PL" dirty="0" smtClean="0"/>
              <a:t>(w zależności od </a:t>
            </a:r>
          </a:p>
          <a:p>
            <a:r>
              <a:rPr lang="pl-PL" dirty="0" smtClean="0"/>
              <a:t>przyjętego modelu): 	300-400 Mm</a:t>
            </a:r>
          </a:p>
          <a:p>
            <a:r>
              <a:rPr lang="pl-PL" dirty="0" smtClean="0"/>
              <a:t>Okres oscylacji:		234 s</a:t>
            </a:r>
          </a:p>
          <a:p>
            <a:endParaRPr lang="pl-PL" dirty="0" smtClean="0"/>
          </a:p>
          <a:p>
            <a:r>
              <a:rPr lang="pl-PL" dirty="0" smtClean="0"/>
              <a:t>Jest to nieco inny wynik niż uzyskany dla oscylacji </a:t>
            </a:r>
          </a:p>
          <a:p>
            <a:r>
              <a:rPr lang="pl-PL" dirty="0" smtClean="0"/>
              <a:t>poziomych pętli o podobnej długości</a:t>
            </a:r>
          </a:p>
          <a:p>
            <a:r>
              <a:rPr lang="pl-PL" dirty="0" smtClean="0"/>
              <a:t>(</a:t>
            </a:r>
            <a:r>
              <a:rPr lang="pl-PL" dirty="0" err="1" smtClean="0"/>
              <a:t>Aschwanden</a:t>
            </a:r>
            <a:r>
              <a:rPr lang="pl-PL" dirty="0" smtClean="0"/>
              <a:t> i in. 2002):</a:t>
            </a:r>
          </a:p>
          <a:p>
            <a:endParaRPr lang="pl-PL" dirty="0" smtClean="0"/>
          </a:p>
          <a:p>
            <a:r>
              <a:rPr lang="pl-PL" dirty="0" smtClean="0"/>
              <a:t>Długość pętli </a:t>
            </a:r>
          </a:p>
          <a:p>
            <a:r>
              <a:rPr lang="pl-PL" dirty="0" smtClean="0"/>
              <a:t>(sześć obserwacji):		256-406 Mm</a:t>
            </a:r>
          </a:p>
          <a:p>
            <a:r>
              <a:rPr lang="pl-PL" dirty="0" smtClean="0"/>
              <a:t>Okres oscylacji:		286-522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Globalne 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14347" y="2209490"/>
          <a:ext cx="7500991" cy="229108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2857520"/>
                <a:gridCol w="1571636"/>
                <a:gridCol w="1357322"/>
                <a:gridCol w="1714513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Amplituda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Okres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</a:t>
                      </a:r>
                      <a:r>
                        <a:rPr lang="pl-PL" baseline="0" dirty="0" smtClean="0"/>
                        <a:t> tłumienia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Aschwanden</a:t>
                      </a:r>
                      <a:r>
                        <a:rPr lang="pl-PL" dirty="0" smtClean="0"/>
                        <a:t> i in. 2002</a:t>
                      </a:r>
                    </a:p>
                    <a:p>
                      <a:r>
                        <a:rPr lang="pl-PL" dirty="0" smtClean="0"/>
                        <a:t>(poziome – obserwacje)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100-8800</a:t>
                      </a:r>
                      <a:r>
                        <a:rPr lang="pl-PL" baseline="0" dirty="0" smtClean="0"/>
                        <a:t> km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137-694 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191-1246 s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Wang</a:t>
                      </a:r>
                      <a:r>
                        <a:rPr lang="pl-PL" dirty="0" smtClean="0"/>
                        <a:t> i Solanki  2004</a:t>
                      </a:r>
                    </a:p>
                    <a:p>
                      <a:r>
                        <a:rPr lang="pl-PL" dirty="0" smtClean="0"/>
                        <a:t>(pionowe – obserwacje)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7900 km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234 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714 s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Selwa i in. 2005</a:t>
                      </a:r>
                    </a:p>
                    <a:p>
                      <a:r>
                        <a:rPr lang="pl-PL" dirty="0" smtClean="0"/>
                        <a:t>(pionowe – model)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4000 km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496 s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223 s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409604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upa 13"/>
          <p:cNvGrpSpPr/>
          <p:nvPr/>
        </p:nvGrpSpPr>
        <p:grpSpPr>
          <a:xfrm>
            <a:off x="428596" y="1500174"/>
            <a:ext cx="4071998" cy="4000528"/>
            <a:chOff x="0" y="1428736"/>
            <a:chExt cx="4857784" cy="4929222"/>
          </a:xfrm>
        </p:grpSpPr>
        <p:cxnSp>
          <p:nvCxnSpPr>
            <p:cNvPr id="6" name="Łącznik prosty 5"/>
            <p:cNvCxnSpPr/>
            <p:nvPr/>
          </p:nvCxnSpPr>
          <p:spPr>
            <a:xfrm flipV="1">
              <a:off x="1868353" y="3172994"/>
              <a:ext cx="1978292" cy="167282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a 6"/>
            <p:cNvGrpSpPr/>
            <p:nvPr/>
          </p:nvGrpSpPr>
          <p:grpSpPr>
            <a:xfrm>
              <a:off x="0" y="1428736"/>
              <a:ext cx="4857784" cy="4929222"/>
              <a:chOff x="-23809" y="1352468"/>
              <a:chExt cx="5262576" cy="5262576"/>
            </a:xfrm>
          </p:grpSpPr>
          <p:pic>
            <p:nvPicPr>
              <p:cNvPr id="8" name="Obraz 7" descr="35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809" y="1352468"/>
                <a:ext cx="5262576" cy="5262576"/>
              </a:xfrm>
              <a:prstGeom prst="rect">
                <a:avLst/>
              </a:prstGeom>
            </p:spPr>
          </p:pic>
          <p:cxnSp>
            <p:nvCxnSpPr>
              <p:cNvPr id="9" name="Łącznik prosty 8"/>
              <p:cNvCxnSpPr/>
              <p:nvPr/>
            </p:nvCxnSpPr>
            <p:spPr>
              <a:xfrm flipV="1">
                <a:off x="1690702" y="3138417"/>
                <a:ext cx="2143140" cy="17859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pole tekstowe 14"/>
          <p:cNvSpPr txBox="1"/>
          <p:nvPr/>
        </p:nvSpPr>
        <p:spPr>
          <a:xfrm>
            <a:off x="750447" y="6000768"/>
            <a:ext cx="667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Wysokość pętli – centroid obszaru wykreślonego wokół szczytów pętli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357158" y="1796393"/>
            <a:ext cx="6500858" cy="4132937"/>
            <a:chOff x="754293" y="1452175"/>
            <a:chExt cx="7707337" cy="48953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293" y="1452175"/>
              <a:ext cx="7707337" cy="489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2434" y="1631288"/>
              <a:ext cx="6961466" cy="422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pole tekstowe 12"/>
          <p:cNvSpPr txBox="1"/>
          <p:nvPr/>
        </p:nvSpPr>
        <p:spPr>
          <a:xfrm>
            <a:off x="6858016" y="3214686"/>
            <a:ext cx="2036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Wyraźny związek </a:t>
            </a:r>
          </a:p>
          <a:p>
            <a:r>
              <a:rPr lang="pl-PL" dirty="0" smtClean="0"/>
              <a:t>między erupcją </a:t>
            </a:r>
          </a:p>
          <a:p>
            <a:r>
              <a:rPr lang="pl-PL" dirty="0" smtClean="0"/>
              <a:t>i ewolucją wysokich</a:t>
            </a:r>
          </a:p>
          <a:p>
            <a:r>
              <a:rPr lang="pl-PL" dirty="0" smtClean="0"/>
              <a:t>pętli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592931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85887" y="5368913"/>
          <a:ext cx="4572000" cy="1060450"/>
        </p:xfrm>
        <a:graphic>
          <a:graphicData uri="http://schemas.openxmlformats.org/presentationml/2006/ole">
            <p:oleObj spid="_x0000_s4098" name="Równanie" r:id="rId5" imgW="1917360" imgH="444240" progId="Equation.3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215074" y="2148480"/>
            <a:ext cx="29742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Obserwowane oscylacje </a:t>
            </a:r>
          </a:p>
          <a:p>
            <a:r>
              <a:rPr lang="pl-PL" dirty="0" smtClean="0"/>
              <a:t>dają się stosunkowo dobrze</a:t>
            </a:r>
          </a:p>
          <a:p>
            <a:r>
              <a:rPr lang="pl-PL" dirty="0" smtClean="0"/>
              <a:t>opisać tłumioną funkcją sinus</a:t>
            </a:r>
          </a:p>
          <a:p>
            <a:endParaRPr lang="pl-PL" dirty="0" smtClean="0"/>
          </a:p>
          <a:p>
            <a:r>
              <a:rPr lang="pl-PL" dirty="0" smtClean="0"/>
              <a:t>Jednocześnie można </a:t>
            </a:r>
          </a:p>
          <a:p>
            <a:r>
              <a:rPr lang="pl-PL" dirty="0" smtClean="0"/>
              <a:t>wyznaczyć natężenie pola </a:t>
            </a:r>
          </a:p>
          <a:p>
            <a:r>
              <a:rPr lang="pl-PL" dirty="0" smtClean="0"/>
              <a:t>magnetycznego w szczytach </a:t>
            </a:r>
          </a:p>
          <a:p>
            <a:r>
              <a:rPr lang="pl-PL" dirty="0" smtClean="0"/>
              <a:t>pętli (</a:t>
            </a:r>
            <a:r>
              <a:rPr lang="pl-PL" dirty="0" err="1" smtClean="0"/>
              <a:t>Nakariakowv</a:t>
            </a:r>
            <a:r>
              <a:rPr lang="pl-PL" dirty="0" smtClean="0"/>
              <a:t> i in. 2001):</a:t>
            </a:r>
          </a:p>
          <a:p>
            <a:r>
              <a:rPr lang="pl-PL" dirty="0" smtClean="0"/>
              <a:t>10-30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5204743" cy="379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5786446" y="2071678"/>
            <a:ext cx="307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Model kwadrupolowy</a:t>
            </a:r>
          </a:p>
          <a:p>
            <a:endParaRPr lang="pl-PL" dirty="0" smtClean="0"/>
          </a:p>
          <a:p>
            <a:r>
              <a:rPr lang="pl-PL" dirty="0" smtClean="0"/>
              <a:t> Uchida i in. 1999, PASJ 51, 553</a:t>
            </a:r>
          </a:p>
          <a:p>
            <a:r>
              <a:rPr lang="pl-PL" dirty="0" err="1" smtClean="0"/>
              <a:t>Hirose</a:t>
            </a:r>
            <a:r>
              <a:rPr lang="pl-PL" dirty="0" smtClean="0"/>
              <a:t> i in. 2001, </a:t>
            </a:r>
            <a:r>
              <a:rPr lang="pl-PL" dirty="0" err="1" smtClean="0"/>
              <a:t>ApJ</a:t>
            </a:r>
            <a:r>
              <a:rPr lang="pl-PL" dirty="0" smtClean="0"/>
              <a:t> 551, 586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429132"/>
            <a:ext cx="6143636" cy="21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1214414" y="357188"/>
            <a:ext cx="792958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model standardowy </a:t>
            </a:r>
            <a:r>
              <a:rPr lang="pl-PL" sz="3200" b="1" dirty="0" err="1" smtClean="0">
                <a:latin typeface="Calibri" pitchFamily="34" charset="0"/>
              </a:rPr>
              <a:t>vs</a:t>
            </a:r>
            <a:r>
              <a:rPr lang="pl-PL" sz="3200" b="1" dirty="0" smtClean="0">
                <a:latin typeface="Calibri" pitchFamily="34" charset="0"/>
              </a:rPr>
              <a:t> model kwadrupolowy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Oscylacje pionowe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14347" y="2283790"/>
          <a:ext cx="7500991" cy="293116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2857520"/>
                <a:gridCol w="1571636"/>
                <a:gridCol w="1357322"/>
                <a:gridCol w="1714513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Amplituda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Okres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</a:t>
                      </a:r>
                      <a:r>
                        <a:rPr lang="pl-PL" baseline="0" dirty="0" smtClean="0"/>
                        <a:t> tłumienia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Aschwanden</a:t>
                      </a:r>
                      <a:r>
                        <a:rPr lang="pl-PL" dirty="0" smtClean="0"/>
                        <a:t> i in. 2002</a:t>
                      </a:r>
                    </a:p>
                    <a:p>
                      <a:r>
                        <a:rPr lang="pl-PL" dirty="0" smtClean="0"/>
                        <a:t>(poziome – obserwacje)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100-8800</a:t>
                      </a:r>
                      <a:r>
                        <a:rPr lang="pl-PL" baseline="0" dirty="0" smtClean="0"/>
                        <a:t> km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137-694 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191-1246 s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Wang</a:t>
                      </a:r>
                      <a:r>
                        <a:rPr lang="pl-PL" dirty="0" smtClean="0"/>
                        <a:t> i Solanki  2004</a:t>
                      </a:r>
                    </a:p>
                    <a:p>
                      <a:r>
                        <a:rPr lang="pl-PL" dirty="0" smtClean="0"/>
                        <a:t>(pionowe – obserwacje)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7900 km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234 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714 s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Selwa i in. 2005</a:t>
                      </a:r>
                    </a:p>
                    <a:p>
                      <a:r>
                        <a:rPr lang="pl-PL" dirty="0" smtClean="0"/>
                        <a:t>(pionowe – model)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4000 km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496 s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223 s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Mrozek 2007</a:t>
                      </a:r>
                    </a:p>
                    <a:p>
                      <a:r>
                        <a:rPr lang="pl-PL" dirty="0" smtClean="0"/>
                        <a:t>(pionowe – obserwacje)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9490 km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345 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499 s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Jasność pętli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57591"/>
            <a:ext cx="5572163" cy="38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786446" y="2500306"/>
            <a:ext cx="34392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Jasność szczytu oscylującej </a:t>
            </a:r>
          </a:p>
          <a:p>
            <a:r>
              <a:rPr lang="pl-PL" dirty="0" smtClean="0"/>
              <a:t>pętli rośnie gwałtownie </a:t>
            </a:r>
          </a:p>
          <a:p>
            <a:r>
              <a:rPr lang="pl-PL" dirty="0" smtClean="0"/>
              <a:t>podczas pierwszego kurczenia</a:t>
            </a:r>
          </a:p>
          <a:p>
            <a:endParaRPr lang="pl-PL" dirty="0" smtClean="0"/>
          </a:p>
          <a:p>
            <a:r>
              <a:rPr lang="pl-PL" dirty="0" smtClean="0"/>
              <a:t>Potem jasność rośnie ze wzrostem </a:t>
            </a:r>
          </a:p>
          <a:p>
            <a:r>
              <a:rPr lang="pl-PL" dirty="0" smtClean="0"/>
              <a:t>wysokości pętli i maleje wraz z </a:t>
            </a:r>
          </a:p>
          <a:p>
            <a:r>
              <a:rPr lang="pl-PL" dirty="0" smtClean="0"/>
              <a:t>ich kurczeniem – modele </a:t>
            </a:r>
          </a:p>
          <a:p>
            <a:r>
              <a:rPr lang="pl-PL" dirty="0" smtClean="0"/>
              <a:t>teoretyczne oraz obserwacje </a:t>
            </a:r>
          </a:p>
          <a:p>
            <a:r>
              <a:rPr lang="pl-PL" dirty="0" err="1" smtClean="0"/>
              <a:t>Wang</a:t>
            </a:r>
            <a:r>
              <a:rPr lang="pl-PL" dirty="0" smtClean="0"/>
              <a:t> i Solanki dają inny </a:t>
            </a:r>
          </a:p>
          <a:p>
            <a:r>
              <a:rPr lang="pl-PL" dirty="0" smtClean="0"/>
              <a:t>wynik.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Jasność pętli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73870" y="1285860"/>
            <a:ext cx="5426824" cy="5498262"/>
            <a:chOff x="-142908" y="857232"/>
            <a:chExt cx="6426956" cy="6284080"/>
          </a:xfrm>
        </p:grpSpPr>
        <p:pic>
          <p:nvPicPr>
            <p:cNvPr id="8" name="Obraz 7" descr="13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926" y="3786190"/>
              <a:ext cx="3355122" cy="3355122"/>
            </a:xfrm>
            <a:prstGeom prst="rect">
              <a:avLst/>
            </a:prstGeom>
          </p:spPr>
        </p:pic>
        <p:pic>
          <p:nvPicPr>
            <p:cNvPr id="9" name="Obraz 8" descr="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2908" y="857232"/>
              <a:ext cx="3355122" cy="3355122"/>
            </a:xfrm>
            <a:prstGeom prst="rect">
              <a:avLst/>
            </a:prstGeom>
          </p:spPr>
        </p:pic>
        <p:pic>
          <p:nvPicPr>
            <p:cNvPr id="10" name="Obraz 9" descr="8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926" y="857232"/>
              <a:ext cx="3355122" cy="3355122"/>
            </a:xfrm>
            <a:prstGeom prst="rect">
              <a:avLst/>
            </a:prstGeom>
          </p:spPr>
        </p:pic>
        <p:pic>
          <p:nvPicPr>
            <p:cNvPr id="11" name="Obraz 10" descr="118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2908" y="3786190"/>
              <a:ext cx="3355122" cy="3355122"/>
            </a:xfrm>
            <a:prstGeom prst="rect">
              <a:avLst/>
            </a:prstGeom>
          </p:spPr>
        </p:pic>
      </p:grpSp>
      <p:sp>
        <p:nvSpPr>
          <p:cNvPr id="13" name="pole tekstowe 12"/>
          <p:cNvSpPr txBox="1"/>
          <p:nvPr/>
        </p:nvSpPr>
        <p:spPr>
          <a:xfrm>
            <a:off x="5681770" y="2643182"/>
            <a:ext cx="3462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Pętle, w których obserwowano </a:t>
            </a:r>
          </a:p>
          <a:p>
            <a:r>
              <a:rPr lang="pl-PL" dirty="0" smtClean="0"/>
              <a:t>oscylacje są widoczne na obrazach </a:t>
            </a:r>
          </a:p>
          <a:p>
            <a:r>
              <a:rPr lang="pl-PL" dirty="0" smtClean="0"/>
              <a:t>nawet trzy godziny później.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Podsumowanie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6" name="14jul04_long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1214422"/>
            <a:ext cx="5720073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Zatrzymana erupcja włókna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85720" y="157161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Ji</a:t>
            </a:r>
            <a:r>
              <a:rPr lang="pl-PL" dirty="0" smtClean="0"/>
              <a:t>, H. i in. 2003, </a:t>
            </a:r>
            <a:r>
              <a:rPr lang="pl-PL" i="1" dirty="0" err="1" smtClean="0"/>
              <a:t>Observations</a:t>
            </a:r>
            <a:r>
              <a:rPr lang="pl-PL" i="1" dirty="0" smtClean="0"/>
              <a:t> of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failed</a:t>
            </a:r>
            <a:r>
              <a:rPr lang="pl-PL" i="1" dirty="0" smtClean="0"/>
              <a:t> </a:t>
            </a:r>
            <a:r>
              <a:rPr lang="pl-PL" i="1" dirty="0" err="1" smtClean="0"/>
              <a:t>eruption</a:t>
            </a:r>
            <a:r>
              <a:rPr lang="pl-PL" i="1" dirty="0" smtClean="0"/>
              <a:t> of a </a:t>
            </a:r>
            <a:r>
              <a:rPr lang="pl-PL" i="1" dirty="0" err="1" smtClean="0"/>
              <a:t>filament</a:t>
            </a:r>
            <a:r>
              <a:rPr lang="pl-PL" i="1" dirty="0" smtClean="0"/>
              <a:t>, </a:t>
            </a:r>
            <a:r>
              <a:rPr lang="pl-PL" dirty="0" err="1" smtClean="0"/>
              <a:t>ApJ</a:t>
            </a:r>
            <a:r>
              <a:rPr lang="en-US" dirty="0" smtClean="0"/>
              <a:t> 595</a:t>
            </a:r>
            <a:r>
              <a:rPr lang="pl-PL" dirty="0" smtClean="0"/>
              <a:t>, L135</a:t>
            </a:r>
            <a:endParaRPr lang="pl-PL" dirty="0"/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8286776" cy="40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003234" y="6143644"/>
            <a:ext cx="737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Obrazy: BBSO i TRACE (195 </a:t>
            </a:r>
            <a:r>
              <a:rPr lang="pl-PL" dirty="0" smtClean="0">
                <a:cs typeface="Tahoma"/>
              </a:rPr>
              <a:t>Å</a:t>
            </a:r>
            <a:r>
              <a:rPr lang="pl-PL" dirty="0" smtClean="0"/>
              <a:t>), kontury: RHESSI w zakresie 12-25 </a:t>
            </a:r>
            <a:r>
              <a:rPr lang="pl-PL" dirty="0" err="1" smtClean="0"/>
              <a:t>keV</a:t>
            </a:r>
            <a:r>
              <a:rPr lang="pl-PL" dirty="0" smtClean="0"/>
              <a:t> (CLEAN)</a:t>
            </a:r>
          </a:p>
          <a:p>
            <a:r>
              <a:rPr lang="pl-PL" dirty="0" smtClean="0"/>
              <a:t>Erupcja została zatrzymana w wyniku skręcenia ekspandującego włókna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Zatrzymana erupcja włókna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85720" y="157161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Alexander D. i in. 2006, </a:t>
            </a:r>
            <a:r>
              <a:rPr lang="pl-PL" i="1" dirty="0" err="1" smtClean="0"/>
              <a:t>Hard</a:t>
            </a:r>
            <a:r>
              <a:rPr lang="pl-PL" i="1" dirty="0" smtClean="0"/>
              <a:t> </a:t>
            </a:r>
            <a:r>
              <a:rPr lang="pl-PL" i="1" dirty="0" err="1" smtClean="0"/>
              <a:t>X-ray</a:t>
            </a:r>
            <a:r>
              <a:rPr lang="pl-PL" i="1" dirty="0" smtClean="0"/>
              <a:t> </a:t>
            </a:r>
            <a:r>
              <a:rPr lang="pl-PL" i="1" dirty="0" err="1" smtClean="0"/>
              <a:t>production</a:t>
            </a:r>
            <a:r>
              <a:rPr lang="pl-PL" i="1" dirty="0" smtClean="0"/>
              <a:t> </a:t>
            </a:r>
            <a:r>
              <a:rPr lang="pl-PL" i="1" dirty="0" err="1" smtClean="0"/>
              <a:t>in</a:t>
            </a:r>
            <a:r>
              <a:rPr lang="pl-PL" i="1" dirty="0" smtClean="0"/>
              <a:t> a </a:t>
            </a:r>
            <a:r>
              <a:rPr lang="pl-PL" i="1" dirty="0" err="1" smtClean="0"/>
              <a:t>failed</a:t>
            </a:r>
            <a:r>
              <a:rPr lang="pl-PL" i="1" dirty="0" smtClean="0"/>
              <a:t>  </a:t>
            </a:r>
            <a:r>
              <a:rPr lang="pl-PL" i="1" dirty="0" err="1" smtClean="0"/>
              <a:t>filament</a:t>
            </a:r>
            <a:r>
              <a:rPr lang="pl-PL" i="1" dirty="0" smtClean="0"/>
              <a:t> </a:t>
            </a:r>
            <a:r>
              <a:rPr lang="pl-PL" i="1" dirty="0" err="1" smtClean="0"/>
              <a:t>eruption</a:t>
            </a:r>
            <a:r>
              <a:rPr lang="pl-PL" i="1" dirty="0" smtClean="0"/>
              <a:t>, </a:t>
            </a:r>
            <a:r>
              <a:rPr lang="pl-PL" dirty="0" err="1" smtClean="0"/>
              <a:t>ApJ</a:t>
            </a:r>
            <a:r>
              <a:rPr lang="en-US" dirty="0" smtClean="0"/>
              <a:t> </a:t>
            </a:r>
            <a:r>
              <a:rPr lang="pl-PL" dirty="0" smtClean="0"/>
              <a:t>653, 719</a:t>
            </a:r>
            <a:endParaRPr lang="pl-P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6072230" cy="45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6429388" y="2357430"/>
            <a:ext cx="27961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TRACE: 195 </a:t>
            </a:r>
            <a:r>
              <a:rPr lang="pl-PL" dirty="0" smtClean="0">
                <a:latin typeface="Calibri"/>
              </a:rPr>
              <a:t>Å</a:t>
            </a:r>
          </a:p>
          <a:p>
            <a:r>
              <a:rPr lang="pl-PL" dirty="0" smtClean="0">
                <a:latin typeface="Calibri"/>
              </a:rPr>
              <a:t>RHESSI: 12-25 </a:t>
            </a:r>
            <a:r>
              <a:rPr lang="pl-PL" dirty="0" err="1" smtClean="0">
                <a:latin typeface="Calibri"/>
              </a:rPr>
              <a:t>keV</a:t>
            </a:r>
            <a:r>
              <a:rPr lang="pl-PL" dirty="0" smtClean="0">
                <a:latin typeface="Calibri"/>
              </a:rPr>
              <a:t> (PIXON)</a:t>
            </a:r>
          </a:p>
          <a:p>
            <a:r>
              <a:rPr lang="pl-PL" dirty="0" smtClean="0">
                <a:latin typeface="Calibri"/>
              </a:rPr>
              <a:t> </a:t>
            </a:r>
          </a:p>
          <a:p>
            <a:r>
              <a:rPr lang="pl-PL" dirty="0" smtClean="0">
                <a:latin typeface="Calibri"/>
              </a:rPr>
              <a:t>Pierwsze </a:t>
            </a:r>
            <a:r>
              <a:rPr lang="pl-PL" dirty="0" err="1" smtClean="0">
                <a:latin typeface="Calibri"/>
              </a:rPr>
              <a:t>koronalne</a:t>
            </a:r>
            <a:r>
              <a:rPr lang="pl-PL" dirty="0" smtClean="0">
                <a:latin typeface="Calibri"/>
              </a:rPr>
              <a:t> źródło </a:t>
            </a:r>
          </a:p>
          <a:p>
            <a:r>
              <a:rPr lang="pl-PL" dirty="0" smtClean="0">
                <a:latin typeface="Calibri"/>
              </a:rPr>
              <a:t>HXR wskazuje miejsce </a:t>
            </a:r>
          </a:p>
          <a:p>
            <a:r>
              <a:rPr lang="pl-PL" dirty="0" smtClean="0">
                <a:latin typeface="Calibri"/>
              </a:rPr>
              <a:t>przełączenia które </a:t>
            </a:r>
          </a:p>
          <a:p>
            <a:r>
              <a:rPr lang="pl-PL" dirty="0" smtClean="0">
                <a:latin typeface="Calibri"/>
              </a:rPr>
              <a:t>umożliwiło ekspansję</a:t>
            </a:r>
          </a:p>
          <a:p>
            <a:r>
              <a:rPr lang="pl-PL" dirty="0" smtClean="0">
                <a:latin typeface="Calibri"/>
              </a:rPr>
              <a:t>włókna. </a:t>
            </a:r>
          </a:p>
          <a:p>
            <a:endParaRPr lang="pl-PL" dirty="0" smtClean="0">
              <a:latin typeface="Calibri"/>
            </a:endParaRPr>
          </a:p>
          <a:p>
            <a:r>
              <a:rPr lang="pl-PL" dirty="0" smtClean="0">
                <a:latin typeface="Calibri"/>
              </a:rPr>
              <a:t>Drugie źródło jest związane </a:t>
            </a:r>
          </a:p>
          <a:p>
            <a:r>
              <a:rPr lang="pl-PL" dirty="0" smtClean="0">
                <a:latin typeface="Calibri"/>
              </a:rPr>
              <a:t>z wydzielaniem energii </a:t>
            </a:r>
          </a:p>
          <a:p>
            <a:r>
              <a:rPr lang="pl-PL" dirty="0" smtClean="0">
                <a:latin typeface="Calibri"/>
              </a:rPr>
              <a:t>jakie miało miejsce po </a:t>
            </a:r>
          </a:p>
          <a:p>
            <a:r>
              <a:rPr lang="pl-PL" dirty="0" smtClean="0">
                <a:latin typeface="Calibri"/>
              </a:rPr>
              <a:t>skręceniu włókna (x-point)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Zatrzymana erupcja włókna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714744" y="1214422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Inną możliwość zatrzymania erupcji daje model kwadrupolowy.</a:t>
            </a:r>
          </a:p>
          <a:p>
            <a:endParaRPr lang="pl-PL" dirty="0" smtClean="0"/>
          </a:p>
          <a:p>
            <a:r>
              <a:rPr lang="pl-PL" dirty="0" smtClean="0"/>
              <a:t>Czynnikiem hamującym jest tam otaczające pole magnetyczne. </a:t>
            </a:r>
          </a:p>
          <a:p>
            <a:endParaRPr lang="pl-PL" dirty="0" smtClean="0"/>
          </a:p>
          <a:p>
            <a:r>
              <a:rPr lang="pl-PL" dirty="0" smtClean="0"/>
              <a:t>Model standardowy nie przewiduje takiego przypadku. W nim erupcja musi się zdarzyć.</a:t>
            </a:r>
            <a:endParaRPr lang="pl-PL" dirty="0"/>
          </a:p>
        </p:txBody>
      </p:sp>
      <p:pic>
        <p:nvPicPr>
          <p:cNvPr id="9" name="Obraz 8" descr="shib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2945989" cy="42862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5214974" cy="30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Rozbłysk z 14.07.2004 r.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429256" y="1500174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latin typeface="Calibri" pitchFamily="34" charset="0"/>
              </a:rPr>
              <a:t>Klasa GOES:   M6.2</a:t>
            </a:r>
          </a:p>
          <a:p>
            <a:r>
              <a:rPr lang="pl-PL" sz="2000" b="1" dirty="0" smtClean="0">
                <a:latin typeface="Calibri" pitchFamily="34" charset="0"/>
              </a:rPr>
              <a:t>Położenie:      N14 W61</a:t>
            </a:r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RHESSI: 	całe zjawisko </a:t>
            </a: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TRACE: </a:t>
            </a:r>
          </a:p>
          <a:p>
            <a:r>
              <a:rPr lang="pl-PL" dirty="0" smtClean="0">
                <a:latin typeface="Calibri" pitchFamily="34" charset="0"/>
              </a:rPr>
              <a:t>	171 Å (rozdzielczość </a:t>
            </a:r>
          </a:p>
          <a:p>
            <a:r>
              <a:rPr lang="pl-PL" dirty="0" smtClean="0">
                <a:latin typeface="Calibri" pitchFamily="34" charset="0"/>
              </a:rPr>
              <a:t>	czasowa 8-40 s)</a:t>
            </a:r>
          </a:p>
          <a:p>
            <a:r>
              <a:rPr lang="pl-PL" dirty="0" smtClean="0">
                <a:latin typeface="Calibri" pitchFamily="34" charset="0"/>
              </a:rPr>
              <a:t>	1600 Å (tylko w fazie zaniku)</a:t>
            </a: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GOES SXI: </a:t>
            </a:r>
          </a:p>
          <a:p>
            <a:r>
              <a:rPr lang="pl-PL" dirty="0" smtClean="0">
                <a:latin typeface="Calibri" pitchFamily="34" charset="0"/>
              </a:rPr>
              <a:t>	silna saturacja w czasie fazy </a:t>
            </a:r>
          </a:p>
          <a:p>
            <a:r>
              <a:rPr lang="pl-PL" dirty="0" smtClean="0">
                <a:latin typeface="Calibri" pitchFamily="34" charset="0"/>
              </a:rPr>
              <a:t>	impulsowej </a:t>
            </a: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SOHO LASCO:</a:t>
            </a:r>
          </a:p>
          <a:p>
            <a:r>
              <a:rPr lang="pl-PL" dirty="0" smtClean="0">
                <a:latin typeface="Calibri" pitchFamily="34" charset="0"/>
              </a:rPr>
              <a:t>	brak obserwacji CME</a:t>
            </a:r>
          </a:p>
        </p:txBody>
      </p:sp>
      <p:pic>
        <p:nvPicPr>
          <p:cNvPr id="8" name="Obraz 7" descr="rhessi_cu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02" y="1428736"/>
            <a:ext cx="521497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Rozbłysk z 14.07.2004 r.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pic>
        <p:nvPicPr>
          <p:cNvPr id="6" name="14jul04_whol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1695468"/>
            <a:ext cx="4419600" cy="43053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357818" y="1928802"/>
            <a:ext cx="36381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Stosunkowo silny rozbłysk związany </a:t>
            </a:r>
          </a:p>
          <a:p>
            <a:r>
              <a:rPr lang="pl-PL" dirty="0" smtClean="0"/>
              <a:t>z małą arkadą (pętle o rozmiarach</a:t>
            </a:r>
          </a:p>
          <a:p>
            <a:r>
              <a:rPr lang="pl-PL" dirty="0" smtClean="0"/>
              <a:t>rzędu 10000 km).</a:t>
            </a:r>
          </a:p>
          <a:p>
            <a:endParaRPr lang="pl-PL" dirty="0" smtClean="0"/>
          </a:p>
          <a:p>
            <a:r>
              <a:rPr lang="pl-PL" dirty="0" smtClean="0"/>
              <a:t>Można wyróżnić kilka etapów </a:t>
            </a:r>
          </a:p>
          <a:p>
            <a:r>
              <a:rPr lang="pl-PL" dirty="0" smtClean="0"/>
              <a:t>ewolucji zjawiska:</a:t>
            </a:r>
          </a:p>
          <a:p>
            <a:endParaRPr lang="pl-PL" dirty="0" smtClean="0"/>
          </a:p>
          <a:p>
            <a:r>
              <a:rPr lang="pl-PL" dirty="0" smtClean="0"/>
              <a:t>- pojaśnienia przed rozbłyskiem</a:t>
            </a:r>
          </a:p>
          <a:p>
            <a:pPr>
              <a:buFontTx/>
              <a:buChar char="-"/>
            </a:pPr>
            <a:r>
              <a:rPr lang="pl-PL" dirty="0" smtClean="0"/>
              <a:t> erupcja mająca początek podczas</a:t>
            </a:r>
          </a:p>
          <a:p>
            <a:r>
              <a:rPr lang="pl-PL" dirty="0" smtClean="0"/>
              <a:t>   fazy impulsowej</a:t>
            </a:r>
          </a:p>
          <a:p>
            <a:pPr>
              <a:buFontTx/>
              <a:buChar char="-"/>
            </a:pPr>
            <a:r>
              <a:rPr lang="pl-PL" dirty="0" smtClean="0"/>
              <a:t> wyhamowanie ekspansji i widoczne</a:t>
            </a:r>
          </a:p>
          <a:p>
            <a:r>
              <a:rPr lang="pl-PL" dirty="0" smtClean="0"/>
              <a:t>   „boczne” erupcje</a:t>
            </a:r>
          </a:p>
          <a:p>
            <a:pPr>
              <a:buFontTx/>
              <a:buChar char="-"/>
            </a:pPr>
            <a:r>
              <a:rPr lang="pl-PL" dirty="0" smtClean="0"/>
              <a:t> pionowe oscylacje pętli leżących </a:t>
            </a:r>
          </a:p>
          <a:p>
            <a:r>
              <a:rPr lang="pl-PL" dirty="0" smtClean="0"/>
              <a:t>  wysoko ponad rozbłyskiem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285852" y="1142984"/>
            <a:ext cx="7715304" cy="1588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/>
                </a:gs>
              </a:gsLst>
              <a:lin ang="6600000" scaled="0"/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 dirty="0" smtClean="0">
                <a:latin typeface="Calibri" pitchFamily="34" charset="0"/>
              </a:rPr>
              <a:t>Pojaśnienia przed rozbłyskiem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3250717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286"/>
            <a:ext cx="1143008" cy="110783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00628" y="1928802"/>
            <a:ext cx="39448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Pojaśnienia przed rozbłyskiem były </a:t>
            </a:r>
          </a:p>
          <a:p>
            <a:r>
              <a:rPr lang="pl-PL" dirty="0" smtClean="0"/>
              <a:t>widoczne między 5:03 a 5:17 UT.</a:t>
            </a:r>
          </a:p>
          <a:p>
            <a:endParaRPr lang="pl-PL" dirty="0" smtClean="0"/>
          </a:p>
          <a:p>
            <a:r>
              <a:rPr lang="pl-PL" dirty="0" smtClean="0"/>
              <a:t>Na obrazach TRACE widoczne są w </a:t>
            </a:r>
          </a:p>
          <a:p>
            <a:r>
              <a:rPr lang="pl-PL" dirty="0" smtClean="0"/>
              <a:t>tym czasie wyraźne pojaśnienia małych </a:t>
            </a:r>
          </a:p>
          <a:p>
            <a:r>
              <a:rPr lang="pl-PL" dirty="0" smtClean="0"/>
              <a:t>systemów pętli.</a:t>
            </a:r>
          </a:p>
          <a:p>
            <a:endParaRPr lang="pl-PL" dirty="0" smtClean="0"/>
          </a:p>
          <a:p>
            <a:r>
              <a:rPr lang="pl-PL" dirty="0" smtClean="0"/>
              <a:t>Sygnał zarejestrowany przez RHESSI jest </a:t>
            </a:r>
          </a:p>
          <a:p>
            <a:r>
              <a:rPr lang="pl-PL" dirty="0" smtClean="0"/>
              <a:t>wystarczająco silny aby zrekonstruować</a:t>
            </a:r>
          </a:p>
          <a:p>
            <a:r>
              <a:rPr lang="pl-PL" dirty="0" smtClean="0"/>
              <a:t>obrazy z użyciem detektora nr 1.</a:t>
            </a:r>
          </a:p>
        </p:txBody>
      </p:sp>
      <p:pic>
        <p:nvPicPr>
          <p:cNvPr id="7" name="Obraz 6" descr="rhessi_cu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4357698" cy="435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1070</Words>
  <Application>Microsoft Office PowerPoint</Application>
  <PresentationFormat>Pokaz na ekranie (4:3)</PresentationFormat>
  <Paragraphs>276</Paragraphs>
  <Slides>33</Slides>
  <Notes>0</Notes>
  <HiddenSlides>0</HiddenSlides>
  <MMClips>3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105</cp:revision>
  <dcterms:created xsi:type="dcterms:W3CDTF">2007-12-07T09:50:38Z</dcterms:created>
  <dcterms:modified xsi:type="dcterms:W3CDTF">2007-12-10T10:25:57Z</dcterms:modified>
</cp:coreProperties>
</file>