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94" r:id="rId8"/>
    <p:sldId id="260" r:id="rId9"/>
    <p:sldId id="258" r:id="rId10"/>
    <p:sldId id="265" r:id="rId11"/>
    <p:sldId id="266" r:id="rId12"/>
    <p:sldId id="267" r:id="rId13"/>
    <p:sldId id="268" r:id="rId14"/>
    <p:sldId id="269" r:id="rId15"/>
    <p:sldId id="280" r:id="rId16"/>
    <p:sldId id="274" r:id="rId17"/>
    <p:sldId id="275" r:id="rId18"/>
    <p:sldId id="273" r:id="rId19"/>
    <p:sldId id="276" r:id="rId20"/>
    <p:sldId id="277" r:id="rId21"/>
    <p:sldId id="272" r:id="rId22"/>
    <p:sldId id="286" r:id="rId23"/>
    <p:sldId id="279" r:id="rId24"/>
    <p:sldId id="278" r:id="rId25"/>
    <p:sldId id="281" r:id="rId26"/>
    <p:sldId id="261" r:id="rId27"/>
    <p:sldId id="291" r:id="rId28"/>
    <p:sldId id="295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7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C72D-ECF4-4CDD-91AC-1712DFCAC15D}" type="datetimeFigureOut">
              <a:rPr lang="pl-PL" smtClean="0"/>
              <a:pPr/>
              <a:t>2008-05-06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75CD-91FD-440D-BD10-A7C834E07C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71210\14jul04_whole.mpe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seminaria_wyklady\seminarium_071210\14jul04_box1.mpeg" TargetMode="Externa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57224" y="1142984"/>
            <a:ext cx="778334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latin typeface="Calibri" pitchFamily="34" charset="0"/>
              </a:rPr>
              <a:t>TRACE and RHESSI </a:t>
            </a:r>
            <a:r>
              <a:rPr lang="pl-PL" sz="4400" b="1" dirty="0" err="1" smtClean="0">
                <a:latin typeface="Calibri" pitchFamily="34" charset="0"/>
              </a:rPr>
              <a:t>observations</a:t>
            </a:r>
            <a:r>
              <a:rPr lang="pl-PL" sz="44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pl-PL" sz="4400" b="1" dirty="0" smtClean="0">
                <a:latin typeface="Calibri" pitchFamily="34" charset="0"/>
              </a:rPr>
              <a:t>of </a:t>
            </a:r>
            <a:r>
              <a:rPr lang="pl-PL" sz="4400" b="1" dirty="0" err="1" smtClean="0">
                <a:latin typeface="Calibri" pitchFamily="34" charset="0"/>
              </a:rPr>
              <a:t>the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failed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eruption</a:t>
            </a:r>
            <a:r>
              <a:rPr lang="pl-PL" sz="4400" b="1" dirty="0" smtClean="0">
                <a:latin typeface="Calibri" pitchFamily="34" charset="0"/>
              </a:rPr>
              <a:t> of </a:t>
            </a:r>
          </a:p>
          <a:p>
            <a:pPr algn="ctr"/>
            <a:r>
              <a:rPr lang="pl-PL" sz="4400" b="1" dirty="0" err="1" smtClean="0">
                <a:latin typeface="Calibri" pitchFamily="34" charset="0"/>
              </a:rPr>
              <a:t>the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magnetic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flux</a:t>
            </a:r>
            <a:r>
              <a:rPr lang="pl-PL" sz="4400" b="1" dirty="0" smtClean="0">
                <a:latin typeface="Calibri" pitchFamily="34" charset="0"/>
              </a:rPr>
              <a:t> </a:t>
            </a:r>
            <a:r>
              <a:rPr lang="pl-PL" sz="4400" b="1" dirty="0" err="1" smtClean="0">
                <a:latin typeface="Calibri" pitchFamily="34" charset="0"/>
              </a:rPr>
              <a:t>rope</a:t>
            </a:r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Tomasz Mrozek</a:t>
            </a:r>
          </a:p>
          <a:p>
            <a:r>
              <a:rPr lang="pl-PL" b="1" dirty="0" err="1" smtClean="0"/>
              <a:t>Astronomical</a:t>
            </a:r>
            <a:r>
              <a:rPr lang="pl-PL" b="1" dirty="0" smtClean="0"/>
              <a:t> </a:t>
            </a:r>
            <a:r>
              <a:rPr lang="pl-PL" b="1" dirty="0" err="1" smtClean="0"/>
              <a:t>Institute</a:t>
            </a:r>
            <a:endParaRPr lang="pl-PL" b="1" dirty="0" smtClean="0"/>
          </a:p>
          <a:p>
            <a:r>
              <a:rPr lang="pl-PL" b="1" dirty="0" err="1" smtClean="0"/>
              <a:t>University</a:t>
            </a:r>
            <a:r>
              <a:rPr lang="pl-PL" b="1" dirty="0" smtClean="0"/>
              <a:t> of Wrocław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57628"/>
            <a:ext cx="3571900" cy="26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4jul04_whol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695468"/>
            <a:ext cx="4419600" cy="43053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00628" y="1928802"/>
            <a:ext cx="41456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Relatively</a:t>
            </a:r>
            <a:r>
              <a:rPr lang="pl-PL" b="1" dirty="0" smtClean="0"/>
              <a:t> </a:t>
            </a:r>
            <a:r>
              <a:rPr lang="pl-PL" b="1" dirty="0" err="1" smtClean="0"/>
              <a:t>strong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connected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small</a:t>
            </a:r>
            <a:r>
              <a:rPr lang="pl-PL" b="1" dirty="0" smtClean="0"/>
              <a:t> </a:t>
            </a:r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arcade</a:t>
            </a:r>
            <a:r>
              <a:rPr lang="pl-PL" b="1" dirty="0" smtClean="0"/>
              <a:t> (less </a:t>
            </a:r>
            <a:r>
              <a:rPr lang="pl-PL" b="1" dirty="0" err="1" smtClean="0"/>
              <a:t>than</a:t>
            </a:r>
            <a:r>
              <a:rPr lang="pl-PL" b="1" dirty="0" smtClean="0"/>
              <a:t> 10</a:t>
            </a:r>
            <a:r>
              <a:rPr lang="pl-PL" b="1" baseline="30000" dirty="0" smtClean="0"/>
              <a:t>4</a:t>
            </a:r>
            <a:r>
              <a:rPr lang="pl-PL" b="1" dirty="0" smtClean="0"/>
              <a:t>km).</a:t>
            </a:r>
          </a:p>
          <a:p>
            <a:endParaRPr lang="pl-PL" b="1" dirty="0" smtClean="0"/>
          </a:p>
          <a:p>
            <a:r>
              <a:rPr lang="pl-PL" b="1" dirty="0" err="1" smtClean="0"/>
              <a:t>Several</a:t>
            </a:r>
            <a:r>
              <a:rPr lang="pl-PL" b="1" dirty="0" smtClean="0"/>
              <a:t> </a:t>
            </a:r>
            <a:r>
              <a:rPr lang="pl-PL" b="1" dirty="0" err="1" smtClean="0"/>
              <a:t>episodes</a:t>
            </a:r>
            <a:r>
              <a:rPr lang="pl-PL" b="1" dirty="0" smtClean="0"/>
              <a:t> </a:t>
            </a:r>
            <a:r>
              <a:rPr lang="pl-PL" b="1" dirty="0" err="1" smtClean="0"/>
              <a:t>were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:</a:t>
            </a:r>
          </a:p>
          <a:p>
            <a:endParaRPr lang="pl-PL" b="1" dirty="0" smtClean="0"/>
          </a:p>
          <a:p>
            <a:r>
              <a:rPr lang="pl-PL" b="1" dirty="0" smtClean="0"/>
              <a:t>- </a:t>
            </a:r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before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err="1" smtClean="0"/>
              <a:t>which</a:t>
            </a:r>
            <a:r>
              <a:rPr lang="pl-PL" b="1" dirty="0" smtClean="0"/>
              <a:t> was </a:t>
            </a:r>
            <a:r>
              <a:rPr lang="pl-PL" b="1" dirty="0" err="1" smtClean="0"/>
              <a:t>started</a:t>
            </a:r>
            <a:r>
              <a:rPr lang="pl-PL" b="1" dirty="0" smtClean="0"/>
              <a:t> </a:t>
            </a:r>
            <a:r>
              <a:rPr lang="pl-PL" b="1" dirty="0" err="1" smtClean="0"/>
              <a:t>during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   </a:t>
            </a:r>
            <a:r>
              <a:rPr lang="pl-PL" b="1" dirty="0" err="1" smtClean="0"/>
              <a:t>impulsive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</a:t>
            </a:r>
            <a:r>
              <a:rPr lang="pl-PL" b="1" dirty="0" err="1" smtClean="0"/>
              <a:t>deceleration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and </a:t>
            </a:r>
            <a:r>
              <a:rPr lang="pl-PL" b="1" dirty="0" err="1" smtClean="0"/>
              <a:t>side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   </a:t>
            </a:r>
            <a:r>
              <a:rPr lang="pl-PL" b="1" dirty="0" err="1" smtClean="0"/>
              <a:t>eruptions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 </a:t>
            </a:r>
            <a:r>
              <a:rPr lang="pl-PL" b="1" dirty="0" err="1" smtClean="0"/>
              <a:t>radial</a:t>
            </a:r>
            <a:r>
              <a:rPr lang="pl-PL" b="1" dirty="0" smtClean="0"/>
              <a:t> </a:t>
            </a:r>
            <a:r>
              <a:rPr lang="pl-PL" b="1" dirty="0" err="1" smtClean="0"/>
              <a:t>oscillations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system of </a:t>
            </a:r>
            <a:r>
              <a:rPr lang="pl-PL" b="1" dirty="0" err="1" smtClean="0"/>
              <a:t>loops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 </a:t>
            </a:r>
            <a:r>
              <a:rPr lang="pl-PL" b="1" dirty="0" err="1" smtClean="0"/>
              <a:t>observed</a:t>
            </a:r>
            <a:r>
              <a:rPr lang="pl-PL" b="1" dirty="0" smtClean="0"/>
              <a:t> high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corona</a:t>
            </a:r>
            <a:endParaRPr lang="pl-PL" b="1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flare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preflare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activity</a:t>
            </a:r>
            <a:endParaRPr lang="pl-PL" sz="3200" b="1" dirty="0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57752" y="2214554"/>
            <a:ext cx="4115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Preflare</a:t>
            </a:r>
            <a:r>
              <a:rPr lang="pl-PL" b="1" dirty="0" smtClean="0"/>
              <a:t> </a:t>
            </a:r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were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between</a:t>
            </a:r>
            <a:r>
              <a:rPr lang="pl-PL" b="1" dirty="0" smtClean="0"/>
              <a:t>  5:03 and 5:17 UT.</a:t>
            </a:r>
          </a:p>
          <a:p>
            <a:endParaRPr lang="pl-PL" b="1" dirty="0" smtClean="0"/>
          </a:p>
          <a:p>
            <a:r>
              <a:rPr lang="pl-PL" b="1" dirty="0" smtClean="0"/>
              <a:t>I</a:t>
            </a:r>
            <a:r>
              <a:rPr lang="pl-PL" b="1" dirty="0" smtClean="0"/>
              <a:t>n </a:t>
            </a:r>
            <a:r>
              <a:rPr lang="pl-PL" b="1" dirty="0" err="1" smtClean="0"/>
              <a:t>the</a:t>
            </a:r>
            <a:r>
              <a:rPr lang="pl-PL" b="1" dirty="0" smtClean="0"/>
              <a:t> TRACE </a:t>
            </a:r>
            <a:r>
              <a:rPr lang="pl-PL" b="1" dirty="0" err="1" smtClean="0"/>
              <a:t>images</a:t>
            </a:r>
            <a:r>
              <a:rPr lang="pl-PL" b="1" dirty="0" smtClean="0"/>
              <a:t> </a:t>
            </a:r>
            <a:r>
              <a:rPr lang="pl-PL" b="1" dirty="0" smtClean="0"/>
              <a:t>we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small</a:t>
            </a:r>
            <a:r>
              <a:rPr lang="pl-PL" b="1" dirty="0" smtClean="0"/>
              <a:t> </a:t>
            </a:r>
            <a:r>
              <a:rPr lang="pl-PL" b="1" dirty="0" smtClean="0"/>
              <a:t>systems </a:t>
            </a:r>
            <a:r>
              <a:rPr lang="pl-PL" b="1" dirty="0" smtClean="0"/>
              <a:t>of </a:t>
            </a:r>
            <a:r>
              <a:rPr lang="pl-PL" b="1" dirty="0" err="1" smtClean="0"/>
              <a:t>loops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err="1" smtClean="0"/>
              <a:t>There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enough</a:t>
            </a:r>
            <a:r>
              <a:rPr lang="pl-PL" b="1" dirty="0" smtClean="0"/>
              <a:t> </a:t>
            </a:r>
            <a:r>
              <a:rPr lang="pl-PL" b="1" dirty="0" err="1" smtClean="0"/>
              <a:t>signal</a:t>
            </a:r>
            <a:r>
              <a:rPr lang="pl-PL" b="1" dirty="0" smtClean="0"/>
              <a:t> for </a:t>
            </a:r>
            <a:r>
              <a:rPr lang="pl-PL" b="1" dirty="0" err="1" smtClean="0"/>
              <a:t>reconstructing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RHESSI </a:t>
            </a:r>
            <a:r>
              <a:rPr lang="pl-PL" b="1" dirty="0" err="1" smtClean="0"/>
              <a:t>images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detector</a:t>
            </a:r>
            <a:r>
              <a:rPr lang="pl-PL" b="1" dirty="0" smtClean="0"/>
              <a:t> 1 </a:t>
            </a:r>
            <a:r>
              <a:rPr lang="pl-PL" b="1" dirty="0" err="1" smtClean="0"/>
              <a:t>giving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highest</a:t>
            </a:r>
            <a:r>
              <a:rPr lang="pl-PL" b="1" dirty="0" smtClean="0"/>
              <a:t> </a:t>
            </a:r>
            <a:r>
              <a:rPr lang="pl-PL" b="1" dirty="0" err="1" smtClean="0"/>
              <a:t>spatial</a:t>
            </a:r>
            <a:r>
              <a:rPr lang="pl-PL" b="1" dirty="0" smtClean="0"/>
              <a:t> resolution (</a:t>
            </a:r>
            <a:r>
              <a:rPr lang="pl-PL" b="1" dirty="0" err="1" smtClean="0"/>
              <a:t>about</a:t>
            </a:r>
            <a:r>
              <a:rPr lang="pl-PL" b="1" dirty="0" smtClean="0"/>
              <a:t> 2.5 </a:t>
            </a:r>
          </a:p>
          <a:p>
            <a:r>
              <a:rPr lang="pl-PL" b="1" dirty="0" err="1" smtClean="0"/>
              <a:t>arc</a:t>
            </a:r>
            <a:r>
              <a:rPr lang="pl-PL" b="1" dirty="0" smtClean="0"/>
              <a:t> sec)</a:t>
            </a:r>
          </a:p>
        </p:txBody>
      </p:sp>
      <p:pic>
        <p:nvPicPr>
          <p:cNvPr id="7" name="Obraz 6" descr="rhessi_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4357698" cy="435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preflare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activity</a:t>
            </a:r>
            <a:endParaRPr lang="pl-PL" sz="3200" b="1" dirty="0">
              <a:latin typeface="Calibri" pitchFamily="34" charset="0"/>
            </a:endParaRPr>
          </a:p>
        </p:txBody>
      </p:sp>
      <p:grpSp>
        <p:nvGrpSpPr>
          <p:cNvPr id="2" name="Grupa 16"/>
          <p:cNvGrpSpPr/>
          <p:nvPr/>
        </p:nvGrpSpPr>
        <p:grpSpPr>
          <a:xfrm>
            <a:off x="-71470" y="1500198"/>
            <a:ext cx="5767973" cy="5357826"/>
            <a:chOff x="304225" y="1357298"/>
            <a:chExt cx="5767973" cy="5357826"/>
          </a:xfrm>
        </p:grpSpPr>
        <p:pic>
          <p:nvPicPr>
            <p:cNvPr id="7" name="Obraz 6" descr="325071733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752" y="1640844"/>
              <a:ext cx="895996" cy="830878"/>
            </a:xfrm>
            <a:prstGeom prst="rect">
              <a:avLst/>
            </a:prstGeom>
          </p:spPr>
        </p:pic>
        <p:pic>
          <p:nvPicPr>
            <p:cNvPr id="8" name="Obraz 7" descr="preflare_trace_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250" y="1357298"/>
              <a:ext cx="1941461" cy="1857517"/>
            </a:xfrm>
            <a:prstGeom prst="rect">
              <a:avLst/>
            </a:prstGeom>
          </p:spPr>
        </p:pic>
        <p:pic>
          <p:nvPicPr>
            <p:cNvPr id="9" name="Obraz 8" descr="preflare_trace_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6746" y="1357298"/>
              <a:ext cx="1941461" cy="1857517"/>
            </a:xfrm>
            <a:prstGeom prst="rect">
              <a:avLst/>
            </a:prstGeom>
          </p:spPr>
        </p:pic>
        <p:pic>
          <p:nvPicPr>
            <p:cNvPr id="10" name="Obraz 9" descr="preflare_trace_9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737" y="1357298"/>
              <a:ext cx="1941461" cy="1857517"/>
            </a:xfrm>
            <a:prstGeom prst="rect">
              <a:avLst/>
            </a:prstGeom>
          </p:spPr>
        </p:pic>
        <p:pic>
          <p:nvPicPr>
            <p:cNvPr id="11" name="Obraz 10" descr="preflare_trace_1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250" y="3125387"/>
              <a:ext cx="1941461" cy="1857517"/>
            </a:xfrm>
            <a:prstGeom prst="rect">
              <a:avLst/>
            </a:prstGeom>
          </p:spPr>
        </p:pic>
        <p:pic>
          <p:nvPicPr>
            <p:cNvPr id="12" name="Obraz 11" descr="preflare_trace_1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8241" y="3125387"/>
              <a:ext cx="1941461" cy="1857517"/>
            </a:xfrm>
            <a:prstGeom prst="rect">
              <a:avLst/>
            </a:prstGeom>
          </p:spPr>
        </p:pic>
        <p:pic>
          <p:nvPicPr>
            <p:cNvPr id="13" name="Obraz 12" descr="preflare_trace_1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737" y="3125387"/>
              <a:ext cx="1941461" cy="1857517"/>
            </a:xfrm>
            <a:prstGeom prst="rect">
              <a:avLst/>
            </a:prstGeom>
          </p:spPr>
        </p:pic>
        <p:pic>
          <p:nvPicPr>
            <p:cNvPr id="14" name="Obraz 13" descr="preflare_trace_1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225" y="4857607"/>
              <a:ext cx="1941461" cy="1857517"/>
            </a:xfrm>
            <a:prstGeom prst="rect">
              <a:avLst/>
            </a:prstGeom>
          </p:spPr>
        </p:pic>
        <p:pic>
          <p:nvPicPr>
            <p:cNvPr id="15" name="Obraz 14" descr="preflare_trace_1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6745" y="4857607"/>
              <a:ext cx="1941461" cy="1857517"/>
            </a:xfrm>
            <a:prstGeom prst="rect">
              <a:avLst/>
            </a:prstGeom>
          </p:spPr>
        </p:pic>
        <p:pic>
          <p:nvPicPr>
            <p:cNvPr id="16" name="Obraz 15" descr="preflare_trace_1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30737" y="4857607"/>
              <a:ext cx="1941461" cy="1857517"/>
            </a:xfrm>
            <a:prstGeom prst="rect">
              <a:avLst/>
            </a:prstGeom>
          </p:spPr>
        </p:pic>
      </p:grpSp>
      <p:pic>
        <p:nvPicPr>
          <p:cNvPr id="18" name="Obraz 17" descr="preflare_trace_8_16kev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94" y="1214422"/>
            <a:ext cx="3643306" cy="3643306"/>
          </a:xfrm>
          <a:prstGeom prst="rect">
            <a:avLst/>
          </a:prstGeom>
        </p:spPr>
      </p:pic>
      <p:cxnSp>
        <p:nvCxnSpPr>
          <p:cNvPr id="20" name="Łącznik prosty ze strzałką 19"/>
          <p:cNvCxnSpPr/>
          <p:nvPr/>
        </p:nvCxnSpPr>
        <p:spPr>
          <a:xfrm flipV="1">
            <a:off x="3428992" y="3143248"/>
            <a:ext cx="2286016" cy="857256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5929322" y="5286388"/>
            <a:ext cx="314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Contours</a:t>
            </a:r>
            <a:r>
              <a:rPr lang="pl-PL" b="1" dirty="0" smtClean="0"/>
              <a:t> – RHESSI </a:t>
            </a:r>
            <a:r>
              <a:rPr lang="pl-PL" b="1" dirty="0" err="1" smtClean="0"/>
              <a:t>sources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range</a:t>
            </a:r>
            <a:r>
              <a:rPr lang="pl-PL" b="1" dirty="0" smtClean="0"/>
              <a:t> 8-16 </a:t>
            </a:r>
            <a:r>
              <a:rPr lang="pl-PL" b="1" dirty="0" err="1" smtClean="0"/>
              <a:t>keV</a:t>
            </a:r>
            <a:endParaRPr lang="pl-PL" b="1" dirty="0"/>
          </a:p>
        </p:txBody>
      </p:sp>
      <p:pic>
        <p:nvPicPr>
          <p:cNvPr id="19" name="Obraz 18" descr="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2900"/>
            <a:ext cx="3571868" cy="357186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000100" y="2000240"/>
            <a:ext cx="642942" cy="5715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23"/>
          <p:cNvCxnSpPr/>
          <p:nvPr/>
        </p:nvCxnSpPr>
        <p:spPr>
          <a:xfrm flipV="1">
            <a:off x="1643042" y="1785926"/>
            <a:ext cx="2357454" cy="2143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1643042" y="2571744"/>
            <a:ext cx="2428892" cy="5000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beginnig</a:t>
            </a:r>
            <a:r>
              <a:rPr lang="pl-PL" sz="3200" b="1" dirty="0" smtClean="0">
                <a:latin typeface="Calibri" pitchFamily="34" charset="0"/>
              </a:rPr>
              <a:t> of </a:t>
            </a:r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impulsive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phase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7" name="Obraz 6" descr="preflare_trac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3119436" cy="3119436"/>
          </a:xfrm>
          <a:prstGeom prst="rect">
            <a:avLst/>
          </a:prstGeom>
        </p:spPr>
      </p:pic>
      <p:pic>
        <p:nvPicPr>
          <p:cNvPr id="8" name="Obraz 7" descr="preflare_trace_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000108"/>
            <a:ext cx="3119436" cy="3119436"/>
          </a:xfrm>
          <a:prstGeom prst="rect">
            <a:avLst/>
          </a:prstGeom>
        </p:spPr>
      </p:pic>
      <p:pic>
        <p:nvPicPr>
          <p:cNvPr id="6" name="Obraz 5" descr="preflare_trace_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000108"/>
            <a:ext cx="3119436" cy="31194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28992" y="4357694"/>
            <a:ext cx="55583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Abrupt</a:t>
            </a:r>
            <a:r>
              <a:rPr lang="pl-PL" b="1" dirty="0" smtClean="0"/>
              <a:t> </a:t>
            </a:r>
            <a:r>
              <a:rPr lang="pl-PL" b="1" dirty="0" err="1" smtClean="0"/>
              <a:t>brightening</a:t>
            </a:r>
            <a:r>
              <a:rPr lang="pl-PL" b="1" dirty="0" smtClean="0"/>
              <a:t> </a:t>
            </a:r>
            <a:r>
              <a:rPr lang="pl-PL" b="1" dirty="0" err="1" smtClean="0"/>
              <a:t>connected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visible</a:t>
            </a:r>
            <a:r>
              <a:rPr lang="pl-PL" b="1" dirty="0" smtClean="0"/>
              <a:t> on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TRACE </a:t>
            </a:r>
            <a:r>
              <a:rPr lang="pl-PL" b="1" dirty="0" err="1" smtClean="0"/>
              <a:t>image</a:t>
            </a:r>
            <a:r>
              <a:rPr lang="pl-PL" b="1" dirty="0" smtClean="0"/>
              <a:t> </a:t>
            </a:r>
            <a:r>
              <a:rPr lang="pl-PL" b="1" dirty="0" err="1" smtClean="0"/>
              <a:t>obtained</a:t>
            </a:r>
            <a:r>
              <a:rPr lang="pl-PL" b="1" dirty="0" smtClean="0"/>
              <a:t> on 5:17:30 UT</a:t>
            </a:r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flux</a:t>
            </a:r>
            <a:r>
              <a:rPr lang="pl-PL" b="1" dirty="0" smtClean="0"/>
              <a:t> </a:t>
            </a:r>
            <a:r>
              <a:rPr lang="pl-PL" b="1" dirty="0" err="1" smtClean="0"/>
              <a:t>tube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several</a:t>
            </a:r>
            <a:r>
              <a:rPr lang="pl-PL" b="1" dirty="0" smtClean="0"/>
              <a:t> </a:t>
            </a:r>
            <a:r>
              <a:rPr lang="pl-PL" b="1" dirty="0" err="1" smtClean="0"/>
              <a:t>seconds</a:t>
            </a:r>
            <a:r>
              <a:rPr lang="pl-PL" b="1" dirty="0" smtClean="0"/>
              <a:t> </a:t>
            </a:r>
            <a:r>
              <a:rPr lang="pl-PL" b="1" dirty="0" err="1" smtClean="0"/>
              <a:t>after</a:t>
            </a:r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err="1" smtClean="0"/>
              <a:t>started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a </a:t>
            </a:r>
            <a:r>
              <a:rPr lang="pl-PL" b="1" dirty="0" err="1" smtClean="0"/>
              <a:t>very</a:t>
            </a:r>
            <a:r>
              <a:rPr lang="pl-PL" b="1" dirty="0" smtClean="0"/>
              <a:t> compact region (</a:t>
            </a:r>
            <a:r>
              <a:rPr lang="pl-PL" b="1" dirty="0" err="1" smtClean="0"/>
              <a:t>about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3000 km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diameter</a:t>
            </a:r>
            <a:r>
              <a:rPr lang="pl-PL" b="1" dirty="0" smtClean="0"/>
              <a:t>!)</a:t>
            </a:r>
            <a:endParaRPr lang="pl-PL" b="1" dirty="0"/>
          </a:p>
        </p:txBody>
      </p:sp>
      <p:cxnSp>
        <p:nvCxnSpPr>
          <p:cNvPr id="11" name="Łącznik prosty ze strzałką 10"/>
          <p:cNvCxnSpPr/>
          <p:nvPr/>
        </p:nvCxnSpPr>
        <p:spPr>
          <a:xfrm rot="10800000">
            <a:off x="4143372" y="2857496"/>
            <a:ext cx="2571768" cy="1928826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 descr="rhessi_cur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3310"/>
            <a:ext cx="3214690" cy="3214690"/>
          </a:xfrm>
          <a:prstGeom prst="rect">
            <a:avLst/>
          </a:prstGeom>
        </p:spPr>
      </p:pic>
      <p:cxnSp>
        <p:nvCxnSpPr>
          <p:cNvPr id="14" name="Łącznik prosty 13"/>
          <p:cNvCxnSpPr/>
          <p:nvPr/>
        </p:nvCxnSpPr>
        <p:spPr>
          <a:xfrm rot="5400000" flipH="1" flipV="1">
            <a:off x="1250927" y="6179363"/>
            <a:ext cx="1071570" cy="1588"/>
          </a:xfrm>
          <a:prstGeom prst="line">
            <a:avLst/>
          </a:prstGeom>
          <a:ln>
            <a:solidFill>
              <a:srgbClr val="FFFF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eruption</a:t>
            </a:r>
            <a:endParaRPr lang="pl-PL" sz="3200" b="1" dirty="0">
              <a:latin typeface="Calibri" pitchFamily="34" charset="0"/>
            </a:endParaRPr>
          </a:p>
        </p:txBody>
      </p:sp>
      <p:grpSp>
        <p:nvGrpSpPr>
          <p:cNvPr id="2" name="Grupa 15"/>
          <p:cNvGrpSpPr/>
          <p:nvPr/>
        </p:nvGrpSpPr>
        <p:grpSpPr>
          <a:xfrm>
            <a:off x="285720" y="1500174"/>
            <a:ext cx="4857784" cy="4929222"/>
            <a:chOff x="285720" y="1428736"/>
            <a:chExt cx="5262576" cy="5262576"/>
          </a:xfrm>
        </p:grpSpPr>
        <p:pic>
          <p:nvPicPr>
            <p:cNvPr id="8" name="Obraz 7" descr="3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1428736"/>
              <a:ext cx="5262576" cy="5262576"/>
            </a:xfrm>
            <a:prstGeom prst="rect">
              <a:avLst/>
            </a:prstGeom>
          </p:spPr>
        </p:pic>
        <p:cxnSp>
          <p:nvCxnSpPr>
            <p:cNvPr id="10" name="Łącznik prosty 9"/>
            <p:cNvCxnSpPr/>
            <p:nvPr/>
          </p:nvCxnSpPr>
          <p:spPr>
            <a:xfrm flipV="1">
              <a:off x="2000232" y="3214686"/>
              <a:ext cx="2143140" cy="178595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H="1">
              <a:off x="1643042" y="4714884"/>
              <a:ext cx="714380" cy="5715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6200000" flipH="1">
              <a:off x="2714612" y="3929066"/>
              <a:ext cx="714380" cy="5715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ole tekstowe 14"/>
          <p:cNvSpPr txBox="1"/>
          <p:nvPr/>
        </p:nvSpPr>
        <p:spPr>
          <a:xfrm>
            <a:off x="5306667" y="2428868"/>
            <a:ext cx="3730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height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erupting</a:t>
            </a:r>
            <a:r>
              <a:rPr lang="pl-PL" b="1" dirty="0" smtClean="0"/>
              <a:t> </a:t>
            </a:r>
            <a:r>
              <a:rPr lang="pl-PL" b="1" dirty="0" err="1" smtClean="0"/>
              <a:t>structure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was </a:t>
            </a:r>
            <a:r>
              <a:rPr lang="pl-PL" b="1" dirty="0" err="1" smtClean="0"/>
              <a:t>calculated</a:t>
            </a:r>
            <a:r>
              <a:rPr lang="pl-PL" b="1" dirty="0" smtClean="0"/>
              <a:t> </a:t>
            </a:r>
            <a:r>
              <a:rPr lang="pl-PL" b="1" dirty="0" err="1" smtClean="0"/>
              <a:t>along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yellow</a:t>
            </a:r>
            <a:r>
              <a:rPr lang="pl-PL" b="1" dirty="0" smtClean="0"/>
              <a:t> </a:t>
            </a:r>
            <a:r>
              <a:rPr lang="pl-PL" b="1" dirty="0" err="1" smtClean="0"/>
              <a:t>line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  <a:p>
            <a:r>
              <a:rPr lang="pl-PL" b="1" dirty="0" smtClean="0"/>
              <a:t>On </a:t>
            </a:r>
            <a:r>
              <a:rPr lang="pl-PL" b="1" dirty="0" err="1" smtClean="0"/>
              <a:t>each</a:t>
            </a:r>
            <a:r>
              <a:rPr lang="pl-PL" b="1" dirty="0" smtClean="0"/>
              <a:t> TRACE </a:t>
            </a:r>
            <a:r>
              <a:rPr lang="pl-PL" b="1" dirty="0" err="1" smtClean="0"/>
              <a:t>image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distance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between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front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and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reference</a:t>
            </a:r>
            <a:r>
              <a:rPr lang="pl-PL" b="1" dirty="0" smtClean="0"/>
              <a:t> </a:t>
            </a:r>
            <a:r>
              <a:rPr lang="pl-PL" b="1" dirty="0" err="1" smtClean="0"/>
              <a:t>line</a:t>
            </a:r>
            <a:r>
              <a:rPr lang="pl-PL" b="1" dirty="0" smtClean="0"/>
              <a:t> was </a:t>
            </a:r>
            <a:r>
              <a:rPr lang="pl-PL" b="1" dirty="0" err="1" smtClean="0"/>
              <a:t>calculated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ejection_rhessi_bol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5286412" cy="51435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28728" y="357166"/>
            <a:ext cx="750095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l-PL" sz="3200" b="1" dirty="0" err="1" smtClean="0"/>
              <a:t>evolution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eruption</a:t>
            </a:r>
            <a:r>
              <a:rPr lang="pl-PL" sz="3200" b="1" dirty="0" smtClean="0"/>
              <a:t> </a:t>
            </a:r>
            <a:endParaRPr lang="pl-PL" sz="3200" b="1" dirty="0"/>
          </a:p>
        </p:txBody>
      </p:sp>
      <p:grpSp>
        <p:nvGrpSpPr>
          <p:cNvPr id="2" name="Grupa 23"/>
          <p:cNvGrpSpPr/>
          <p:nvPr/>
        </p:nvGrpSpPr>
        <p:grpSpPr>
          <a:xfrm>
            <a:off x="1500166" y="1285860"/>
            <a:ext cx="7626493" cy="2012406"/>
            <a:chOff x="1500166" y="1285860"/>
            <a:chExt cx="7626493" cy="2012406"/>
          </a:xfrm>
        </p:grpSpPr>
        <p:pic>
          <p:nvPicPr>
            <p:cNvPr id="13" name="Obraz 12" descr="2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6446" y="1285860"/>
              <a:ext cx="1714512" cy="1714512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7500958" y="1357298"/>
              <a:ext cx="16257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rgbClr val="FF0000"/>
                  </a:solidFill>
                </a:rPr>
                <a:t>Initial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phase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  <a:r>
                <a:rPr lang="pl-PL" b="1" dirty="0" smtClean="0">
                  <a:solidFill>
                    <a:srgbClr val="FF0000"/>
                  </a:solidFill>
                </a:rPr>
                <a:t>,</a:t>
              </a:r>
            </a:p>
            <a:p>
              <a:r>
                <a:rPr lang="pl-PL" b="1" dirty="0" err="1" smtClean="0">
                  <a:solidFill>
                    <a:srgbClr val="FF0000"/>
                  </a:solidFill>
                </a:rPr>
                <a:t>the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eruption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FF0000"/>
                  </a:solidFill>
                </a:rPr>
                <a:t>moves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with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FF0000"/>
                  </a:solidFill>
                </a:rPr>
                <a:t>small</a:t>
              </a:r>
              <a:r>
                <a:rPr lang="pl-PL" b="1" dirty="0" smtClean="0">
                  <a:solidFill>
                    <a:srgbClr val="FF0000"/>
                  </a:solidFill>
                </a:rPr>
                <a:t>,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constant</a:t>
              </a:r>
              <a:endParaRPr lang="pl-PL" b="1" dirty="0" smtClean="0">
                <a:solidFill>
                  <a:srgbClr val="FF0000"/>
                </a:solidFill>
              </a:endParaRPr>
            </a:p>
            <a:p>
              <a:r>
                <a:rPr lang="pl-PL" b="1" dirty="0" err="1" smtClean="0">
                  <a:solidFill>
                    <a:srgbClr val="FF0000"/>
                  </a:solidFill>
                </a:rPr>
                <a:t>velocity</a:t>
              </a:r>
              <a:endParaRPr lang="pl-PL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500166" y="29289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FF0000"/>
                  </a:solidFill>
                </a:rPr>
                <a:t>1</a:t>
              </a:r>
              <a:endParaRPr lang="pl-P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a 24"/>
          <p:cNvGrpSpPr/>
          <p:nvPr/>
        </p:nvGrpSpPr>
        <p:grpSpPr>
          <a:xfrm>
            <a:off x="2071670" y="2571744"/>
            <a:ext cx="7022994" cy="2348700"/>
            <a:chOff x="2071670" y="2571744"/>
            <a:chExt cx="7022994" cy="2348700"/>
          </a:xfrm>
        </p:grpSpPr>
        <p:pic>
          <p:nvPicPr>
            <p:cNvPr id="15" name="Obraz 14" descr="3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446" y="3143248"/>
              <a:ext cx="1714512" cy="1714512"/>
            </a:xfrm>
            <a:prstGeom prst="rect">
              <a:avLst/>
            </a:prstGeom>
          </p:spPr>
        </p:pic>
        <p:sp>
          <p:nvSpPr>
            <p:cNvPr id="16" name="pole tekstowe 15"/>
            <p:cNvSpPr txBox="1"/>
            <p:nvPr/>
          </p:nvSpPr>
          <p:spPr>
            <a:xfrm>
              <a:off x="7500958" y="3166118"/>
              <a:ext cx="159370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rgbClr val="0070C0"/>
                  </a:solidFill>
                </a:rPr>
                <a:t>Fast </a:t>
              </a:r>
              <a:r>
                <a:rPr lang="pl-PL" b="1" dirty="0" err="1" smtClean="0">
                  <a:solidFill>
                    <a:srgbClr val="0070C0"/>
                  </a:solidFill>
                </a:rPr>
                <a:t>evolution</a:t>
              </a:r>
              <a:endParaRPr lang="pl-PL" b="1" dirty="0" smtClean="0">
                <a:solidFill>
                  <a:srgbClr val="0070C0"/>
                </a:solidFill>
              </a:endParaRPr>
            </a:p>
            <a:p>
              <a:r>
                <a:rPr lang="pl-PL" b="1" dirty="0" err="1" smtClean="0">
                  <a:solidFill>
                    <a:srgbClr val="0070C0"/>
                  </a:solidFill>
                </a:rPr>
                <a:t>following</a:t>
              </a:r>
              <a:r>
                <a:rPr lang="pl-PL" b="1" dirty="0" smtClean="0">
                  <a:solidFill>
                    <a:srgbClr val="0070C0"/>
                  </a:solidFill>
                </a:rPr>
                <a:t> </a:t>
              </a:r>
              <a:r>
                <a:rPr lang="pl-PL" b="1" dirty="0" err="1" smtClean="0">
                  <a:solidFill>
                    <a:srgbClr val="0070C0"/>
                  </a:solidFill>
                </a:rPr>
                <a:t>the</a:t>
              </a:r>
              <a:r>
                <a:rPr lang="pl-PL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0070C0"/>
                  </a:solidFill>
                </a:rPr>
                <a:t>strongest</a:t>
              </a:r>
              <a:r>
                <a:rPr lang="pl-PL" b="1" dirty="0" smtClean="0">
                  <a:solidFill>
                    <a:srgbClr val="0070C0"/>
                  </a:solidFill>
                </a:rPr>
                <a:t> HXR </a:t>
              </a:r>
            </a:p>
            <a:p>
              <a:r>
                <a:rPr lang="pl-PL" b="1" dirty="0" err="1" smtClean="0">
                  <a:solidFill>
                    <a:srgbClr val="0070C0"/>
                  </a:solidFill>
                </a:rPr>
                <a:t>peak</a:t>
              </a:r>
              <a:r>
                <a:rPr lang="pl-PL" b="1" dirty="0" smtClean="0">
                  <a:solidFill>
                    <a:srgbClr val="0070C0"/>
                  </a:solidFill>
                </a:rPr>
                <a:t> </a:t>
              </a:r>
              <a:r>
                <a:rPr lang="pl-PL" b="1" dirty="0" err="1" smtClean="0">
                  <a:solidFill>
                    <a:srgbClr val="0070C0"/>
                  </a:solidFill>
                </a:rPr>
                <a:t>visible</a:t>
              </a:r>
              <a:r>
                <a:rPr lang="pl-PL" b="1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0070C0"/>
                  </a:solidFill>
                </a:rPr>
                <a:t>in</a:t>
              </a:r>
              <a:r>
                <a:rPr lang="pl-PL" b="1" dirty="0" smtClean="0">
                  <a:solidFill>
                    <a:srgbClr val="0070C0"/>
                  </a:solidFill>
                </a:rPr>
                <a:t> 25-50 </a:t>
              </a:r>
              <a:r>
                <a:rPr lang="pl-PL" b="1" dirty="0" err="1" smtClean="0">
                  <a:solidFill>
                    <a:srgbClr val="0070C0"/>
                  </a:solidFill>
                </a:rPr>
                <a:t>keV</a:t>
              </a:r>
              <a:endParaRPr lang="pl-PL" b="1" dirty="0" smtClean="0">
                <a:solidFill>
                  <a:srgbClr val="0070C0"/>
                </a:solidFill>
              </a:endParaRPr>
            </a:p>
            <a:p>
              <a:r>
                <a:rPr lang="pl-PL" b="1" dirty="0" err="1" smtClean="0">
                  <a:solidFill>
                    <a:srgbClr val="0070C0"/>
                  </a:solidFill>
                </a:rPr>
                <a:t>range</a:t>
              </a:r>
              <a:endParaRPr lang="pl-PL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2071670" y="25717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2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upa 25"/>
          <p:cNvGrpSpPr/>
          <p:nvPr/>
        </p:nvGrpSpPr>
        <p:grpSpPr>
          <a:xfrm>
            <a:off x="3714744" y="1845222"/>
            <a:ext cx="5421149" cy="4869926"/>
            <a:chOff x="3714744" y="1845222"/>
            <a:chExt cx="5421149" cy="4869926"/>
          </a:xfrm>
        </p:grpSpPr>
        <p:pic>
          <p:nvPicPr>
            <p:cNvPr id="17" name="Obraz 16" descr="5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6446" y="5000636"/>
              <a:ext cx="1714512" cy="1714512"/>
            </a:xfrm>
            <a:prstGeom prst="rect">
              <a:avLst/>
            </a:prstGeom>
          </p:spPr>
        </p:pic>
        <p:sp>
          <p:nvSpPr>
            <p:cNvPr id="18" name="pole tekstowe 17"/>
            <p:cNvSpPr txBox="1"/>
            <p:nvPr/>
          </p:nvSpPr>
          <p:spPr>
            <a:xfrm>
              <a:off x="7500958" y="4960822"/>
              <a:ext cx="163493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rgbClr val="00B050"/>
                  </a:solidFill>
                </a:rPr>
                <a:t>Deceleration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00B050"/>
                  </a:solidFill>
                </a:rPr>
                <a:t>phase</a:t>
              </a:r>
              <a:r>
                <a:rPr lang="pl-PL" b="1" dirty="0" smtClean="0">
                  <a:solidFill>
                    <a:srgbClr val="00B050"/>
                  </a:solidFill>
                </a:rPr>
                <a:t>. </a:t>
              </a:r>
              <a:r>
                <a:rPr lang="pl-PL" b="1" dirty="0" err="1" smtClean="0">
                  <a:solidFill>
                    <a:srgbClr val="00B050"/>
                  </a:solidFill>
                </a:rPr>
                <a:t>Main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pl-PL" b="1" dirty="0" smtClean="0">
                  <a:solidFill>
                    <a:srgbClr val="00B050"/>
                  </a:solidFill>
                </a:rPr>
                <a:t>front </a:t>
              </a:r>
              <a:r>
                <a:rPr lang="pl-PL" b="1" dirty="0" err="1" smtClean="0">
                  <a:solidFill>
                    <a:srgbClr val="00B050"/>
                  </a:solidFill>
                </a:rPr>
                <a:t>changes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00B050"/>
                  </a:solidFill>
                </a:rPr>
                <a:t>its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  <a:r>
                <a:rPr lang="pl-PL" b="1" dirty="0" err="1" smtClean="0">
                  <a:solidFill>
                    <a:srgbClr val="00B050"/>
                  </a:solidFill>
                </a:rPr>
                <a:t>shape</a:t>
              </a:r>
              <a:r>
                <a:rPr lang="pl-PL" b="1" dirty="0" smtClean="0">
                  <a:solidFill>
                    <a:srgbClr val="00B050"/>
                  </a:solidFill>
                </a:rPr>
                <a:t>. </a:t>
              </a:r>
              <a:r>
                <a:rPr lang="pl-PL" b="1" dirty="0" err="1" smtClean="0">
                  <a:solidFill>
                    <a:srgbClr val="00B050"/>
                  </a:solidFill>
                </a:rPr>
                <a:t>Side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pl-PL" b="1" dirty="0" err="1" smtClean="0">
                  <a:solidFill>
                    <a:srgbClr val="00B050"/>
                  </a:solidFill>
                </a:rPr>
                <a:t>eruptions</a:t>
              </a:r>
              <a:r>
                <a:rPr lang="pl-PL" b="1" dirty="0" smtClean="0">
                  <a:solidFill>
                    <a:srgbClr val="00B050"/>
                  </a:solidFill>
                </a:rPr>
                <a:t> </a:t>
              </a:r>
              <a:r>
                <a:rPr lang="pl-PL" b="1" dirty="0" err="1" smtClean="0">
                  <a:solidFill>
                    <a:srgbClr val="00B050"/>
                  </a:solidFill>
                </a:rPr>
                <a:t>are</a:t>
              </a:r>
              <a:endParaRPr lang="pl-PL" b="1" dirty="0" smtClean="0">
                <a:solidFill>
                  <a:srgbClr val="00B050"/>
                </a:solidFill>
              </a:endParaRPr>
            </a:p>
            <a:p>
              <a:r>
                <a:rPr lang="pl-PL" b="1" dirty="0" err="1" smtClean="0">
                  <a:solidFill>
                    <a:srgbClr val="00B050"/>
                  </a:solidFill>
                </a:rPr>
                <a:t>observed</a:t>
              </a:r>
              <a:endParaRPr lang="pl-PL" b="1" dirty="0">
                <a:solidFill>
                  <a:srgbClr val="00B050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714744" y="18452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B050"/>
                  </a:solidFill>
                </a:rPr>
                <a:t>3</a:t>
              </a:r>
              <a:endParaRPr lang="pl-PL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4143372" y="4214818"/>
            <a:ext cx="11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25-50 </a:t>
            </a:r>
            <a:r>
              <a:rPr lang="pl-PL" dirty="0" err="1" smtClean="0"/>
              <a:t>keV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87892" y="2524921"/>
            <a:ext cx="369332" cy="4754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l-PL" sz="1200" dirty="0" smtClean="0"/>
              <a:t>H[km]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8"/>
          <p:cNvGrpSpPr/>
          <p:nvPr/>
        </p:nvGrpSpPr>
        <p:grpSpPr>
          <a:xfrm>
            <a:off x="142844" y="2211165"/>
            <a:ext cx="8858280" cy="3119436"/>
            <a:chOff x="71374" y="1500174"/>
            <a:chExt cx="9072626" cy="3190874"/>
          </a:xfrm>
        </p:grpSpPr>
        <p:pic>
          <p:nvPicPr>
            <p:cNvPr id="7" name="Obraz 6" descr="3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74" y="1500174"/>
              <a:ext cx="3190874" cy="3190874"/>
            </a:xfrm>
            <a:prstGeom prst="rect">
              <a:avLst/>
            </a:prstGeom>
          </p:spPr>
        </p:pic>
        <p:pic>
          <p:nvPicPr>
            <p:cNvPr id="8" name="Obraz 7" descr="4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32" y="1500174"/>
              <a:ext cx="3190874" cy="3190874"/>
            </a:xfrm>
            <a:prstGeom prst="rect">
              <a:avLst/>
            </a:prstGeom>
          </p:spPr>
        </p:pic>
        <p:pic>
          <p:nvPicPr>
            <p:cNvPr id="6" name="Obraz 5" descr="4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6" y="1500174"/>
              <a:ext cx="3190874" cy="3190874"/>
            </a:xfrm>
            <a:prstGeom prst="rect">
              <a:avLst/>
            </a:prstGeom>
          </p:spPr>
        </p:pic>
      </p:grpSp>
      <p:cxnSp>
        <p:nvCxnSpPr>
          <p:cNvPr id="11" name="Łącznik prosty ze strzałką 10"/>
          <p:cNvCxnSpPr/>
          <p:nvPr/>
        </p:nvCxnSpPr>
        <p:spPr>
          <a:xfrm rot="16200000" flipV="1">
            <a:off x="642910" y="4711495"/>
            <a:ext cx="121444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16200000" flipV="1">
            <a:off x="3036083" y="4961528"/>
            <a:ext cx="128588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 flipH="1" flipV="1">
            <a:off x="5429256" y="4568619"/>
            <a:ext cx="128588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080346" y="5783065"/>
            <a:ext cx="634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during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deceleration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main</a:t>
            </a:r>
            <a:r>
              <a:rPr lang="pl-PL" b="1" dirty="0" smtClean="0"/>
              <a:t> front. </a:t>
            </a:r>
            <a:endParaRPr lang="pl-PL" b="1" dirty="0"/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low-lying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14282" y="1214422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deceleration</a:t>
            </a:r>
            <a:r>
              <a:rPr lang="pl-PL" b="1" dirty="0" smtClean="0"/>
              <a:t> </a:t>
            </a:r>
            <a:r>
              <a:rPr lang="pl-PL" b="1" dirty="0" err="1" smtClean="0"/>
              <a:t>value</a:t>
            </a:r>
            <a:r>
              <a:rPr lang="pl-PL" b="1" dirty="0" smtClean="0"/>
              <a:t> (</a:t>
            </a:r>
            <a:r>
              <a:rPr lang="pl-PL" b="1" dirty="0" err="1" smtClean="0"/>
              <a:t>about</a:t>
            </a:r>
            <a:r>
              <a:rPr lang="pl-PL" b="1" dirty="0" smtClean="0"/>
              <a:t> 600 m/s</a:t>
            </a:r>
            <a:r>
              <a:rPr lang="pl-PL" b="1" baseline="30000" dirty="0" smtClean="0"/>
              <a:t>2</a:t>
            </a:r>
            <a:r>
              <a:rPr lang="pl-PL" b="1" dirty="0" smtClean="0"/>
              <a:t>) and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shape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front show </a:t>
            </a:r>
            <a:r>
              <a:rPr lang="pl-PL" b="1" dirty="0" err="1" smtClean="0"/>
              <a:t>that</a:t>
            </a:r>
            <a:r>
              <a:rPr lang="pl-PL" b="1" dirty="0" smtClean="0"/>
              <a:t> „</a:t>
            </a:r>
            <a:r>
              <a:rPr lang="pl-PL" b="1" dirty="0" err="1" smtClean="0"/>
              <a:t>something”stopped</a:t>
            </a:r>
            <a:r>
              <a:rPr lang="pl-PL" b="1" dirty="0" smtClean="0"/>
              <a:t> </a:t>
            </a:r>
            <a:r>
              <a:rPr lang="pl-PL" b="1" dirty="0" err="1" smtClean="0"/>
              <a:t>it</a:t>
            </a:r>
            <a:r>
              <a:rPr lang="pl-PL" b="1" dirty="0" smtClean="0"/>
              <a:t>. </a:t>
            </a:r>
            <a:r>
              <a:rPr lang="pl-PL" b="1" dirty="0" err="1" smtClean="0"/>
              <a:t>It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possible</a:t>
            </a:r>
            <a:r>
              <a:rPr lang="pl-PL" b="1" dirty="0" smtClean="0"/>
              <a:t> </a:t>
            </a:r>
            <a:r>
              <a:rPr lang="pl-PL" b="1" dirty="0" err="1" smtClean="0"/>
              <a:t>that</a:t>
            </a:r>
            <a:r>
              <a:rPr lang="pl-PL" b="1" dirty="0" smtClean="0"/>
              <a:t> </a:t>
            </a:r>
            <a:r>
              <a:rPr lang="pl-PL" b="1" dirty="0" err="1" smtClean="0"/>
              <a:t>two</a:t>
            </a:r>
            <a:r>
              <a:rPr lang="pl-PL" b="1" dirty="0" smtClean="0"/>
              <a:t> systems of </a:t>
            </a:r>
            <a:r>
              <a:rPr lang="pl-PL" b="1" dirty="0" err="1" smtClean="0"/>
              <a:t>loops</a:t>
            </a:r>
            <a:r>
              <a:rPr lang="pl-PL" b="1" dirty="0" smtClean="0"/>
              <a:t> </a:t>
            </a:r>
            <a:r>
              <a:rPr lang="pl-PL" b="1" dirty="0" err="1" smtClean="0"/>
              <a:t>were</a:t>
            </a:r>
            <a:r>
              <a:rPr lang="pl-PL" b="1" dirty="0" smtClean="0"/>
              <a:t> </a:t>
            </a:r>
            <a:r>
              <a:rPr lang="pl-PL" b="1" dirty="0" err="1" smtClean="0"/>
              <a:t>involved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braking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400" y="1000108"/>
            <a:ext cx="4988856" cy="28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5072098" cy="29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a 17"/>
          <p:cNvGrpSpPr/>
          <p:nvPr/>
        </p:nvGrpSpPr>
        <p:grpSpPr>
          <a:xfrm>
            <a:off x="4143372" y="1000108"/>
            <a:ext cx="4071966" cy="3929090"/>
            <a:chOff x="4857752" y="1214422"/>
            <a:chExt cx="3619502" cy="3619502"/>
          </a:xfrm>
        </p:grpSpPr>
        <p:pic>
          <p:nvPicPr>
            <p:cNvPr id="16" name="Obraz 15" descr="4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752" y="1214422"/>
              <a:ext cx="3619502" cy="3619502"/>
            </a:xfrm>
            <a:prstGeom prst="rect">
              <a:avLst/>
            </a:prstGeom>
          </p:spPr>
        </p:pic>
        <p:sp>
          <p:nvSpPr>
            <p:cNvPr id="17" name="Prostokąt 16"/>
            <p:cNvSpPr/>
            <p:nvPr/>
          </p:nvSpPr>
          <p:spPr>
            <a:xfrm>
              <a:off x="5500694" y="3357562"/>
              <a:ext cx="214314" cy="35719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5114692" y="5086191"/>
            <a:ext cx="3958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region </a:t>
            </a:r>
            <a:r>
              <a:rPr lang="pl-PL" b="1" dirty="0" err="1" smtClean="0"/>
              <a:t>marked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red </a:t>
            </a:r>
            <a:r>
              <a:rPr lang="pl-PL" b="1" dirty="0" err="1" smtClean="0"/>
              <a:t>box</a:t>
            </a:r>
            <a:r>
              <a:rPr lang="pl-PL" b="1" dirty="0" smtClean="0"/>
              <a:t> </a:t>
            </a:r>
            <a:r>
              <a:rPr lang="pl-PL" b="1" dirty="0" err="1" smtClean="0"/>
              <a:t>suggest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interaction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between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and </a:t>
            </a:r>
            <a:r>
              <a:rPr lang="pl-PL" b="1" dirty="0" err="1" smtClean="0"/>
              <a:t>surrounding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structures</a:t>
            </a:r>
            <a:endParaRPr lang="pl-PL" b="1" dirty="0" smtClean="0"/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low-lying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6" y="1285860"/>
            <a:ext cx="3905254" cy="3905254"/>
          </a:xfrm>
          <a:prstGeom prst="rect">
            <a:avLst/>
          </a:prstGeom>
        </p:spPr>
      </p:pic>
      <p:pic>
        <p:nvPicPr>
          <p:cNvPr id="7" name="Obraz 6" descr="1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3905254" cy="390525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3937" y="5286388"/>
            <a:ext cx="9012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shape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err="1" smtClean="0"/>
              <a:t>suggests</a:t>
            </a:r>
            <a:r>
              <a:rPr lang="pl-PL" b="1" dirty="0" smtClean="0"/>
              <a:t> </a:t>
            </a:r>
            <a:r>
              <a:rPr lang="pl-PL" b="1" dirty="0" err="1" smtClean="0"/>
              <a:t>that</a:t>
            </a:r>
            <a:r>
              <a:rPr lang="pl-PL" b="1" dirty="0" smtClean="0"/>
              <a:t> </a:t>
            </a:r>
            <a:r>
              <a:rPr lang="pl-PL" b="1" dirty="0" err="1" smtClean="0"/>
              <a:t>there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a </a:t>
            </a:r>
            <a:r>
              <a:rPr lang="pl-PL" b="1" dirty="0" err="1" smtClean="0"/>
              <a:t>low-lying</a:t>
            </a:r>
            <a:r>
              <a:rPr lang="pl-PL" b="1" dirty="0" smtClean="0"/>
              <a:t> (but </a:t>
            </a:r>
            <a:r>
              <a:rPr lang="pl-PL" b="1" dirty="0" err="1" smtClean="0"/>
              <a:t>still</a:t>
            </a:r>
            <a:r>
              <a:rPr lang="pl-PL" b="1" dirty="0" smtClean="0"/>
              <a:t> </a:t>
            </a:r>
            <a:r>
              <a:rPr lang="pl-PL" b="1" dirty="0" err="1" smtClean="0"/>
              <a:t>above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) system </a:t>
            </a:r>
          </a:p>
          <a:p>
            <a:r>
              <a:rPr lang="pl-PL" b="1" dirty="0" smtClean="0"/>
              <a:t>of </a:t>
            </a:r>
            <a:r>
              <a:rPr lang="pl-PL" b="1" dirty="0" err="1" smtClean="0"/>
              <a:t>loops</a:t>
            </a:r>
            <a:r>
              <a:rPr lang="pl-PL" b="1" dirty="0" smtClean="0"/>
              <a:t> </a:t>
            </a:r>
            <a:r>
              <a:rPr lang="pl-PL" b="1" dirty="0" err="1" smtClean="0"/>
              <a:t>existing</a:t>
            </a:r>
            <a:r>
              <a:rPr lang="pl-PL" b="1" dirty="0" smtClean="0"/>
              <a:t> </a:t>
            </a:r>
            <a:r>
              <a:rPr lang="pl-PL" b="1" dirty="0" err="1" smtClean="0"/>
              <a:t>during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impulsive</a:t>
            </a:r>
            <a:r>
              <a:rPr lang="pl-PL" b="1" dirty="0" smtClean="0"/>
              <a:t> </a:t>
            </a:r>
            <a:r>
              <a:rPr lang="pl-PL" b="1" dirty="0" err="1" smtClean="0"/>
              <a:t>phase</a:t>
            </a:r>
            <a:r>
              <a:rPr lang="pl-PL" b="1" dirty="0" smtClean="0"/>
              <a:t>. </a:t>
            </a:r>
            <a:r>
              <a:rPr lang="pl-PL" b="1" dirty="0" err="1" smtClean="0"/>
              <a:t>Moreover</a:t>
            </a:r>
            <a:r>
              <a:rPr lang="pl-PL" b="1" dirty="0" smtClean="0"/>
              <a:t>, </a:t>
            </a:r>
            <a:r>
              <a:rPr lang="pl-PL" b="1" dirty="0" err="1" smtClean="0"/>
              <a:t>there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same </a:t>
            </a:r>
            <a:r>
              <a:rPr lang="pl-PL" b="1" dirty="0" err="1" smtClean="0"/>
              <a:t>location</a:t>
            </a:r>
            <a:r>
              <a:rPr lang="pl-PL" b="1" dirty="0" smtClean="0"/>
              <a:t> </a:t>
            </a:r>
            <a:r>
              <a:rPr lang="pl-PL" b="1" dirty="0" err="1" smtClean="0"/>
              <a:t>where</a:t>
            </a:r>
            <a:r>
              <a:rPr lang="pl-PL" b="1" dirty="0" smtClean="0"/>
              <a:t> </a:t>
            </a:r>
            <a:r>
              <a:rPr lang="pl-PL" b="1" dirty="0" err="1" smtClean="0"/>
              <a:t>low-lying</a:t>
            </a:r>
            <a:r>
              <a:rPr lang="pl-PL" b="1" dirty="0" smtClean="0"/>
              <a:t> system of </a:t>
            </a:r>
            <a:r>
              <a:rPr lang="pl-PL" b="1" dirty="0" err="1" smtClean="0"/>
              <a:t>loops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anchored</a:t>
            </a:r>
            <a:r>
              <a:rPr lang="pl-PL" b="1" dirty="0" smtClean="0"/>
              <a:t>. </a:t>
            </a:r>
            <a:r>
              <a:rPr lang="pl-PL" b="1" dirty="0" err="1" smtClean="0"/>
              <a:t>Possibly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 </a:t>
            </a:r>
            <a:r>
              <a:rPr lang="pl-PL" b="1" dirty="0" err="1" smtClean="0"/>
              <a:t>where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heated</a:t>
            </a:r>
            <a:r>
              <a:rPr lang="pl-PL" b="1" dirty="0" smtClean="0"/>
              <a:t> </a:t>
            </a:r>
            <a:r>
              <a:rPr lang="pl-PL" b="1" dirty="0" err="1" smtClean="0"/>
              <a:t>due</a:t>
            </a:r>
            <a:r>
              <a:rPr lang="pl-PL" b="1" dirty="0" smtClean="0"/>
              <a:t> to </a:t>
            </a:r>
            <a:r>
              <a:rPr lang="pl-PL" b="1" dirty="0" err="1" smtClean="0"/>
              <a:t>interaction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– </a:t>
            </a:r>
            <a:r>
              <a:rPr lang="pl-PL" b="1" dirty="0" err="1" smtClean="0"/>
              <a:t>they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not „</a:t>
            </a:r>
            <a:r>
              <a:rPr lang="pl-PL" b="1" dirty="0" err="1" smtClean="0"/>
              <a:t>post-flare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” </a:t>
            </a:r>
            <a:r>
              <a:rPr lang="pl-PL" b="1" dirty="0" err="1" smtClean="0"/>
              <a:t>within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meaning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standard model</a:t>
            </a:r>
            <a:endParaRPr lang="pl-PL" b="1" dirty="0"/>
          </a:p>
        </p:txBody>
      </p:sp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low-lying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3905254" cy="3905254"/>
          </a:xfrm>
          <a:prstGeom prst="rect">
            <a:avLst/>
          </a:prstGeom>
        </p:spPr>
      </p:pic>
      <p:pic>
        <p:nvPicPr>
          <p:cNvPr id="11" name="Obraz 10" descr="after_er_trace_8_16k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857652" cy="385765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86804" y="5572140"/>
            <a:ext cx="851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We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8-16 </a:t>
            </a:r>
            <a:r>
              <a:rPr lang="pl-PL" b="1" dirty="0" err="1" smtClean="0"/>
              <a:t>keV</a:t>
            </a:r>
            <a:r>
              <a:rPr lang="pl-PL" b="1" dirty="0" smtClean="0"/>
              <a:t> </a:t>
            </a:r>
            <a:r>
              <a:rPr lang="pl-PL" b="1" dirty="0" err="1" smtClean="0"/>
              <a:t>source</a:t>
            </a:r>
            <a:r>
              <a:rPr lang="pl-PL" b="1" dirty="0" smtClean="0"/>
              <a:t> </a:t>
            </a:r>
            <a:r>
              <a:rPr lang="pl-PL" b="1" dirty="0" err="1" smtClean="0"/>
              <a:t>located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region of </a:t>
            </a:r>
            <a:r>
              <a:rPr lang="pl-PL" b="1" dirty="0" err="1" smtClean="0"/>
              <a:t>possible</a:t>
            </a:r>
            <a:r>
              <a:rPr lang="pl-PL" b="1" dirty="0" smtClean="0"/>
              <a:t> </a:t>
            </a:r>
            <a:r>
              <a:rPr lang="pl-PL" b="1" dirty="0" err="1" smtClean="0"/>
              <a:t>interaction</a:t>
            </a:r>
            <a:r>
              <a:rPr lang="pl-PL" b="1" dirty="0" smtClean="0"/>
              <a:t> </a:t>
            </a:r>
            <a:r>
              <a:rPr lang="pl-PL" b="1" dirty="0" err="1" smtClean="0"/>
              <a:t>between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and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low-lying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5357818" y="2500306"/>
            <a:ext cx="2071702" cy="20717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5400000">
            <a:off x="2036745" y="353615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2071670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0800000">
            <a:off x="3714744" y="2071678"/>
            <a:ext cx="1643074" cy="428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10800000" flipV="1">
            <a:off x="3714744" y="4572008"/>
            <a:ext cx="164307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low-lying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  <p:cxnSp>
        <p:nvCxnSpPr>
          <p:cNvPr id="26" name="Łącznik prosty 25"/>
          <p:cNvCxnSpPr/>
          <p:nvPr/>
        </p:nvCxnSpPr>
        <p:spPr>
          <a:xfrm rot="5400000">
            <a:off x="6108711" y="3535363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6143636" y="3499644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326" y="1071546"/>
            <a:ext cx="374788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CSHKP (</a:t>
            </a:r>
            <a:r>
              <a:rPr lang="pl-PL" sz="3200" b="1" dirty="0" smtClean="0">
                <a:latin typeface="Calibri" pitchFamily="34" charset="0"/>
              </a:rPr>
              <a:t>„standard”) </a:t>
            </a:r>
            <a:r>
              <a:rPr lang="pl-PL" sz="3200" b="1" dirty="0" smtClean="0">
                <a:latin typeface="Calibri" pitchFamily="34" charset="0"/>
              </a:rPr>
              <a:t>model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 descr="shib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3535187" cy="51435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357686" y="4214818"/>
            <a:ext cx="43090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bipolar</a:t>
            </a:r>
            <a:r>
              <a:rPr lang="pl-PL" b="1" dirty="0" smtClean="0"/>
              <a:t> </a:t>
            </a:r>
            <a:r>
              <a:rPr lang="pl-PL" b="1" dirty="0" err="1" smtClean="0"/>
              <a:t>configuration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destabilized</a:t>
            </a:r>
            <a:r>
              <a:rPr lang="pl-PL" b="1" dirty="0" smtClean="0"/>
              <a:t>-&gt; </a:t>
            </a:r>
          </a:p>
          <a:p>
            <a:r>
              <a:rPr lang="pl-PL" b="1" dirty="0" err="1" smtClean="0"/>
              <a:t>raising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drags</a:t>
            </a:r>
            <a:r>
              <a:rPr lang="pl-PL" b="1" dirty="0" smtClean="0"/>
              <a:t> </a:t>
            </a:r>
            <a:r>
              <a:rPr lang="pl-PL" b="1" dirty="0" err="1" smtClean="0"/>
              <a:t>arcade</a:t>
            </a:r>
            <a:r>
              <a:rPr lang="pl-PL" b="1" dirty="0" smtClean="0"/>
              <a:t> field lines -&gt; </a:t>
            </a:r>
          </a:p>
          <a:p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reconnection</a:t>
            </a:r>
            <a:r>
              <a:rPr lang="pl-PL" b="1" dirty="0" smtClean="0"/>
              <a:t> </a:t>
            </a:r>
            <a:r>
              <a:rPr lang="pl-PL" b="1" dirty="0" err="1" smtClean="0"/>
              <a:t>occurs</a:t>
            </a:r>
            <a:r>
              <a:rPr lang="pl-PL" b="1" dirty="0" smtClean="0"/>
              <a:t> </a:t>
            </a:r>
            <a:r>
              <a:rPr lang="pl-PL" b="1" dirty="0" err="1" smtClean="0"/>
              <a:t>below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-&gt;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reclosed</a:t>
            </a:r>
            <a:r>
              <a:rPr lang="pl-PL" b="1" dirty="0" smtClean="0"/>
              <a:t> </a:t>
            </a:r>
            <a:r>
              <a:rPr lang="pl-PL" b="1" dirty="0" err="1" smtClean="0"/>
              <a:t>arcade</a:t>
            </a:r>
            <a:r>
              <a:rPr lang="pl-PL" b="1" dirty="0" smtClean="0"/>
              <a:t> and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flying</a:t>
            </a:r>
            <a:r>
              <a:rPr lang="pl-PL" b="1" dirty="0" smtClean="0"/>
              <a:t> </a:t>
            </a:r>
            <a:r>
              <a:rPr lang="pl-PL" b="1" dirty="0" err="1" smtClean="0"/>
              <a:t>blob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products of </a:t>
            </a:r>
            <a:r>
              <a:rPr lang="pl-PL" b="1" dirty="0" err="1" smtClean="0"/>
              <a:t>this</a:t>
            </a:r>
            <a:r>
              <a:rPr lang="pl-PL" b="1" dirty="0" smtClean="0"/>
              <a:t> </a:t>
            </a:r>
            <a:r>
              <a:rPr lang="pl-PL" b="1" dirty="0" err="1" smtClean="0"/>
              <a:t>scenario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6143644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Shibata</a:t>
            </a:r>
            <a:r>
              <a:rPr lang="pl-PL" sz="1400" dirty="0" smtClean="0"/>
              <a:t> et al., 1995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15206" y="3714752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Hirayama</a:t>
            </a:r>
            <a:r>
              <a:rPr lang="pl-PL" sz="1400" dirty="0" smtClean="0"/>
              <a:t> 1974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high-lying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142844" y="1559630"/>
            <a:ext cx="6512840" cy="4584014"/>
            <a:chOff x="202300" y="1845382"/>
            <a:chExt cx="6512840" cy="4584014"/>
          </a:xfrm>
        </p:grpSpPr>
        <p:pic>
          <p:nvPicPr>
            <p:cNvPr id="35" name="Obraz 34" descr="5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722" y="4059960"/>
              <a:ext cx="2369436" cy="2369436"/>
            </a:xfrm>
            <a:prstGeom prst="rect">
              <a:avLst/>
            </a:prstGeom>
          </p:spPr>
        </p:pic>
        <p:pic>
          <p:nvPicPr>
            <p:cNvPr id="36" name="Obraz 35" descr="1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300" y="1845382"/>
              <a:ext cx="2369436" cy="2369436"/>
            </a:xfrm>
            <a:prstGeom prst="rect">
              <a:avLst/>
            </a:prstGeom>
          </p:spPr>
        </p:pic>
        <p:pic>
          <p:nvPicPr>
            <p:cNvPr id="37" name="Obraz 36" descr="2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2020" y="1845382"/>
              <a:ext cx="2369436" cy="2369436"/>
            </a:xfrm>
            <a:prstGeom prst="rect">
              <a:avLst/>
            </a:prstGeom>
          </p:spPr>
        </p:pic>
        <p:pic>
          <p:nvPicPr>
            <p:cNvPr id="38" name="Obraz 37" descr="3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5704" y="1845382"/>
              <a:ext cx="2369436" cy="2369436"/>
            </a:xfrm>
            <a:prstGeom prst="rect">
              <a:avLst/>
            </a:prstGeom>
          </p:spPr>
        </p:pic>
        <p:pic>
          <p:nvPicPr>
            <p:cNvPr id="39" name="Obraz 38" descr="3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314" y="4059960"/>
              <a:ext cx="2369436" cy="2369436"/>
            </a:xfrm>
            <a:prstGeom prst="rect">
              <a:avLst/>
            </a:prstGeom>
          </p:spPr>
        </p:pic>
        <p:pic>
          <p:nvPicPr>
            <p:cNvPr id="40" name="Obraz 39" descr="4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4002" y="4059960"/>
              <a:ext cx="2369436" cy="2369436"/>
            </a:xfrm>
            <a:prstGeom prst="rect">
              <a:avLst/>
            </a:prstGeom>
          </p:spPr>
        </p:pic>
        <p:cxnSp>
          <p:nvCxnSpPr>
            <p:cNvPr id="41" name="Łącznik prosty ze strzałką 40"/>
            <p:cNvCxnSpPr/>
            <p:nvPr/>
          </p:nvCxnSpPr>
          <p:spPr>
            <a:xfrm rot="5400000">
              <a:off x="1857356" y="2357430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ze strzałką 41"/>
            <p:cNvCxnSpPr/>
            <p:nvPr/>
          </p:nvCxnSpPr>
          <p:spPr>
            <a:xfrm rot="5400000">
              <a:off x="3929057" y="2357430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/>
            <p:cNvCxnSpPr/>
            <p:nvPr/>
          </p:nvCxnSpPr>
          <p:spPr>
            <a:xfrm rot="5400000">
              <a:off x="6000760" y="2357430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 rot="5400000">
              <a:off x="1928794" y="4572008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ze strzałką 44"/>
            <p:cNvCxnSpPr/>
            <p:nvPr/>
          </p:nvCxnSpPr>
          <p:spPr>
            <a:xfrm rot="5400000">
              <a:off x="4071934" y="4500570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ze strzałką 45"/>
            <p:cNvCxnSpPr/>
            <p:nvPr/>
          </p:nvCxnSpPr>
          <p:spPr>
            <a:xfrm rot="5400000">
              <a:off x="6143636" y="4357694"/>
              <a:ext cx="285752" cy="2857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ole tekstowe 46"/>
          <p:cNvSpPr txBox="1"/>
          <p:nvPr/>
        </p:nvSpPr>
        <p:spPr>
          <a:xfrm>
            <a:off x="6630876" y="2763750"/>
            <a:ext cx="25131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Above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erupting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structure</a:t>
            </a:r>
            <a:r>
              <a:rPr lang="pl-PL" b="1" dirty="0" smtClean="0"/>
              <a:t> we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the</a:t>
            </a:r>
            <a:r>
              <a:rPr lang="pl-PL" b="1" dirty="0" smtClean="0"/>
              <a:t> system of </a:t>
            </a:r>
            <a:r>
              <a:rPr lang="pl-PL" b="1" dirty="0" err="1" smtClean="0"/>
              <a:t>high-lying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loops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  <a:p>
            <a:r>
              <a:rPr lang="pl-PL" b="1" dirty="0" err="1" smtClean="0"/>
              <a:t>These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 </a:t>
            </a:r>
            <a:r>
              <a:rPr lang="pl-PL" b="1" dirty="0" err="1" smtClean="0"/>
              <a:t>changed</a:t>
            </a:r>
            <a:r>
              <a:rPr lang="pl-PL" b="1" dirty="0" smtClean="0"/>
              <a:t> </a:t>
            </a:r>
            <a:endParaRPr lang="pl-PL" b="1" dirty="0" smtClean="0"/>
          </a:p>
          <a:p>
            <a:r>
              <a:rPr lang="pl-PL" b="1" dirty="0" err="1" smtClean="0"/>
              <a:t>their</a:t>
            </a:r>
            <a:r>
              <a:rPr lang="pl-PL" b="1" dirty="0" smtClean="0"/>
              <a:t> </a:t>
            </a:r>
            <a:r>
              <a:rPr lang="pl-PL" b="1" dirty="0" err="1" smtClean="0"/>
              <a:t>height</a:t>
            </a:r>
            <a:r>
              <a:rPr lang="pl-PL" b="1" dirty="0" smtClean="0"/>
              <a:t> as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err="1" smtClean="0"/>
              <a:t>evolved</a:t>
            </a:r>
            <a:r>
              <a:rPr lang="pl-PL" b="1" dirty="0" smtClean="0"/>
              <a:t>.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142976" y="1357298"/>
            <a:ext cx="7350145" cy="4664084"/>
            <a:chOff x="642910" y="1500174"/>
            <a:chExt cx="7921649" cy="4949836"/>
          </a:xfrm>
        </p:grpSpPr>
        <p:grpSp>
          <p:nvGrpSpPr>
            <p:cNvPr id="2" name="Grupa 11"/>
            <p:cNvGrpSpPr/>
            <p:nvPr/>
          </p:nvGrpSpPr>
          <p:grpSpPr>
            <a:xfrm>
              <a:off x="642910" y="1500174"/>
              <a:ext cx="7921649" cy="4949836"/>
              <a:chOff x="287338" y="1368425"/>
              <a:chExt cx="8562975" cy="543877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7338" y="1368425"/>
                <a:ext cx="8562975" cy="543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8825" y="1562100"/>
                <a:ext cx="7734300" cy="469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Łącznik prosty ze strzałką 7"/>
              <p:cNvCxnSpPr/>
              <p:nvPr/>
            </p:nvCxnSpPr>
            <p:spPr>
              <a:xfrm rot="16200000" flipV="1">
                <a:off x="1576951" y="4495237"/>
                <a:ext cx="1278539" cy="331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pole tekstowe 8"/>
              <p:cNvSpPr txBox="1">
                <a:spLocks noChangeArrowheads="1"/>
              </p:cNvSpPr>
              <p:nvPr/>
            </p:nvSpPr>
            <p:spPr bwMode="auto">
              <a:xfrm>
                <a:off x="1986212" y="5136164"/>
                <a:ext cx="3346553" cy="405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b="1" dirty="0" err="1" smtClean="0">
                    <a:solidFill>
                      <a:srgbClr val="00B050"/>
                    </a:solidFill>
                  </a:rPr>
                  <a:t>High-lying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loops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started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 to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rise</a:t>
                </a:r>
                <a:endParaRPr lang="pl-PL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0" name="Łącznik prosty ze strzałką 9"/>
              <p:cNvCxnSpPr/>
              <p:nvPr/>
            </p:nvCxnSpPr>
            <p:spPr>
              <a:xfrm rot="10800000" flipV="1">
                <a:off x="3786188" y="2857500"/>
                <a:ext cx="642937" cy="142875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 tekstowe 12"/>
              <p:cNvSpPr txBox="1">
                <a:spLocks noChangeArrowheads="1"/>
              </p:cNvSpPr>
              <p:nvPr/>
            </p:nvSpPr>
            <p:spPr bwMode="auto">
              <a:xfrm>
                <a:off x="4380079" y="2630232"/>
                <a:ext cx="4136562" cy="1014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end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of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foremost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eruption</a:t>
                </a:r>
                <a:endParaRPr lang="pl-PL" b="1" dirty="0" smtClean="0">
                  <a:solidFill>
                    <a:srgbClr val="002060"/>
                  </a:solidFill>
                </a:endParaRPr>
              </a:p>
              <a:p>
                <a:r>
                  <a:rPr lang="pl-PL" b="1" dirty="0" smtClean="0">
                    <a:solidFill>
                      <a:srgbClr val="002060"/>
                    </a:solidFill>
                  </a:rPr>
                  <a:t>(and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end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of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force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driving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pl-PL" b="1" dirty="0" err="1" smtClean="0">
                    <a:solidFill>
                      <a:srgbClr val="002060"/>
                    </a:solidFill>
                  </a:rPr>
                  <a:t>movement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of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high-lying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pl-PL" b="1" dirty="0" err="1" smtClean="0">
                    <a:solidFill>
                      <a:srgbClr val="002060"/>
                    </a:solidFill>
                  </a:rPr>
                  <a:t>loops</a:t>
                </a:r>
                <a:r>
                  <a:rPr lang="pl-PL" b="1" dirty="0" smtClean="0">
                    <a:solidFill>
                      <a:srgbClr val="002060"/>
                    </a:solidFill>
                  </a:rPr>
                  <a:t>)</a:t>
                </a:r>
                <a:endParaRPr lang="pl-PL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5" name="Łącznik prosty ze strzałką 14"/>
            <p:cNvCxnSpPr/>
            <p:nvPr/>
          </p:nvCxnSpPr>
          <p:spPr>
            <a:xfrm rot="10800000">
              <a:off x="2857488" y="4357694"/>
              <a:ext cx="500066" cy="71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3428992" y="4286256"/>
              <a:ext cx="393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rgbClr val="FF0000"/>
                  </a:solidFill>
                </a:rPr>
                <a:t>The</a:t>
              </a:r>
              <a:r>
                <a:rPr lang="pl-PL" b="1" dirty="0" smtClean="0">
                  <a:solidFill>
                    <a:srgbClr val="FF0000"/>
                  </a:solidFill>
                </a:rPr>
                <a:t>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beginning</a:t>
              </a:r>
              <a:r>
                <a:rPr lang="pl-PL" b="1" dirty="0" smtClean="0">
                  <a:solidFill>
                    <a:srgbClr val="FF0000"/>
                  </a:solidFill>
                </a:rPr>
                <a:t> of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the</a:t>
              </a:r>
              <a:r>
                <a:rPr lang="pl-PL" b="1" dirty="0" smtClean="0">
                  <a:solidFill>
                    <a:srgbClr val="FF0000"/>
                  </a:solidFill>
                </a:rPr>
                <a:t> northern </a:t>
              </a:r>
              <a:r>
                <a:rPr lang="pl-PL" b="1" dirty="0" err="1" smtClean="0">
                  <a:solidFill>
                    <a:srgbClr val="FF0000"/>
                  </a:solidFill>
                </a:rPr>
                <a:t>eruption</a:t>
              </a:r>
              <a:endParaRPr lang="pl-PL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interaction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with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high-lying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00" y="1368000"/>
            <a:ext cx="85629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62400"/>
            <a:ext cx="77343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evolution</a:t>
            </a:r>
            <a:r>
              <a:rPr lang="pl-PL" sz="3200" b="1" dirty="0" smtClean="0">
                <a:latin typeface="Calibri" pitchFamily="34" charset="0"/>
              </a:rPr>
              <a:t> of </a:t>
            </a:r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high-lying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42976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err="1" smtClean="0">
                <a:solidFill>
                  <a:srgbClr val="002060"/>
                </a:solidFill>
              </a:rPr>
              <a:t>the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end</a:t>
            </a:r>
            <a:r>
              <a:rPr lang="pl-PL" b="1" dirty="0" smtClean="0">
                <a:solidFill>
                  <a:srgbClr val="002060"/>
                </a:solidFill>
              </a:rPr>
              <a:t> of </a:t>
            </a:r>
            <a:r>
              <a:rPr lang="pl-PL" b="1" dirty="0" err="1" smtClean="0">
                <a:solidFill>
                  <a:srgbClr val="002060"/>
                </a:solidFill>
              </a:rPr>
              <a:t>the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force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driving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the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pl-PL" b="1" dirty="0" err="1" smtClean="0">
                <a:solidFill>
                  <a:srgbClr val="002060"/>
                </a:solidFill>
              </a:rPr>
              <a:t>movement</a:t>
            </a:r>
            <a:r>
              <a:rPr lang="pl-PL" b="1" dirty="0" smtClean="0">
                <a:solidFill>
                  <a:srgbClr val="002060"/>
                </a:solidFill>
              </a:rPr>
              <a:t> of </a:t>
            </a:r>
            <a:r>
              <a:rPr lang="pl-PL" b="1" dirty="0" err="1" smtClean="0">
                <a:solidFill>
                  <a:srgbClr val="002060"/>
                </a:solidFill>
              </a:rPr>
              <a:t>the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high-lying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loops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 smtClean="0">
              <a:solidFill>
                <a:srgbClr val="002060"/>
              </a:solidFill>
            </a:endParaRPr>
          </a:p>
          <a:p>
            <a:r>
              <a:rPr lang="pl-PL" b="1" dirty="0" err="1" smtClean="0">
                <a:solidFill>
                  <a:srgbClr val="002060"/>
                </a:solidFill>
              </a:rPr>
              <a:t>loops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b="1" dirty="0" err="1" smtClean="0">
                <a:solidFill>
                  <a:srgbClr val="002060"/>
                </a:solidFill>
              </a:rPr>
              <a:t>started</a:t>
            </a:r>
            <a:r>
              <a:rPr lang="pl-PL" b="1" dirty="0" smtClean="0">
                <a:solidFill>
                  <a:srgbClr val="002060"/>
                </a:solidFill>
              </a:rPr>
              <a:t> to </a:t>
            </a:r>
            <a:r>
              <a:rPr lang="pl-PL" b="1" dirty="0" err="1" smtClean="0">
                <a:solidFill>
                  <a:srgbClr val="002060"/>
                </a:solidFill>
              </a:rPr>
              <a:t>move</a:t>
            </a:r>
            <a:r>
              <a:rPr lang="pl-PL" b="1" dirty="0" smtClean="0">
                <a:solidFill>
                  <a:srgbClr val="002060"/>
                </a:solidFill>
              </a:rPr>
              <a:t> back</a:t>
            </a:r>
            <a:endParaRPr lang="pl-PL" dirty="0"/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2428860" y="3571876"/>
            <a:ext cx="1714512" cy="7143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smtClean="0"/>
              <a:t>global </a:t>
            </a:r>
            <a:r>
              <a:rPr lang="pl-PL" sz="3200" b="1" dirty="0" err="1" smtClean="0"/>
              <a:t>oscillations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coronal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loops</a:t>
            </a:r>
            <a:r>
              <a:rPr lang="pl-PL" sz="3200" b="1" dirty="0" smtClean="0"/>
              <a:t> </a:t>
            </a:r>
            <a:endParaRPr lang="pl-PL" sz="3200" b="1" dirty="0"/>
          </a:p>
        </p:txBody>
      </p:sp>
      <p:grpSp>
        <p:nvGrpSpPr>
          <p:cNvPr id="19" name="Grupa 18"/>
          <p:cNvGrpSpPr/>
          <p:nvPr/>
        </p:nvGrpSpPr>
        <p:grpSpPr>
          <a:xfrm>
            <a:off x="928662" y="1304925"/>
            <a:ext cx="2928958" cy="4643470"/>
            <a:chOff x="714348" y="2428868"/>
            <a:chExt cx="3000396" cy="4643470"/>
          </a:xfrm>
        </p:grpSpPr>
        <p:sp>
          <p:nvSpPr>
            <p:cNvPr id="20" name="Łuk 19"/>
            <p:cNvSpPr/>
            <p:nvPr/>
          </p:nvSpPr>
          <p:spPr>
            <a:xfrm>
              <a:off x="714348" y="2714619"/>
              <a:ext cx="3000396" cy="3598689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Łuk 20"/>
            <p:cNvSpPr/>
            <p:nvPr/>
          </p:nvSpPr>
          <p:spPr>
            <a:xfrm>
              <a:off x="714348" y="2428868"/>
              <a:ext cx="3000396" cy="4643470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Łuk 21"/>
            <p:cNvSpPr/>
            <p:nvPr/>
          </p:nvSpPr>
          <p:spPr>
            <a:xfrm>
              <a:off x="714348" y="3000372"/>
              <a:ext cx="3000396" cy="3033732"/>
            </a:xfrm>
            <a:prstGeom prst="arc">
              <a:avLst>
                <a:gd name="adj1" fmla="val 10864053"/>
                <a:gd name="adj2" fmla="val 0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y ze strzałką 22"/>
            <p:cNvCxnSpPr/>
            <p:nvPr/>
          </p:nvCxnSpPr>
          <p:spPr>
            <a:xfrm rot="5400000">
              <a:off x="2000232" y="2714620"/>
              <a:ext cx="428628" cy="1588"/>
            </a:xfrm>
            <a:prstGeom prst="straightConnector1">
              <a:avLst/>
            </a:prstGeom>
            <a:ln w="22225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/>
          <p:cNvGrpSpPr/>
          <p:nvPr/>
        </p:nvGrpSpPr>
        <p:grpSpPr>
          <a:xfrm rot="19121057">
            <a:off x="4633109" y="1781998"/>
            <a:ext cx="3989446" cy="2576989"/>
            <a:chOff x="4511119" y="2478553"/>
            <a:chExt cx="3989446" cy="3220944"/>
          </a:xfrm>
        </p:grpSpPr>
        <p:sp>
          <p:nvSpPr>
            <p:cNvPr id="25" name="Łuk 24"/>
            <p:cNvSpPr/>
            <p:nvPr/>
          </p:nvSpPr>
          <p:spPr>
            <a:xfrm rot="3042771">
              <a:off x="4954634" y="2162676"/>
              <a:ext cx="3000396" cy="3887425"/>
            </a:xfrm>
            <a:prstGeom prst="arc">
              <a:avLst>
                <a:gd name="adj1" fmla="val 12479484"/>
                <a:gd name="adj2" fmla="val 1797314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Łuk 25"/>
            <p:cNvSpPr/>
            <p:nvPr/>
          </p:nvSpPr>
          <p:spPr>
            <a:xfrm rot="4813500">
              <a:off x="4780139" y="3165904"/>
              <a:ext cx="3168293" cy="1898894"/>
            </a:xfrm>
            <a:prstGeom prst="arc">
              <a:avLst>
                <a:gd name="adj1" fmla="val 10864053"/>
                <a:gd name="adj2" fmla="val 21515615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Łuk 26"/>
            <p:cNvSpPr/>
            <p:nvPr/>
          </p:nvSpPr>
          <p:spPr>
            <a:xfrm rot="15468812" flipV="1">
              <a:off x="4743475" y="3737960"/>
              <a:ext cx="3200568" cy="681753"/>
            </a:xfrm>
            <a:prstGeom prst="arc">
              <a:avLst>
                <a:gd name="adj1" fmla="val 10789599"/>
                <a:gd name="adj2" fmla="val 21354947"/>
              </a:avLst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Łuk 27"/>
            <p:cNvSpPr/>
            <p:nvPr/>
          </p:nvSpPr>
          <p:spPr>
            <a:xfrm rot="18194790">
              <a:off x="6642812" y="3286241"/>
              <a:ext cx="1859168" cy="1856339"/>
            </a:xfrm>
            <a:prstGeom prst="arc">
              <a:avLst/>
            </a:prstGeom>
            <a:ln w="31750">
              <a:solidFill>
                <a:srgbClr val="00206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9" name="pole tekstowe 28"/>
          <p:cNvSpPr txBox="1"/>
          <p:nvPr/>
        </p:nvSpPr>
        <p:spPr>
          <a:xfrm>
            <a:off x="1214414" y="4019569"/>
            <a:ext cx="2672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Radial</a:t>
            </a:r>
            <a:r>
              <a:rPr lang="pl-PL" b="1" dirty="0" smtClean="0"/>
              <a:t>, </a:t>
            </a:r>
            <a:r>
              <a:rPr lang="pl-PL" b="1" dirty="0" err="1" smtClean="0"/>
              <a:t>transversal</a:t>
            </a:r>
            <a:endParaRPr lang="pl-PL" b="1" dirty="0" smtClean="0"/>
          </a:p>
          <a:p>
            <a:r>
              <a:rPr lang="pl-PL" b="1" dirty="0" err="1" smtClean="0"/>
              <a:t>Change</a:t>
            </a:r>
            <a:r>
              <a:rPr lang="pl-PL" b="1" dirty="0" smtClean="0"/>
              <a:t> of radius</a:t>
            </a:r>
          </a:p>
          <a:p>
            <a:endParaRPr lang="pl-PL" b="1" dirty="0" smtClean="0"/>
          </a:p>
          <a:p>
            <a:r>
              <a:rPr lang="pl-PL" b="1" dirty="0" smtClean="0"/>
              <a:t>One </a:t>
            </a:r>
            <a:r>
              <a:rPr lang="pl-PL" b="1" dirty="0" err="1" smtClean="0"/>
              <a:t>observation</a:t>
            </a:r>
            <a:r>
              <a:rPr lang="pl-PL" b="1" dirty="0" smtClean="0"/>
              <a:t> (</a:t>
            </a:r>
            <a:r>
              <a:rPr lang="pl-PL" b="1" dirty="0" err="1" smtClean="0"/>
              <a:t>Wang</a:t>
            </a:r>
            <a:r>
              <a:rPr lang="pl-PL" b="1" dirty="0" smtClean="0"/>
              <a:t> &amp; Solanki 2004)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5113837" y="3948131"/>
            <a:ext cx="2958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Tangential</a:t>
            </a:r>
            <a:r>
              <a:rPr lang="pl-PL" b="1" dirty="0" smtClean="0"/>
              <a:t>, </a:t>
            </a:r>
            <a:r>
              <a:rPr lang="pl-PL" b="1" dirty="0" err="1" smtClean="0"/>
              <a:t>horizontal</a:t>
            </a:r>
            <a:endParaRPr lang="pl-PL" b="1" dirty="0" smtClean="0"/>
          </a:p>
          <a:p>
            <a:r>
              <a:rPr lang="pl-PL" b="1" dirty="0" smtClean="0"/>
              <a:t>No </a:t>
            </a:r>
            <a:r>
              <a:rPr lang="pl-PL" b="1" dirty="0" err="1" smtClean="0"/>
              <a:t>change</a:t>
            </a:r>
            <a:r>
              <a:rPr lang="pl-PL" b="1" dirty="0" smtClean="0"/>
              <a:t> of radius</a:t>
            </a:r>
          </a:p>
          <a:p>
            <a:endParaRPr lang="pl-PL" b="1" dirty="0" smtClean="0"/>
          </a:p>
          <a:p>
            <a:r>
              <a:rPr lang="pl-PL" b="1" dirty="0" err="1" smtClean="0"/>
              <a:t>About</a:t>
            </a:r>
            <a:r>
              <a:rPr lang="pl-PL" b="1" dirty="0" smtClean="0"/>
              <a:t> 20 </a:t>
            </a:r>
            <a:r>
              <a:rPr lang="pl-PL" b="1" dirty="0" err="1" smtClean="0"/>
              <a:t>observations</a:t>
            </a:r>
            <a:r>
              <a:rPr lang="pl-PL" b="1" dirty="0" smtClean="0"/>
              <a:t> </a:t>
            </a:r>
            <a:r>
              <a:rPr lang="pl-PL" b="1" dirty="0" err="1" smtClean="0"/>
              <a:t>reported</a:t>
            </a:r>
            <a:r>
              <a:rPr lang="pl-PL" b="1" dirty="0" smtClean="0"/>
              <a:t> by </a:t>
            </a:r>
            <a:r>
              <a:rPr lang="pl-PL" b="1" dirty="0" err="1" smtClean="0"/>
              <a:t>several</a:t>
            </a:r>
            <a:r>
              <a:rPr lang="pl-PL" b="1" dirty="0" smtClean="0"/>
              <a:t> </a:t>
            </a:r>
            <a:r>
              <a:rPr lang="pl-PL" b="1" dirty="0" err="1" smtClean="0"/>
              <a:t>authors</a:t>
            </a:r>
            <a:endParaRPr lang="pl-PL" b="1" dirty="0" smtClean="0"/>
          </a:p>
        </p:txBody>
      </p:sp>
      <p:sp>
        <p:nvSpPr>
          <p:cNvPr id="31" name="Prostokąt 30"/>
          <p:cNvSpPr/>
          <p:nvPr/>
        </p:nvSpPr>
        <p:spPr>
          <a:xfrm>
            <a:off x="0" y="58578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b="1" dirty="0" smtClean="0"/>
              <a:t>      We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radial</a:t>
            </a:r>
            <a:r>
              <a:rPr lang="pl-PL" b="1" dirty="0" smtClean="0"/>
              <a:t> </a:t>
            </a:r>
            <a:r>
              <a:rPr lang="pl-PL" b="1" dirty="0" err="1" smtClean="0"/>
              <a:t>oscillations</a:t>
            </a:r>
            <a:r>
              <a:rPr lang="pl-PL" b="1" dirty="0" smtClean="0"/>
              <a:t> of </a:t>
            </a:r>
            <a:r>
              <a:rPr lang="pl-PL" b="1" dirty="0" err="1" smtClean="0"/>
              <a:t>coronal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 – </a:t>
            </a:r>
            <a:r>
              <a:rPr lang="pl-PL" b="1" dirty="0" err="1" smtClean="0"/>
              <a:t>very</a:t>
            </a:r>
            <a:r>
              <a:rPr lang="pl-PL" b="1" dirty="0" smtClean="0"/>
              <a:t> </a:t>
            </a:r>
            <a:r>
              <a:rPr lang="pl-PL" b="1" dirty="0" err="1" smtClean="0"/>
              <a:t>rare</a:t>
            </a:r>
            <a:r>
              <a:rPr lang="pl-PL" b="1" dirty="0" smtClean="0"/>
              <a:t> </a:t>
            </a:r>
            <a:r>
              <a:rPr lang="pl-PL" b="1" dirty="0" err="1" smtClean="0"/>
              <a:t>event</a:t>
            </a:r>
            <a:r>
              <a:rPr lang="pl-PL" b="1" dirty="0" smtClean="0"/>
              <a:t>. In </a:t>
            </a:r>
            <a:r>
              <a:rPr lang="pl-PL" b="1" dirty="0" err="1" smtClean="0"/>
              <a:t>our</a:t>
            </a:r>
            <a:r>
              <a:rPr lang="pl-PL" b="1" dirty="0" smtClean="0"/>
              <a:t> </a:t>
            </a:r>
            <a:r>
              <a:rPr lang="pl-PL" b="1" dirty="0" err="1" smtClean="0"/>
              <a:t>case</a:t>
            </a:r>
            <a:r>
              <a:rPr lang="pl-PL" b="1" dirty="0" smtClean="0"/>
              <a:t> we </a:t>
            </a:r>
            <a:r>
              <a:rPr lang="pl-PL" b="1" dirty="0" err="1" smtClean="0"/>
              <a:t>saw</a:t>
            </a:r>
            <a:r>
              <a:rPr lang="pl-PL" b="1" dirty="0" smtClean="0"/>
              <a:t> „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finger</a:t>
            </a:r>
            <a:r>
              <a:rPr lang="pl-PL" b="1" dirty="0" smtClean="0"/>
              <a:t>” </a:t>
            </a:r>
            <a:r>
              <a:rPr lang="pl-PL" b="1" dirty="0" err="1" smtClean="0"/>
              <a:t>that</a:t>
            </a:r>
            <a:r>
              <a:rPr lang="pl-PL" b="1" dirty="0" smtClean="0"/>
              <a:t> </a:t>
            </a:r>
            <a:r>
              <a:rPr lang="pl-PL" b="1" dirty="0" err="1" smtClean="0"/>
              <a:t>pulled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 –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structure</a:t>
            </a:r>
            <a:r>
              <a:rPr lang="pl-PL" b="1" dirty="0" smtClean="0"/>
              <a:t> </a:t>
            </a:r>
            <a:r>
              <a:rPr lang="pl-PL" b="1" dirty="0" err="1" smtClean="0"/>
              <a:t>ejected</a:t>
            </a:r>
            <a:r>
              <a:rPr lang="pl-PL" b="1" dirty="0" smtClean="0"/>
              <a:t> </a:t>
            </a:r>
            <a:r>
              <a:rPr lang="pl-PL" b="1" dirty="0" err="1" smtClean="0"/>
              <a:t>from</a:t>
            </a:r>
            <a:r>
              <a:rPr lang="pl-PL" b="1" dirty="0" smtClean="0"/>
              <a:t> </a:t>
            </a:r>
            <a:r>
              <a:rPr lang="pl-PL" b="1" dirty="0" err="1" smtClean="0"/>
              <a:t>below</a:t>
            </a:r>
            <a:r>
              <a:rPr lang="pl-PL" b="1" dirty="0" smtClean="0"/>
              <a:t> </a:t>
            </a:r>
            <a:r>
              <a:rPr lang="pl-PL" b="1" dirty="0" err="1" smtClean="0"/>
              <a:t>these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4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38313"/>
            <a:ext cx="4548187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 rot="2355798">
            <a:off x="3408363" y="2571750"/>
            <a:ext cx="785812" cy="1571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4000500" y="1785938"/>
            <a:ext cx="2071688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000375" y="3714750"/>
            <a:ext cx="3071813" cy="2357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4jul04_box1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1785926"/>
            <a:ext cx="2133600" cy="4305300"/>
          </a:xfrm>
          <a:prstGeom prst="rect">
            <a:avLst/>
          </a:prstGeom>
        </p:spPr>
      </p:pic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1428750" y="357188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evolution</a:t>
            </a:r>
            <a:r>
              <a:rPr lang="pl-PL" sz="3200" b="1" dirty="0" smtClean="0">
                <a:latin typeface="Calibri" pitchFamily="34" charset="0"/>
              </a:rPr>
              <a:t> of </a:t>
            </a:r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high-lying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loops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summary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20" name="Obraz 19" descr="shib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38269"/>
            <a:ext cx="3071171" cy="33575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938269"/>
            <a:ext cx="46028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pole tekstowe 21"/>
          <p:cNvSpPr txBox="1"/>
          <p:nvPr/>
        </p:nvSpPr>
        <p:spPr>
          <a:xfrm>
            <a:off x="214282" y="5143512"/>
            <a:ext cx="8753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–</a:t>
            </a:r>
            <a:r>
              <a:rPr lang="pl-PL" b="1" dirty="0" smtClean="0"/>
              <a:t> </a:t>
            </a:r>
            <a:r>
              <a:rPr lang="pl-PL" b="1" dirty="0" err="1" smtClean="0"/>
              <a:t>small</a:t>
            </a:r>
            <a:r>
              <a:rPr lang="pl-PL" b="1" dirty="0" smtClean="0"/>
              <a:t> </a:t>
            </a:r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before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 </a:t>
            </a:r>
            <a:r>
              <a:rPr lang="pl-PL" b="1" dirty="0" err="1" smtClean="0"/>
              <a:t>within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flaring</a:t>
            </a:r>
            <a:r>
              <a:rPr lang="pl-PL" b="1" dirty="0" smtClean="0"/>
              <a:t> </a:t>
            </a:r>
            <a:r>
              <a:rPr lang="pl-PL" b="1" dirty="0" err="1" smtClean="0"/>
              <a:t>structure</a:t>
            </a:r>
            <a:r>
              <a:rPr lang="pl-PL" b="1" dirty="0" smtClean="0">
                <a:solidFill>
                  <a:srgbClr val="29F733"/>
                </a:solidFill>
                <a:sym typeface="Symbol"/>
              </a:rPr>
              <a:t>                           </a:t>
            </a:r>
            <a:endParaRPr lang="pl-PL" b="1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– </a:t>
            </a:r>
            <a:r>
              <a:rPr lang="pl-PL" b="1" dirty="0" err="1" smtClean="0"/>
              <a:t>brightenings</a:t>
            </a:r>
            <a:r>
              <a:rPr lang="pl-PL" b="1" dirty="0" smtClean="0"/>
              <a:t> </a:t>
            </a:r>
            <a:r>
              <a:rPr lang="pl-PL" b="1" dirty="0" err="1" smtClean="0"/>
              <a:t>outside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flaring</a:t>
            </a:r>
            <a:r>
              <a:rPr lang="pl-PL" b="1" dirty="0" smtClean="0"/>
              <a:t> </a:t>
            </a:r>
            <a:r>
              <a:rPr lang="pl-PL" b="1" dirty="0" err="1" smtClean="0"/>
              <a:t>structure</a:t>
            </a:r>
            <a:r>
              <a:rPr lang="pl-PL" b="1" dirty="0" smtClean="0"/>
              <a:t> </a:t>
            </a:r>
            <a:r>
              <a:rPr lang="pl-PL" b="1" dirty="0" err="1" smtClean="0"/>
              <a:t>during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interaction</a:t>
            </a:r>
            <a:r>
              <a:rPr lang="pl-PL" b="1" dirty="0" smtClean="0"/>
              <a:t> </a:t>
            </a:r>
            <a:r>
              <a:rPr lang="pl-PL" b="1" dirty="0" err="1" smtClean="0"/>
              <a:t>between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29F733"/>
                </a:solidFill>
                <a:sym typeface="Symbol"/>
              </a:rPr>
              <a:t></a:t>
            </a:r>
            <a:endParaRPr lang="pl-PL" b="1" dirty="0" smtClean="0"/>
          </a:p>
          <a:p>
            <a:r>
              <a:rPr lang="pl-PL" b="1" dirty="0" smtClean="0"/>
              <a:t>and </a:t>
            </a:r>
            <a:r>
              <a:rPr lang="pl-PL" b="1" dirty="0" err="1" smtClean="0"/>
              <a:t>surrounding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endParaRPr lang="pl-PL" b="1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– </a:t>
            </a:r>
            <a:r>
              <a:rPr lang="pl-PL" b="1" dirty="0" err="1" smtClean="0">
                <a:sym typeface="Symbol"/>
              </a:rPr>
              <a:t>deceleration</a:t>
            </a:r>
            <a:r>
              <a:rPr lang="pl-PL" b="1" dirty="0" smtClean="0">
                <a:sym typeface="Symbol"/>
              </a:rPr>
              <a:t> of </a:t>
            </a:r>
            <a:r>
              <a:rPr lang="pl-PL" b="1" dirty="0" err="1" smtClean="0">
                <a:sym typeface="Symbol"/>
              </a:rPr>
              <a:t>the</a:t>
            </a:r>
            <a:r>
              <a:rPr lang="pl-PL" b="1" dirty="0" smtClean="0">
                <a:sym typeface="Symbol"/>
              </a:rPr>
              <a:t> </a:t>
            </a:r>
            <a:r>
              <a:rPr lang="pl-PL" b="1" dirty="0" err="1" smtClean="0">
                <a:sym typeface="Symbol"/>
              </a:rPr>
              <a:t>eruption</a:t>
            </a:r>
            <a:r>
              <a:rPr lang="pl-PL" b="1" dirty="0" smtClean="0">
                <a:sym typeface="Symbol"/>
              </a:rPr>
              <a:t> </a:t>
            </a:r>
            <a:r>
              <a:rPr lang="pl-PL" b="1" dirty="0" err="1" smtClean="0">
                <a:sym typeface="Symbol"/>
              </a:rPr>
              <a:t>caused</a:t>
            </a:r>
            <a:r>
              <a:rPr lang="pl-PL" b="1" dirty="0" smtClean="0">
                <a:sym typeface="Symbol"/>
              </a:rPr>
              <a:t> by </a:t>
            </a:r>
            <a:r>
              <a:rPr lang="pl-PL" b="1" dirty="0" err="1" smtClean="0">
                <a:sym typeface="Symbol"/>
              </a:rPr>
              <a:t>the</a:t>
            </a:r>
            <a:r>
              <a:rPr lang="pl-PL" b="1" dirty="0" smtClean="0">
                <a:sym typeface="Symbol"/>
              </a:rPr>
              <a:t> </a:t>
            </a:r>
            <a:r>
              <a:rPr lang="pl-PL" b="1" dirty="0" err="1" smtClean="0">
                <a:sym typeface="Symbol"/>
              </a:rPr>
              <a:t>existence</a:t>
            </a:r>
            <a:r>
              <a:rPr lang="pl-PL" b="1" dirty="0" smtClean="0">
                <a:sym typeface="Symbol"/>
              </a:rPr>
              <a:t> of </a:t>
            </a:r>
            <a:r>
              <a:rPr lang="pl-PL" b="1" dirty="0" err="1" smtClean="0">
                <a:sym typeface="Symbol"/>
              </a:rPr>
              <a:t>surrounding</a:t>
            </a:r>
            <a:r>
              <a:rPr lang="pl-PL" b="1" dirty="0" smtClean="0">
                <a:sym typeface="Symbol"/>
              </a:rPr>
              <a:t> system of </a:t>
            </a:r>
            <a:r>
              <a:rPr lang="pl-PL" b="1" dirty="0" err="1" smtClean="0">
                <a:sym typeface="Symbol"/>
              </a:rPr>
              <a:t>loops</a:t>
            </a:r>
            <a:r>
              <a:rPr lang="pl-PL" b="1" dirty="0" smtClean="0">
                <a:sym typeface="Symbol"/>
              </a:rPr>
              <a:t> </a:t>
            </a:r>
            <a:r>
              <a:rPr lang="pl-PL" b="1" dirty="0" smtClean="0">
                <a:solidFill>
                  <a:srgbClr val="29F733"/>
                </a:solidFill>
                <a:sym typeface="Symbol"/>
              </a:rPr>
              <a:t>    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–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r>
              <a:rPr lang="pl-PL" b="1" dirty="0" smtClean="0"/>
              <a:t> </a:t>
            </a:r>
            <a:r>
              <a:rPr lang="pl-PL" b="1" dirty="0" err="1" smtClean="0"/>
              <a:t>started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a </a:t>
            </a:r>
            <a:r>
              <a:rPr lang="pl-PL" b="1" dirty="0" err="1" smtClean="0"/>
              <a:t>very</a:t>
            </a:r>
            <a:r>
              <a:rPr lang="pl-PL" b="1" dirty="0" smtClean="0"/>
              <a:t> compact region, not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large</a:t>
            </a:r>
            <a:r>
              <a:rPr lang="pl-PL" b="1" dirty="0" smtClean="0"/>
              <a:t> system of </a:t>
            </a:r>
            <a:r>
              <a:rPr lang="pl-PL" b="1" dirty="0" err="1" smtClean="0"/>
              <a:t>loops</a:t>
            </a:r>
            <a:r>
              <a:rPr lang="pl-PL" b="1" dirty="0" smtClean="0"/>
              <a:t>                </a:t>
            </a:r>
            <a:r>
              <a:rPr lang="pl-PL" b="1" dirty="0" smtClean="0">
                <a:solidFill>
                  <a:srgbClr val="29F733"/>
                </a:solidFill>
                <a:sym typeface="Symbol"/>
              </a:rPr>
              <a:t></a:t>
            </a:r>
            <a:endParaRPr lang="pl-PL" b="1" dirty="0" smtClean="0"/>
          </a:p>
          <a:p>
            <a:endParaRPr lang="pl-PL" b="1" dirty="0" smtClean="0">
              <a:sym typeface="Symbol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10800000" flipV="1">
            <a:off x="357158" y="4286256"/>
            <a:ext cx="1214446" cy="92869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286644" y="4286256"/>
            <a:ext cx="1285884" cy="928694"/>
          </a:xfrm>
          <a:prstGeom prst="straightConnector1">
            <a:avLst/>
          </a:prstGeom>
          <a:ln>
            <a:solidFill>
              <a:srgbClr val="29F7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1150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201" y="1"/>
            <a:ext cx="103124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643306" y="428604"/>
            <a:ext cx="35929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</a:t>
            </a:r>
            <a:endParaRPr lang="pl-PL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endParaRPr lang="pl-PL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 ATTENTION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4650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summary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„standard” model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 descr="shib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3535187" cy="51435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14810" y="4214818"/>
            <a:ext cx="4501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Basic </a:t>
            </a:r>
            <a:r>
              <a:rPr lang="pl-PL" b="1" dirty="0" err="1" smtClean="0"/>
              <a:t>problems</a:t>
            </a:r>
            <a:r>
              <a:rPr lang="pl-PL" b="1" dirty="0" smtClean="0"/>
              <a:t>:</a:t>
            </a:r>
          </a:p>
          <a:p>
            <a:r>
              <a:rPr lang="pl-PL" b="1" dirty="0" smtClean="0"/>
              <a:t>	-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dark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exists</a:t>
            </a:r>
            <a:r>
              <a:rPr lang="pl-PL" b="1" dirty="0" smtClean="0"/>
              <a:t> </a:t>
            </a:r>
            <a:r>
              <a:rPr lang="pl-PL" b="1" dirty="0" err="1" smtClean="0"/>
              <a:t>due</a:t>
            </a:r>
            <a:r>
              <a:rPr lang="pl-PL" b="1" dirty="0" smtClean="0"/>
              <a:t> to </a:t>
            </a:r>
          </a:p>
          <a:p>
            <a:r>
              <a:rPr lang="pl-PL" b="1" dirty="0" smtClean="0"/>
              <a:t>	</a:t>
            </a:r>
            <a:r>
              <a:rPr lang="pl-PL" b="1" dirty="0" err="1" smtClean="0"/>
              <a:t>sagging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field lines </a:t>
            </a: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tops</a:t>
            </a:r>
            <a:endParaRPr lang="pl-PL" b="1" dirty="0" smtClean="0"/>
          </a:p>
          <a:p>
            <a:r>
              <a:rPr lang="pl-PL" b="1" dirty="0" smtClean="0"/>
              <a:t>	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convex</a:t>
            </a:r>
            <a:r>
              <a:rPr lang="pl-PL" b="1" dirty="0" smtClean="0"/>
              <a:t> </a:t>
            </a:r>
            <a:r>
              <a:rPr lang="pl-PL" b="1" dirty="0" err="1" smtClean="0"/>
              <a:t>arcade</a:t>
            </a:r>
            <a:r>
              <a:rPr lang="pl-PL" b="1" dirty="0" smtClean="0"/>
              <a:t> - </a:t>
            </a:r>
            <a:r>
              <a:rPr lang="pl-PL" b="1" dirty="0" err="1" smtClean="0"/>
              <a:t>very</a:t>
            </a:r>
            <a:r>
              <a:rPr lang="pl-PL" b="1" dirty="0" smtClean="0"/>
              <a:t> </a:t>
            </a:r>
            <a:r>
              <a:rPr lang="pl-PL" b="1" dirty="0" err="1" smtClean="0"/>
              <a:t>strong</a:t>
            </a:r>
            <a:r>
              <a:rPr lang="pl-PL" b="1" dirty="0" smtClean="0"/>
              <a:t> </a:t>
            </a:r>
            <a:endParaRPr lang="pl-PL" b="1" dirty="0" smtClean="0"/>
          </a:p>
          <a:p>
            <a:r>
              <a:rPr lang="pl-PL" b="1" dirty="0" smtClean="0"/>
              <a:t>	</a:t>
            </a:r>
            <a:r>
              <a:rPr lang="pl-PL" b="1" dirty="0" err="1" smtClean="0"/>
              <a:t>assumption</a:t>
            </a:r>
            <a:endParaRPr lang="pl-PL" b="1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6143644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Shibata</a:t>
            </a:r>
            <a:r>
              <a:rPr lang="pl-PL" sz="1400" dirty="0" smtClean="0"/>
              <a:t> et al., 1995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57884" y="3429000"/>
            <a:ext cx="139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Hyder</a:t>
            </a:r>
            <a:r>
              <a:rPr lang="en-US" sz="1400" dirty="0" smtClean="0"/>
              <a:t>, C. L.</a:t>
            </a:r>
            <a:r>
              <a:rPr lang="pl-PL" sz="1400" dirty="0" smtClean="0"/>
              <a:t> 1967</a:t>
            </a:r>
            <a:endParaRPr lang="pl-PL" sz="1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2276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326" y="1071546"/>
            <a:ext cx="374788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„standard” model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 descr="shib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3535187" cy="51435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14810" y="4214818"/>
            <a:ext cx="4827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Basic </a:t>
            </a:r>
            <a:r>
              <a:rPr lang="pl-PL" b="1" dirty="0" err="1" smtClean="0"/>
              <a:t>problems</a:t>
            </a:r>
            <a:r>
              <a:rPr lang="pl-PL" b="1" dirty="0" smtClean="0"/>
              <a:t>:</a:t>
            </a:r>
          </a:p>
          <a:p>
            <a:r>
              <a:rPr lang="pl-PL" b="1" dirty="0" smtClean="0"/>
              <a:t>	-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kinetic</a:t>
            </a:r>
            <a:r>
              <a:rPr lang="pl-PL" b="1" dirty="0" smtClean="0"/>
              <a:t> energy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raising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should</a:t>
            </a:r>
            <a:r>
              <a:rPr lang="pl-PL" b="1" dirty="0" smtClean="0"/>
              <a:t> be </a:t>
            </a:r>
            <a:r>
              <a:rPr lang="pl-PL" b="1" dirty="0" err="1" smtClean="0"/>
              <a:t>larger</a:t>
            </a:r>
            <a:r>
              <a:rPr lang="pl-PL" b="1" dirty="0" smtClean="0"/>
              <a:t> </a:t>
            </a:r>
            <a:r>
              <a:rPr lang="pl-PL" b="1" dirty="0" err="1" smtClean="0"/>
              <a:t>than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	energy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 </a:t>
            </a:r>
            <a:r>
              <a:rPr lang="pl-PL" b="1" dirty="0" err="1" smtClean="0"/>
              <a:t>itself</a:t>
            </a:r>
            <a:r>
              <a:rPr lang="pl-PL" b="1" dirty="0" smtClean="0"/>
              <a:t>. </a:t>
            </a:r>
            <a:r>
              <a:rPr lang="pl-PL" b="1" dirty="0" err="1" smtClean="0"/>
              <a:t>Thus</a:t>
            </a:r>
            <a:r>
              <a:rPr lang="pl-PL" b="1" dirty="0" smtClean="0"/>
              <a:t>,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	</a:t>
            </a:r>
            <a:r>
              <a:rPr lang="pl-PL" b="1" dirty="0" err="1" smtClean="0"/>
              <a:t>this</a:t>
            </a:r>
            <a:r>
              <a:rPr lang="pl-PL" b="1" dirty="0" smtClean="0"/>
              <a:t> model,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flare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only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	</a:t>
            </a:r>
            <a:r>
              <a:rPr lang="pl-PL" b="1" dirty="0" err="1" smtClean="0"/>
              <a:t>repairing</a:t>
            </a:r>
            <a:r>
              <a:rPr lang="pl-PL" b="1" dirty="0" smtClean="0"/>
              <a:t> </a:t>
            </a:r>
            <a:r>
              <a:rPr lang="pl-PL" b="1" dirty="0" err="1" smtClean="0"/>
              <a:t>process</a:t>
            </a:r>
            <a:r>
              <a:rPr lang="pl-PL" b="1" dirty="0" smtClean="0"/>
              <a:t> of a </a:t>
            </a:r>
            <a:r>
              <a:rPr lang="pl-PL" b="1" dirty="0" err="1" smtClean="0"/>
              <a:t>more</a:t>
            </a:r>
            <a:r>
              <a:rPr lang="pl-PL" b="1" dirty="0" smtClean="0"/>
              <a:t> </a:t>
            </a:r>
            <a:r>
              <a:rPr lang="pl-PL" b="1" dirty="0" err="1" smtClean="0"/>
              <a:t>energetic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	</a:t>
            </a:r>
            <a:r>
              <a:rPr lang="pl-PL" b="1" dirty="0" err="1" smtClean="0"/>
              <a:t>break-up</a:t>
            </a:r>
            <a:r>
              <a:rPr lang="pl-PL" b="1" dirty="0" smtClean="0"/>
              <a:t> </a:t>
            </a:r>
            <a:r>
              <a:rPr lang="pl-PL" b="1" dirty="0" err="1" smtClean="0"/>
              <a:t>caused</a:t>
            </a:r>
            <a:r>
              <a:rPr lang="pl-PL" b="1" dirty="0" smtClean="0"/>
              <a:t> by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rising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6143644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Shibata</a:t>
            </a:r>
            <a:r>
              <a:rPr lang="pl-PL" sz="1400" dirty="0" smtClean="0"/>
              <a:t> et al., 1995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15206" y="3714752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Hirayama</a:t>
            </a:r>
            <a:r>
              <a:rPr lang="pl-PL" sz="1400" dirty="0" smtClean="0"/>
              <a:t> 1974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326" y="1071546"/>
            <a:ext cx="374788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latin typeface="Calibri" pitchFamily="34" charset="0"/>
              </a:rPr>
              <a:t>„standard” model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 descr="shib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3535187" cy="51435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14810" y="4214818"/>
            <a:ext cx="4912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Basic </a:t>
            </a:r>
            <a:r>
              <a:rPr lang="pl-PL" b="1" dirty="0" err="1" smtClean="0"/>
              <a:t>problems</a:t>
            </a:r>
            <a:r>
              <a:rPr lang="pl-PL" b="1" dirty="0" smtClean="0"/>
              <a:t>:</a:t>
            </a:r>
          </a:p>
          <a:p>
            <a:r>
              <a:rPr lang="pl-PL" b="1" dirty="0" smtClean="0"/>
              <a:t>	- </a:t>
            </a:r>
            <a:r>
              <a:rPr lang="pl-PL" b="1" dirty="0" err="1" smtClean="0"/>
              <a:t>observations</a:t>
            </a:r>
            <a:r>
              <a:rPr lang="pl-PL" b="1" dirty="0" smtClean="0"/>
              <a:t> show (Leroy et al. 1983)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that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direction</a:t>
            </a:r>
            <a:r>
              <a:rPr lang="pl-PL" b="1" dirty="0" smtClean="0"/>
              <a:t> of </a:t>
            </a:r>
            <a:r>
              <a:rPr lang="pl-PL" b="1" dirty="0" err="1" smtClean="0"/>
              <a:t>magnetic</a:t>
            </a:r>
            <a:r>
              <a:rPr lang="pl-PL" b="1" dirty="0" smtClean="0"/>
              <a:t> field 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perpendicular</a:t>
            </a:r>
            <a:r>
              <a:rPr lang="pl-PL" b="1" dirty="0" smtClean="0"/>
              <a:t> to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opposite</a:t>
            </a:r>
            <a:r>
              <a:rPr lang="pl-PL" b="1" dirty="0" smtClean="0"/>
              <a:t> to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direction</a:t>
            </a:r>
            <a:r>
              <a:rPr lang="pl-PL" b="1" dirty="0" smtClean="0"/>
              <a:t> </a:t>
            </a:r>
            <a:r>
              <a:rPr lang="pl-PL" b="1" dirty="0" err="1" smtClean="0"/>
              <a:t>expected</a:t>
            </a:r>
            <a:r>
              <a:rPr lang="pl-PL" b="1" dirty="0" smtClean="0"/>
              <a:t> </a:t>
            </a:r>
            <a:r>
              <a:rPr lang="pl-PL" b="1" dirty="0" err="1" smtClean="0"/>
              <a:t>from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simple</a:t>
            </a:r>
            <a:r>
              <a:rPr lang="pl-PL" b="1" dirty="0" smtClean="0"/>
              <a:t> </a:t>
            </a:r>
            <a:r>
              <a:rPr lang="pl-PL" b="1" dirty="0" err="1" smtClean="0"/>
              <a:t>connection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bipolar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err="1" smtClean="0"/>
              <a:t>filed</a:t>
            </a:r>
            <a:r>
              <a:rPr lang="pl-PL" b="1" dirty="0" smtClean="0"/>
              <a:t> </a:t>
            </a:r>
            <a:r>
              <a:rPr lang="pl-PL" b="1" dirty="0" err="1" smtClean="0"/>
              <a:t>below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6143644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Shibata</a:t>
            </a:r>
            <a:r>
              <a:rPr lang="pl-PL" sz="1400" dirty="0" smtClean="0"/>
              <a:t> et al., 1995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15206" y="3714752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Hirayama</a:t>
            </a:r>
            <a:r>
              <a:rPr lang="pl-PL" sz="1400" dirty="0" smtClean="0"/>
              <a:t> 1974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00594" cy="43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4643470" y="17144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50 (!) </a:t>
            </a:r>
            <a:r>
              <a:rPr lang="pl-PL" b="1" dirty="0" err="1" smtClean="0"/>
              <a:t>years</a:t>
            </a:r>
            <a:r>
              <a:rPr lang="pl-PL" b="1" dirty="0" smtClean="0"/>
              <a:t> ago Sweet </a:t>
            </a:r>
            <a:r>
              <a:rPr lang="pl-PL" b="1" dirty="0" err="1" smtClean="0"/>
              <a:t>suggested</a:t>
            </a:r>
            <a:r>
              <a:rPr lang="pl-PL" b="1" dirty="0" smtClean="0"/>
              <a:t> </a:t>
            </a:r>
            <a:r>
              <a:rPr lang="pl-PL" b="1" dirty="0" err="1" smtClean="0"/>
              <a:t>that</a:t>
            </a:r>
            <a:r>
              <a:rPr lang="pl-PL" b="1" dirty="0" smtClean="0"/>
              <a:t> </a:t>
            </a:r>
            <a:r>
              <a:rPr lang="pl-PL" b="1" dirty="0" err="1" smtClean="0"/>
              <a:t>flares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may</a:t>
            </a:r>
            <a:r>
              <a:rPr lang="pl-PL" b="1" dirty="0" smtClean="0"/>
              <a:t> </a:t>
            </a:r>
            <a:r>
              <a:rPr lang="pl-PL" b="1" dirty="0" err="1" smtClean="0"/>
              <a:t>occur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quadrupolar</a:t>
            </a:r>
            <a:r>
              <a:rPr lang="pl-PL" b="1" dirty="0" smtClean="0"/>
              <a:t> </a:t>
            </a:r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  <a:r>
              <a:rPr lang="pl-PL" b="1" dirty="0" err="1" smtClean="0"/>
              <a:t>filed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configuration</a:t>
            </a:r>
            <a:r>
              <a:rPr lang="pl-PL" b="1" dirty="0" smtClean="0"/>
              <a:t>. </a:t>
            </a:r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quadrupolar</a:t>
            </a:r>
            <a:r>
              <a:rPr lang="pl-PL" b="1" dirty="0" smtClean="0"/>
              <a:t> model </a:t>
            </a:r>
            <a:r>
              <a:rPr lang="pl-PL" b="1" dirty="0" err="1" smtClean="0"/>
              <a:t>describes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features</a:t>
            </a:r>
            <a:r>
              <a:rPr lang="pl-PL" b="1" dirty="0" smtClean="0"/>
              <a:t> of </a:t>
            </a:r>
            <a:r>
              <a:rPr lang="pl-PL" b="1" dirty="0" err="1" smtClean="0"/>
              <a:t>solar</a:t>
            </a:r>
            <a:r>
              <a:rPr lang="pl-PL" b="1" dirty="0" smtClean="0"/>
              <a:t> </a:t>
            </a:r>
            <a:r>
              <a:rPr lang="pl-PL" b="1" dirty="0" err="1" smtClean="0"/>
              <a:t>flares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a </a:t>
            </a:r>
            <a:r>
              <a:rPr lang="pl-PL" b="1" dirty="0" err="1" smtClean="0"/>
              <a:t>more</a:t>
            </a:r>
            <a:r>
              <a:rPr lang="pl-PL" b="1" dirty="0" smtClean="0"/>
              <a:t> natural </a:t>
            </a:r>
            <a:r>
              <a:rPr lang="pl-PL" b="1" dirty="0" err="1" smtClean="0"/>
              <a:t>way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  <a:p>
            <a:r>
              <a:rPr lang="en-US" b="1" dirty="0" smtClean="0"/>
              <a:t> </a:t>
            </a:r>
            <a:r>
              <a:rPr lang="pl-PL" b="1" dirty="0" smtClean="0"/>
              <a:t>For </a:t>
            </a:r>
            <a:r>
              <a:rPr lang="pl-PL" b="1" dirty="0" err="1" smtClean="0"/>
              <a:t>some</a:t>
            </a:r>
            <a:r>
              <a:rPr lang="pl-PL" b="1" dirty="0" smtClean="0"/>
              <a:t> </a:t>
            </a:r>
            <a:r>
              <a:rPr lang="pl-PL" b="1" dirty="0" err="1" smtClean="0"/>
              <a:t>reason</a:t>
            </a:r>
            <a:r>
              <a:rPr lang="pl-PL" b="1" dirty="0" smtClean="0"/>
              <a:t> </a:t>
            </a:r>
            <a:r>
              <a:rPr lang="en-US" b="1" dirty="0" smtClean="0"/>
              <a:t>the theoretical work has ignored this kind of complexity </a:t>
            </a:r>
            <a:r>
              <a:rPr lang="pl-PL" b="1" dirty="0" smtClean="0"/>
              <a:t>and </a:t>
            </a:r>
            <a:r>
              <a:rPr lang="en-US" b="1" dirty="0" smtClean="0"/>
              <a:t>try to </a:t>
            </a:r>
            <a:r>
              <a:rPr lang="pl-PL" b="1" dirty="0" err="1" smtClean="0"/>
              <a:t>develop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theory</a:t>
            </a:r>
            <a:r>
              <a:rPr lang="pl-PL" b="1" dirty="0" smtClean="0"/>
              <a:t> of </a:t>
            </a:r>
            <a:r>
              <a:rPr lang="pl-PL" b="1" dirty="0" err="1" smtClean="0"/>
              <a:t>simple</a:t>
            </a:r>
            <a:r>
              <a:rPr lang="pl-PL" b="1" dirty="0" smtClean="0"/>
              <a:t>, </a:t>
            </a:r>
            <a:r>
              <a:rPr lang="pl-PL" b="1" dirty="0" err="1" smtClean="0"/>
              <a:t>bipolar</a:t>
            </a:r>
            <a:r>
              <a:rPr lang="pl-PL" b="1" dirty="0" smtClean="0"/>
              <a:t> </a:t>
            </a:r>
            <a:r>
              <a:rPr lang="pl-PL" b="1" dirty="0" err="1" smtClean="0"/>
              <a:t>configuration</a:t>
            </a:r>
            <a:r>
              <a:rPr lang="pl-PL" b="1" dirty="0" smtClean="0"/>
              <a:t> – </a:t>
            </a:r>
            <a:r>
              <a:rPr lang="pl-PL" b="1" dirty="0" err="1" smtClean="0"/>
              <a:t>the</a:t>
            </a:r>
            <a:r>
              <a:rPr lang="pl-PL" b="1" dirty="0" smtClean="0"/>
              <a:t> „standard” model</a:t>
            </a:r>
          </a:p>
          <a:p>
            <a:endParaRPr lang="pl-PL" b="1" dirty="0" smtClean="0"/>
          </a:p>
          <a:p>
            <a:r>
              <a:rPr lang="pl-PL" b="1" dirty="0" err="1" smtClean="0"/>
              <a:t>Fortunately</a:t>
            </a:r>
            <a:r>
              <a:rPr lang="pl-PL" b="1" dirty="0" smtClean="0"/>
              <a:t>,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theory</a:t>
            </a:r>
            <a:r>
              <a:rPr lang="pl-PL" b="1" dirty="0" smtClean="0"/>
              <a:t> of Sweet </a:t>
            </a:r>
            <a:r>
              <a:rPr lang="pl-PL" b="1" dirty="0" err="1" smtClean="0"/>
              <a:t>has</a:t>
            </a:r>
            <a:r>
              <a:rPr lang="pl-PL" b="1" dirty="0" smtClean="0"/>
              <a:t> </a:t>
            </a:r>
            <a:r>
              <a:rPr lang="pl-PL" b="1" dirty="0" err="1" smtClean="0"/>
              <a:t>been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ressurected</a:t>
            </a:r>
            <a:r>
              <a:rPr lang="pl-PL" b="1" dirty="0" smtClean="0"/>
              <a:t> </a:t>
            </a:r>
            <a:r>
              <a:rPr lang="pl-PL" b="1" dirty="0" err="1" smtClean="0"/>
              <a:t>recently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</p:txBody>
      </p:sp>
      <p:sp>
        <p:nvSpPr>
          <p:cNvPr id="12" name="Prostokąt 11"/>
          <p:cNvSpPr/>
          <p:nvPr/>
        </p:nvSpPr>
        <p:spPr>
          <a:xfrm>
            <a:off x="285720" y="6050181"/>
            <a:ext cx="2000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Sweet, P. A.</a:t>
            </a:r>
            <a:r>
              <a:rPr lang="pl-PL" sz="1400" dirty="0" smtClean="0"/>
              <a:t> 1958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quadrupolar</a:t>
            </a:r>
            <a:r>
              <a:rPr lang="pl-PL" sz="3200" b="1" dirty="0" smtClean="0">
                <a:latin typeface="Calibri" pitchFamily="34" charset="0"/>
              </a:rPr>
              <a:t> model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quadrupolar</a:t>
            </a:r>
            <a:r>
              <a:rPr lang="pl-PL" sz="3200" b="1" dirty="0" smtClean="0">
                <a:latin typeface="Calibri" pitchFamily="34" charset="0"/>
              </a:rPr>
              <a:t> model</a:t>
            </a:r>
            <a:endParaRPr lang="pl-PL" sz="3200" b="1" dirty="0">
              <a:latin typeface="Calibri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71406" y="928670"/>
            <a:ext cx="5000660" cy="5225417"/>
            <a:chOff x="142844" y="1132541"/>
            <a:chExt cx="5214974" cy="565404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1132541"/>
              <a:ext cx="5204743" cy="3796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4873282"/>
              <a:ext cx="5214974" cy="19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pole tekstowe 4"/>
          <p:cNvSpPr txBox="1"/>
          <p:nvPr/>
        </p:nvSpPr>
        <p:spPr>
          <a:xfrm>
            <a:off x="5143504" y="1084250"/>
            <a:ext cx="42130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In </a:t>
            </a:r>
            <a:r>
              <a:rPr lang="pl-PL" b="1" dirty="0" err="1" smtClean="0"/>
              <a:t>this</a:t>
            </a:r>
            <a:r>
              <a:rPr lang="pl-PL" b="1" dirty="0" smtClean="0"/>
              <a:t> model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existence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dark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obvious</a:t>
            </a:r>
            <a:r>
              <a:rPr lang="pl-PL" b="1" dirty="0" smtClean="0"/>
              <a:t>. </a:t>
            </a:r>
            <a:r>
              <a:rPr lang="pl-PL" b="1" dirty="0" err="1" smtClean="0"/>
              <a:t>Moreover</a:t>
            </a:r>
            <a:r>
              <a:rPr lang="pl-PL" b="1" dirty="0" smtClean="0"/>
              <a:t>, </a:t>
            </a:r>
            <a:r>
              <a:rPr lang="pl-PL" b="1" dirty="0" err="1" smtClean="0"/>
              <a:t>it</a:t>
            </a:r>
            <a:r>
              <a:rPr lang="pl-PL" b="1" dirty="0" smtClean="0"/>
              <a:t> </a:t>
            </a:r>
            <a:r>
              <a:rPr lang="pl-PL" b="1" dirty="0" err="1" smtClean="0"/>
              <a:t>easily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explains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observed</a:t>
            </a:r>
            <a:r>
              <a:rPr lang="pl-PL" b="1" dirty="0" smtClean="0"/>
              <a:t> </a:t>
            </a:r>
            <a:r>
              <a:rPr lang="pl-PL" b="1" dirty="0" err="1" smtClean="0"/>
              <a:t>very</a:t>
            </a:r>
            <a:r>
              <a:rPr lang="pl-PL" b="1" dirty="0" smtClean="0"/>
              <a:t> </a:t>
            </a:r>
            <a:r>
              <a:rPr lang="pl-PL" b="1" dirty="0" err="1" smtClean="0"/>
              <a:t>thin</a:t>
            </a:r>
            <a:r>
              <a:rPr lang="pl-PL" b="1" dirty="0" smtClean="0"/>
              <a:t> </a:t>
            </a:r>
            <a:r>
              <a:rPr lang="pl-PL" b="1" dirty="0" err="1" smtClean="0"/>
              <a:t>vertical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structure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energy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built</a:t>
            </a:r>
            <a:r>
              <a:rPr lang="pl-PL" b="1" dirty="0" smtClean="0"/>
              <a:t> </a:t>
            </a:r>
            <a:r>
              <a:rPr lang="pl-PL" b="1" dirty="0" err="1" smtClean="0"/>
              <a:t>up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system </a:t>
            </a:r>
          </a:p>
          <a:p>
            <a:r>
              <a:rPr lang="pl-PL" b="1" dirty="0" err="1" smtClean="0"/>
              <a:t>before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dark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eruption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dark</a:t>
            </a:r>
            <a:r>
              <a:rPr lang="pl-PL" b="1" dirty="0" smtClean="0"/>
              <a:t> </a:t>
            </a:r>
            <a:r>
              <a:rPr lang="pl-PL" b="1" dirty="0" err="1" smtClean="0"/>
              <a:t>filament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accelerated</a:t>
            </a:r>
            <a:r>
              <a:rPr lang="pl-PL" b="1" dirty="0" smtClean="0"/>
              <a:t> </a:t>
            </a:r>
            <a:r>
              <a:rPr lang="pl-PL" b="1" dirty="0" err="1" smtClean="0"/>
              <a:t>upward</a:t>
            </a:r>
            <a:r>
              <a:rPr lang="pl-PL" b="1" dirty="0" smtClean="0"/>
              <a:t>, </a:t>
            </a:r>
          </a:p>
          <a:p>
            <a:r>
              <a:rPr lang="pl-PL" b="1" dirty="0" smtClean="0"/>
              <a:t>and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lower</a:t>
            </a:r>
            <a:r>
              <a:rPr lang="pl-PL" b="1" dirty="0" smtClean="0"/>
              <a:t> region </a:t>
            </a:r>
            <a:r>
              <a:rPr lang="pl-PL" b="1" dirty="0" err="1" smtClean="0"/>
              <a:t>recconnected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field lines </a:t>
            </a:r>
            <a:r>
              <a:rPr lang="pl-PL" b="1" dirty="0" err="1" smtClean="0"/>
              <a:t>shrink</a:t>
            </a:r>
            <a:r>
              <a:rPr lang="pl-PL" b="1" dirty="0" smtClean="0"/>
              <a:t> to form </a:t>
            </a:r>
            <a:r>
              <a:rPr lang="pl-PL" b="1" dirty="0" err="1" smtClean="0"/>
              <a:t>magnetic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arcade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285720" y="614364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 Uchida et al. 1999</a:t>
            </a:r>
          </a:p>
          <a:p>
            <a:r>
              <a:rPr lang="pl-PL" sz="1400" dirty="0" err="1" smtClean="0"/>
              <a:t>Hirose</a:t>
            </a:r>
            <a:r>
              <a:rPr lang="pl-PL" sz="1400" dirty="0" smtClean="0"/>
              <a:t> et al. 2001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72066" y="5143512"/>
            <a:ext cx="4150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 </a:t>
            </a:r>
            <a:r>
              <a:rPr lang="pl-PL" b="1" dirty="0" err="1" smtClean="0"/>
              <a:t>quotation</a:t>
            </a:r>
            <a:r>
              <a:rPr lang="pl-PL" b="1" dirty="0" smtClean="0"/>
              <a:t> </a:t>
            </a:r>
            <a:r>
              <a:rPr lang="pl-PL" b="1" dirty="0" err="1" smtClean="0"/>
              <a:t>from</a:t>
            </a:r>
            <a:r>
              <a:rPr lang="pl-PL" b="1" dirty="0" smtClean="0"/>
              <a:t> </a:t>
            </a:r>
            <a:r>
              <a:rPr lang="pl-PL" b="1" dirty="0" err="1" smtClean="0"/>
              <a:t>Hirose</a:t>
            </a:r>
            <a:r>
              <a:rPr lang="pl-PL" b="1" dirty="0" smtClean="0"/>
              <a:t> et al. (2001):</a:t>
            </a:r>
          </a:p>
          <a:p>
            <a:endParaRPr lang="pl-PL" b="1" i="1" dirty="0" smtClean="0"/>
          </a:p>
          <a:p>
            <a:r>
              <a:rPr lang="pl-PL" b="1" i="1" dirty="0" smtClean="0"/>
              <a:t>In </a:t>
            </a:r>
            <a:r>
              <a:rPr lang="pl-PL" b="1" i="1" dirty="0" err="1" smtClean="0"/>
              <a:t>this</a:t>
            </a:r>
            <a:r>
              <a:rPr lang="pl-PL" b="1" i="1" dirty="0" smtClean="0"/>
              <a:t> </a:t>
            </a:r>
            <a:r>
              <a:rPr lang="pl-PL" b="1" i="1" dirty="0" err="1" smtClean="0"/>
              <a:t>simulation</a:t>
            </a:r>
            <a:r>
              <a:rPr lang="pl-PL" b="1" i="1" dirty="0" smtClean="0"/>
              <a:t> (…) </a:t>
            </a:r>
            <a:r>
              <a:rPr lang="pl-PL" b="1" i="1" dirty="0" err="1" smtClean="0"/>
              <a:t>the</a:t>
            </a:r>
            <a:r>
              <a:rPr lang="pl-PL" b="1" i="1" dirty="0" smtClean="0"/>
              <a:t> </a:t>
            </a:r>
            <a:r>
              <a:rPr lang="pl-PL" b="1" i="1" dirty="0" err="1" smtClean="0"/>
              <a:t>upward</a:t>
            </a:r>
            <a:r>
              <a:rPr lang="pl-PL" b="1" i="1" dirty="0" smtClean="0"/>
              <a:t> </a:t>
            </a:r>
            <a:r>
              <a:rPr lang="pl-PL" b="1" i="1" dirty="0" err="1" smtClean="0"/>
              <a:t>motion</a:t>
            </a:r>
            <a:r>
              <a:rPr lang="pl-PL" b="1" i="1" dirty="0" smtClean="0"/>
              <a:t> </a:t>
            </a:r>
          </a:p>
          <a:p>
            <a:r>
              <a:rPr lang="pl-PL" b="1" i="1" dirty="0" smtClean="0"/>
              <a:t>of </a:t>
            </a:r>
            <a:r>
              <a:rPr lang="pl-PL" b="1" i="1" dirty="0" err="1" smtClean="0"/>
              <a:t>the</a:t>
            </a:r>
            <a:r>
              <a:rPr lang="pl-PL" b="1" i="1" dirty="0" smtClean="0"/>
              <a:t> </a:t>
            </a:r>
            <a:r>
              <a:rPr lang="pl-PL" b="1" i="1" dirty="0" err="1" smtClean="0"/>
              <a:t>dark</a:t>
            </a:r>
            <a:r>
              <a:rPr lang="pl-PL" b="1" i="1" dirty="0" smtClean="0"/>
              <a:t> </a:t>
            </a:r>
            <a:r>
              <a:rPr lang="pl-PL" b="1" i="1" dirty="0" err="1" smtClean="0"/>
              <a:t>filament</a:t>
            </a:r>
            <a:r>
              <a:rPr lang="pl-PL" b="1" i="1" dirty="0" smtClean="0"/>
              <a:t> (…) </a:t>
            </a:r>
            <a:r>
              <a:rPr lang="pl-PL" b="1" i="1" dirty="0" err="1" smtClean="0"/>
              <a:t>may</a:t>
            </a:r>
            <a:r>
              <a:rPr lang="pl-PL" b="1" i="1" dirty="0" smtClean="0"/>
              <a:t> </a:t>
            </a:r>
            <a:r>
              <a:rPr lang="pl-PL" b="1" i="1" dirty="0" err="1" smtClean="0"/>
              <a:t>eventually</a:t>
            </a:r>
            <a:endParaRPr lang="pl-PL" b="1" i="1" dirty="0" smtClean="0"/>
          </a:p>
          <a:p>
            <a:r>
              <a:rPr lang="pl-PL" b="1" i="1" dirty="0" smtClean="0"/>
              <a:t>be </a:t>
            </a:r>
            <a:r>
              <a:rPr lang="pl-PL" b="1" i="1" dirty="0" err="1" smtClean="0"/>
              <a:t>arrested</a:t>
            </a:r>
            <a:r>
              <a:rPr lang="pl-PL" b="1" i="1" dirty="0" smtClean="0"/>
              <a:t> by </a:t>
            </a:r>
            <a:r>
              <a:rPr lang="pl-PL" b="1" i="1" dirty="0" err="1" smtClean="0"/>
              <a:t>the</a:t>
            </a:r>
            <a:r>
              <a:rPr lang="pl-PL" b="1" i="1" dirty="0" smtClean="0"/>
              <a:t> </a:t>
            </a:r>
            <a:r>
              <a:rPr lang="pl-PL" b="1" i="1" dirty="0" err="1" smtClean="0"/>
              <a:t>overlying</a:t>
            </a:r>
            <a:r>
              <a:rPr lang="pl-PL" b="1" i="1" dirty="0" smtClean="0"/>
              <a:t> </a:t>
            </a:r>
            <a:r>
              <a:rPr lang="pl-PL" b="1" i="1" dirty="0" err="1" smtClean="0"/>
              <a:t>closed</a:t>
            </a:r>
            <a:r>
              <a:rPr lang="pl-PL" b="1" i="1" dirty="0" smtClean="0"/>
              <a:t> field.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the</a:t>
            </a:r>
            <a:r>
              <a:rPr lang="pl-PL" sz="3200" b="1" dirty="0" smtClean="0">
                <a:latin typeface="Calibri" pitchFamily="34" charset="0"/>
              </a:rPr>
              <a:t> </a:t>
            </a:r>
            <a:r>
              <a:rPr lang="pl-PL" sz="3200" b="1" dirty="0" err="1" smtClean="0">
                <a:latin typeface="Calibri" pitchFamily="34" charset="0"/>
              </a:rPr>
              <a:t>flare</a:t>
            </a:r>
            <a:endParaRPr lang="pl-PL" sz="3200" b="1" dirty="0">
              <a:latin typeface="Calibri" pitchFamily="34" charset="0"/>
            </a:endParaRPr>
          </a:p>
        </p:txBody>
      </p:sp>
      <p:pic>
        <p:nvPicPr>
          <p:cNvPr id="3" name="Obraz 2" descr="rhessi_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4500594" cy="45005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57818" y="1785926"/>
            <a:ext cx="323793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July</a:t>
            </a:r>
            <a:r>
              <a:rPr lang="pl-PL" sz="2000" b="1" dirty="0" smtClean="0"/>
              <a:t> 14th, 2004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M6.2 GOES </a:t>
            </a:r>
            <a:r>
              <a:rPr lang="pl-PL" sz="2000" b="1" dirty="0" err="1" smtClean="0"/>
              <a:t>class</a:t>
            </a:r>
            <a:endParaRPr lang="pl-PL" sz="2000" b="1" dirty="0" smtClean="0"/>
          </a:p>
          <a:p>
            <a:r>
              <a:rPr lang="pl-PL" sz="2000" b="1" dirty="0" smtClean="0"/>
              <a:t>N14 W61</a:t>
            </a:r>
          </a:p>
          <a:p>
            <a:endParaRPr lang="pl-PL" sz="2000" b="1" dirty="0" smtClean="0"/>
          </a:p>
          <a:p>
            <a:r>
              <a:rPr lang="pl-PL" dirty="0" err="1" smtClean="0"/>
              <a:t>Observations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RHESSI: 	</a:t>
            </a:r>
            <a:r>
              <a:rPr lang="pl-PL" dirty="0" err="1" smtClean="0"/>
              <a:t>entire</a:t>
            </a:r>
            <a:r>
              <a:rPr lang="pl-PL" dirty="0" smtClean="0"/>
              <a:t> </a:t>
            </a:r>
            <a:r>
              <a:rPr lang="pl-PL" dirty="0" err="1" smtClean="0"/>
              <a:t>event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TRACE: 	171 Å (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seconds</a:t>
            </a:r>
            <a:endParaRPr lang="pl-PL" dirty="0" smtClean="0"/>
          </a:p>
          <a:p>
            <a:r>
              <a:rPr lang="pl-PL" dirty="0" smtClean="0"/>
              <a:t>		</a:t>
            </a:r>
            <a:r>
              <a:rPr lang="pl-PL" dirty="0" err="1" smtClean="0"/>
              <a:t>cadence</a:t>
            </a:r>
            <a:r>
              <a:rPr lang="pl-PL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8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err="1" smtClean="0">
                <a:latin typeface="Calibri" pitchFamily="34" charset="0"/>
              </a:rPr>
              <a:t>observatories</a:t>
            </a:r>
            <a:endParaRPr lang="pl-PL" sz="3200" b="1" dirty="0">
              <a:latin typeface="Calibri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28596" y="1285860"/>
          <a:ext cx="3181344" cy="2481048"/>
        </p:xfrm>
        <a:graphic>
          <a:graphicData uri="http://schemas.openxmlformats.org/presentationml/2006/ole">
            <p:oleObj spid="_x0000_s2049" r:id="rId3" imgW="7523810" imgH="5866667" progId="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33846"/>
            <a:ext cx="40671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e tekstowe 11"/>
          <p:cNvSpPr txBox="1"/>
          <p:nvPr/>
        </p:nvSpPr>
        <p:spPr>
          <a:xfrm>
            <a:off x="428596" y="4000504"/>
            <a:ext cx="36417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RHESSI (2002)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9 </a:t>
            </a:r>
            <a:r>
              <a:rPr lang="pl-PL" b="1" dirty="0" err="1" smtClean="0"/>
              <a:t>large</a:t>
            </a:r>
            <a:r>
              <a:rPr lang="pl-PL" b="1" dirty="0" smtClean="0"/>
              <a:t>, </a:t>
            </a:r>
            <a:r>
              <a:rPr lang="pl-PL" b="1" dirty="0" err="1" smtClean="0"/>
              <a:t>germanium</a:t>
            </a:r>
            <a:r>
              <a:rPr lang="pl-PL" b="1" dirty="0" smtClean="0"/>
              <a:t> </a:t>
            </a:r>
            <a:r>
              <a:rPr lang="pl-PL" b="1" dirty="0" err="1" smtClean="0"/>
              <a:t>detectors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err="1" smtClean="0"/>
              <a:t>observations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made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range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from</a:t>
            </a:r>
            <a:r>
              <a:rPr lang="pl-PL" b="1" dirty="0" smtClean="0"/>
              <a:t> 3 </a:t>
            </a:r>
            <a:r>
              <a:rPr lang="pl-PL" b="1" dirty="0" err="1" smtClean="0"/>
              <a:t>keV</a:t>
            </a:r>
            <a:r>
              <a:rPr lang="pl-PL" b="1" dirty="0" smtClean="0"/>
              <a:t> to 17 </a:t>
            </a:r>
            <a:r>
              <a:rPr lang="pl-PL" b="1" dirty="0" err="1" smtClean="0"/>
              <a:t>Mev</a:t>
            </a:r>
            <a:r>
              <a:rPr lang="pl-PL" b="1" dirty="0" smtClean="0"/>
              <a:t> </a:t>
            </a:r>
            <a:r>
              <a:rPr lang="pl-PL" b="1" dirty="0" err="1" smtClean="0"/>
              <a:t>with</a:t>
            </a:r>
            <a:r>
              <a:rPr lang="pl-PL" b="1" dirty="0" smtClean="0"/>
              <a:t> high </a:t>
            </a:r>
          </a:p>
          <a:p>
            <a:r>
              <a:rPr lang="pl-PL" b="1" dirty="0" smtClean="0"/>
              <a:t>energy resolution</a:t>
            </a:r>
          </a:p>
          <a:p>
            <a:endParaRPr lang="pl-PL" b="1" dirty="0" smtClean="0"/>
          </a:p>
          <a:p>
            <a:r>
              <a:rPr lang="pl-PL" b="1" dirty="0" err="1" smtClean="0"/>
              <a:t>spatial</a:t>
            </a:r>
            <a:r>
              <a:rPr lang="pl-PL" b="1" dirty="0" smtClean="0"/>
              <a:t> resolution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up</a:t>
            </a:r>
            <a:r>
              <a:rPr lang="pl-PL" b="1" dirty="0" smtClean="0"/>
              <a:t> to 2.5 </a:t>
            </a:r>
            <a:r>
              <a:rPr lang="pl-PL" b="1" dirty="0" err="1" smtClean="0"/>
              <a:t>arc</a:t>
            </a:r>
            <a:r>
              <a:rPr lang="pl-PL" b="1" dirty="0" smtClean="0"/>
              <a:t> sec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14810" y="1214422"/>
            <a:ext cx="49317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TRACE (1998)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30 cm </a:t>
            </a:r>
            <a:r>
              <a:rPr lang="pl-PL" b="1" dirty="0" err="1" smtClean="0"/>
              <a:t>Cassegrain</a:t>
            </a:r>
            <a:r>
              <a:rPr lang="pl-PL" b="1" dirty="0" smtClean="0"/>
              <a:t> </a:t>
            </a:r>
            <a:r>
              <a:rPr lang="pl-PL" b="1" dirty="0" err="1" smtClean="0"/>
              <a:t>telescope</a:t>
            </a:r>
            <a:r>
              <a:rPr lang="pl-PL" b="1" dirty="0" smtClean="0"/>
              <a:t> </a:t>
            </a:r>
            <a:r>
              <a:rPr lang="pl-PL" b="1" dirty="0" err="1" smtClean="0"/>
              <a:t>giving</a:t>
            </a:r>
            <a:r>
              <a:rPr lang="pl-PL" b="1" dirty="0" smtClean="0"/>
              <a:t> 1 </a:t>
            </a:r>
            <a:r>
              <a:rPr lang="pl-PL" b="1" dirty="0" err="1" smtClean="0"/>
              <a:t>arcsec</a:t>
            </a:r>
            <a:r>
              <a:rPr lang="pl-PL" b="1" dirty="0" smtClean="0"/>
              <a:t> </a:t>
            </a:r>
          </a:p>
          <a:p>
            <a:r>
              <a:rPr lang="pl-PL" b="1" dirty="0" err="1" smtClean="0"/>
              <a:t>spatial</a:t>
            </a:r>
            <a:r>
              <a:rPr lang="pl-PL" b="1" dirty="0" smtClean="0"/>
              <a:t> resolution</a:t>
            </a:r>
          </a:p>
          <a:p>
            <a:endParaRPr lang="pl-PL" b="1" dirty="0" smtClean="0"/>
          </a:p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observations</a:t>
            </a:r>
            <a:r>
              <a:rPr lang="pl-PL" b="1" dirty="0" smtClean="0"/>
              <a:t>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made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EUV (</a:t>
            </a:r>
            <a:r>
              <a:rPr lang="pl-PL" b="1" dirty="0" err="1" smtClean="0"/>
              <a:t>transition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region, </a:t>
            </a:r>
            <a:r>
              <a:rPr lang="pl-PL" b="1" dirty="0" err="1" smtClean="0"/>
              <a:t>colonal</a:t>
            </a:r>
            <a:r>
              <a:rPr lang="pl-PL" b="1" dirty="0" smtClean="0"/>
              <a:t> </a:t>
            </a:r>
            <a:r>
              <a:rPr lang="pl-PL" b="1" dirty="0" err="1" smtClean="0"/>
              <a:t>loops</a:t>
            </a:r>
            <a:r>
              <a:rPr lang="pl-PL" b="1" dirty="0" smtClean="0"/>
              <a:t>) and UV (</a:t>
            </a:r>
            <a:r>
              <a:rPr lang="pl-PL" b="1" dirty="0" err="1" smtClean="0"/>
              <a:t>chromosphere</a:t>
            </a:r>
            <a:r>
              <a:rPr lang="pl-PL" b="1" dirty="0" smtClean="0"/>
              <a:t>) </a:t>
            </a:r>
          </a:p>
          <a:p>
            <a:r>
              <a:rPr lang="pl-PL" b="1" dirty="0" err="1" smtClean="0"/>
              <a:t>ranges</a:t>
            </a:r>
            <a:r>
              <a:rPr lang="pl-PL" b="1" dirty="0" smtClean="0"/>
              <a:t>. </a:t>
            </a:r>
            <a:r>
              <a:rPr lang="pl-PL" b="1" dirty="0" err="1" smtClean="0"/>
              <a:t>Moreover</a:t>
            </a:r>
            <a:r>
              <a:rPr lang="pl-PL" b="1" dirty="0" smtClean="0"/>
              <a:t>, </a:t>
            </a:r>
            <a:r>
              <a:rPr lang="pl-PL" b="1" dirty="0" err="1" smtClean="0"/>
              <a:t>white-light</a:t>
            </a:r>
            <a:r>
              <a:rPr lang="pl-PL" b="1" dirty="0" smtClean="0"/>
              <a:t> </a:t>
            </a:r>
            <a:r>
              <a:rPr lang="pl-PL" b="1" dirty="0" err="1" smtClean="0"/>
              <a:t>images</a:t>
            </a:r>
            <a:r>
              <a:rPr lang="pl-PL" b="1" dirty="0" smtClean="0"/>
              <a:t> 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made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1003</Words>
  <Application>Microsoft Office PowerPoint</Application>
  <PresentationFormat>Pokaz na ekranie (4:3)</PresentationFormat>
  <Paragraphs>227</Paragraphs>
  <Slides>28</Slides>
  <Notes>0</Notes>
  <HiddenSlides>0</HiddenSlides>
  <MMClips>2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115</cp:revision>
  <dcterms:created xsi:type="dcterms:W3CDTF">2008-05-03T19:05:14Z</dcterms:created>
  <dcterms:modified xsi:type="dcterms:W3CDTF">2008-05-06T14:27:22Z</dcterms:modified>
</cp:coreProperties>
</file>