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7" r:id="rId2"/>
    <p:sldId id="260" r:id="rId3"/>
    <p:sldId id="261" r:id="rId4"/>
    <p:sldId id="262" r:id="rId5"/>
    <p:sldId id="263" r:id="rId6"/>
    <p:sldId id="326" r:id="rId7"/>
    <p:sldId id="327" r:id="rId8"/>
    <p:sldId id="329" r:id="rId9"/>
    <p:sldId id="328" r:id="rId10"/>
    <p:sldId id="330" r:id="rId11"/>
    <p:sldId id="264" r:id="rId12"/>
    <p:sldId id="265" r:id="rId13"/>
    <p:sldId id="268" r:id="rId14"/>
    <p:sldId id="269" r:id="rId15"/>
    <p:sldId id="270" r:id="rId16"/>
    <p:sldId id="272" r:id="rId17"/>
    <p:sldId id="273" r:id="rId18"/>
    <p:sldId id="293" r:id="rId19"/>
    <p:sldId id="274" r:id="rId20"/>
    <p:sldId id="276" r:id="rId21"/>
    <p:sldId id="277" r:id="rId22"/>
    <p:sldId id="271" r:id="rId23"/>
    <p:sldId id="266" r:id="rId24"/>
    <p:sldId id="284" r:id="rId25"/>
    <p:sldId id="278" r:id="rId26"/>
    <p:sldId id="285" r:id="rId27"/>
    <p:sldId id="286" r:id="rId28"/>
    <p:sldId id="325" r:id="rId29"/>
    <p:sldId id="287" r:id="rId30"/>
    <p:sldId id="292" r:id="rId31"/>
    <p:sldId id="294" r:id="rId32"/>
    <p:sldId id="295" r:id="rId33"/>
    <p:sldId id="296" r:id="rId34"/>
    <p:sldId id="291" r:id="rId35"/>
    <p:sldId id="298" r:id="rId36"/>
    <p:sldId id="300" r:id="rId37"/>
    <p:sldId id="302" r:id="rId38"/>
    <p:sldId id="311" r:id="rId39"/>
    <p:sldId id="313" r:id="rId40"/>
    <p:sldId id="303" r:id="rId41"/>
    <p:sldId id="304" r:id="rId42"/>
    <p:sldId id="308" r:id="rId43"/>
    <p:sldId id="309" r:id="rId44"/>
    <p:sldId id="310" r:id="rId45"/>
    <p:sldId id="316" r:id="rId46"/>
    <p:sldId id="317" r:id="rId47"/>
    <p:sldId id="318" r:id="rId48"/>
    <p:sldId id="315" r:id="rId49"/>
    <p:sldId id="320" r:id="rId50"/>
    <p:sldId id="322" r:id="rId51"/>
    <p:sldId id="321" r:id="rId52"/>
    <p:sldId id="323" r:id="rId53"/>
    <p:sldId id="324" r:id="rId54"/>
    <p:sldId id="312" r:id="rId55"/>
    <p:sldId id="331" r:id="rId56"/>
    <p:sldId id="314" r:id="rId57"/>
    <p:sldId id="332" r:id="rId5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49" autoAdjust="0"/>
  </p:normalViewPr>
  <p:slideViewPr>
    <p:cSldViewPr>
      <p:cViewPr varScale="1">
        <p:scale>
          <a:sx n="56" d="100"/>
          <a:sy n="56" d="100"/>
        </p:scale>
        <p:origin x="-90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B6968-93B7-46B9-B28D-074A169E4056}" type="datetimeFigureOut">
              <a:rPr lang="pl-PL" smtClean="0"/>
              <a:pPr/>
              <a:t>2010-06-08</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CE21B3-08F6-4B7B-BCC2-3BAB062A61F8}"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pitzer.caltech.edu/about/greatobs.shtml" TargetMode="External"/><Relationship Id="rId7" Type="http://schemas.openxmlformats.org/officeDocument/2006/relationships/hyperlink" Target="http://origins.jpl.nasa.gov/"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chandra.harvard.edu/" TargetMode="External"/><Relationship Id="rId5" Type="http://schemas.openxmlformats.org/officeDocument/2006/relationships/hyperlink" Target="http://cossc.gsfc.nasa.gov/cossc/" TargetMode="External"/><Relationship Id="rId4" Type="http://schemas.openxmlformats.org/officeDocument/2006/relationships/hyperlink" Target="http://www.stsci.e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spitzer.caltech.edu/about/greatobs.shtml" TargetMode="External"/><Relationship Id="rId7" Type="http://schemas.openxmlformats.org/officeDocument/2006/relationships/hyperlink" Target="http://origins.jpl.nasa.gov/"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chandra.harvard.edu/" TargetMode="External"/><Relationship Id="rId5" Type="http://schemas.openxmlformats.org/officeDocument/2006/relationships/hyperlink" Target="http://cossc.gsfc.nasa.gov/cossc/" TargetMode="External"/><Relationship Id="rId4" Type="http://schemas.openxmlformats.org/officeDocument/2006/relationships/hyperlink" Target="http://www.stsci.edu/"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10000"/>
          </a:bodyPr>
          <a:lstStyle/>
          <a:p>
            <a:r>
              <a:rPr lang="en-US" dirty="0" smtClean="0"/>
              <a:t>The Spitzer Space Telescope (formerly SIRTF, the Space Infrared Telescope Facility) was launched into space by a Delta rocket from Cape Canaveral, Florida on 25 August 2003. During its mission, Spitzer will obtain images and spectra by detecting the infrared energy, or heat, radiated by objects in space between wavelengths of 3 and 180 microns (1 micron is one-millionth of a meter). Most of this infrared radiation is blocked by the Earth's atmosphere and cannot be observed from the ground. </a:t>
            </a:r>
          </a:p>
          <a:p>
            <a:r>
              <a:rPr lang="en-US" dirty="0" smtClean="0"/>
              <a:t>Consisting of a 0.85-meter telescope and three cryogenically-cooled science instruments, Spitzer is the largest infrared telescope ever launched into space. Its highly sensitive instruments give us a unique view of the Universe and allow us to peer into regions of space which are hidden from optical telescopes. Many areas of space are filled with vast, dense clouds of gas and dust which block our view. Infrared light, however can penetrate these clouds, allowing us to peer into regions of star formation, the centers of galaxies, and into newly forming planetary systems. Infrared also brings us information about the cooler objects in space, such as smaller stars which are too dim to be detected by their visible light, </a:t>
            </a:r>
            <a:r>
              <a:rPr lang="en-US" dirty="0" err="1" smtClean="0"/>
              <a:t>extrasolar</a:t>
            </a:r>
            <a:r>
              <a:rPr lang="en-US" dirty="0" smtClean="0"/>
              <a:t> planets, and giant molecular clouds. Also, many molecules in space, including organic molecules, have their unique signatures in the infrared. </a:t>
            </a:r>
          </a:p>
          <a:p>
            <a:r>
              <a:rPr lang="en-US" dirty="0" smtClean="0"/>
              <a:t>Because infrared is primarily heat radiation, the telescope must be cooled to near absolute zero (-459 degrees Fahrenheit or -273 degrees Celsius) so that it can observe infrared signals from space without interference from the telescope's own heat. Also, the telescope must be protected from the heat of the Sun and the infrared radiation put out by the Earth. To do this, Spitzer carries a solar shield and was launched into an Earth-trailing solar orbit. This unique orbit places Spitzer far enough away from the Earth to allow the telescope to cool </a:t>
            </a:r>
            <a:r>
              <a:rPr lang="en-US" dirty="0" err="1" smtClean="0"/>
              <a:t>rapidy</a:t>
            </a:r>
            <a:r>
              <a:rPr lang="en-US" dirty="0" smtClean="0"/>
              <a:t> without having to carry large amounts of cryogen (coolant). This innovative approach has significantly reduced the cost of the mission. </a:t>
            </a:r>
          </a:p>
          <a:p>
            <a:r>
              <a:rPr lang="en-US" dirty="0" smtClean="0"/>
              <a:t>Spitzer will be the final mission in NASA's </a:t>
            </a:r>
            <a:r>
              <a:rPr lang="en-US" dirty="0" smtClean="0">
                <a:hlinkClick r:id="rId3"/>
              </a:rPr>
              <a:t>Great Observatories Program</a:t>
            </a:r>
            <a:r>
              <a:rPr lang="en-US" dirty="0" smtClean="0"/>
              <a:t> - a family of four orbiting observatories, each observing the Universe in a different kind of light (visible, gamma rays, X-rays, and infrared). Other missions in this program include the </a:t>
            </a:r>
            <a:r>
              <a:rPr lang="en-US" dirty="0" smtClean="0">
                <a:hlinkClick r:id="rId4"/>
              </a:rPr>
              <a:t>Hubble Space Telescope (HST)</a:t>
            </a:r>
            <a:r>
              <a:rPr lang="en-US" dirty="0" smtClean="0"/>
              <a:t>, </a:t>
            </a:r>
            <a:r>
              <a:rPr lang="en-US" dirty="0" smtClean="0">
                <a:hlinkClick r:id="rId5"/>
              </a:rPr>
              <a:t>Compton Gamma-Ray Observatory (CGRO)</a:t>
            </a:r>
            <a:r>
              <a:rPr lang="en-US" dirty="0" smtClean="0"/>
              <a:t>, and the </a:t>
            </a:r>
            <a:r>
              <a:rPr lang="en-US" dirty="0" smtClean="0">
                <a:hlinkClick r:id="rId6"/>
              </a:rPr>
              <a:t>Chandra X-Ray Observatory(CXO)</a:t>
            </a:r>
            <a:r>
              <a:rPr lang="en-US" dirty="0" smtClean="0"/>
              <a:t>. Spitzer is also a part of NASA's </a:t>
            </a:r>
            <a:r>
              <a:rPr lang="en-US" dirty="0" smtClean="0">
                <a:hlinkClick r:id="rId7"/>
              </a:rPr>
              <a:t>Astronomical Search for Origins Program</a:t>
            </a:r>
            <a:r>
              <a:rPr lang="en-US" dirty="0" smtClean="0"/>
              <a:t>, designed to provide information which will help us understand our cosmic roots, and how galaxies, stars and planets develop and form. </a:t>
            </a:r>
          </a:p>
          <a:p>
            <a:r>
              <a:rPr lang="en-US" dirty="0" smtClean="0"/>
              <a:t/>
            </a:r>
            <a:br>
              <a:rPr lang="en-US" dirty="0" smtClean="0"/>
            </a:br>
            <a:endParaRPr lang="pl-PL" dirty="0"/>
          </a:p>
        </p:txBody>
      </p:sp>
      <p:sp>
        <p:nvSpPr>
          <p:cNvPr id="4" name="Symbol zastępczy numeru slajdu 3"/>
          <p:cNvSpPr>
            <a:spLocks noGrp="1"/>
          </p:cNvSpPr>
          <p:nvPr>
            <p:ph type="sldNum" sz="quarter" idx="10"/>
          </p:nvPr>
        </p:nvSpPr>
        <p:spPr/>
        <p:txBody>
          <a:bodyPr/>
          <a:lstStyle/>
          <a:p>
            <a:fld id="{95CE21B3-08F6-4B7B-BCC2-3BAB062A61F8}" type="slidenum">
              <a:rPr lang="pl-PL" smtClean="0"/>
              <a:pPr/>
              <a:t>5</a:t>
            </a:fld>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10000"/>
          </a:bodyPr>
          <a:lstStyle/>
          <a:p>
            <a:endParaRPr lang="pl-PL" dirty="0"/>
          </a:p>
        </p:txBody>
      </p:sp>
      <p:sp>
        <p:nvSpPr>
          <p:cNvPr id="4" name="Symbol zastępczy numeru slajdu 3"/>
          <p:cNvSpPr>
            <a:spLocks noGrp="1"/>
          </p:cNvSpPr>
          <p:nvPr>
            <p:ph type="sldNum" sz="quarter" idx="10"/>
          </p:nvPr>
        </p:nvSpPr>
        <p:spPr/>
        <p:txBody>
          <a:bodyPr/>
          <a:lstStyle/>
          <a:p>
            <a:fld id="{95CE21B3-08F6-4B7B-BCC2-3BAB062A61F8}" type="slidenum">
              <a:rPr lang="pl-PL" smtClean="0"/>
              <a:pPr/>
              <a:t>6</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10000"/>
          </a:bodyPr>
          <a:lstStyle/>
          <a:p>
            <a:r>
              <a:rPr lang="en-US" dirty="0" smtClean="0"/>
              <a:t>The Spitzer Space Telescope (formerly SIRTF, the Space Infrared Telescope Facility) was launched into space by a Delta rocket from Cape Canaveral, Florida on 25 August 2003. During its mission, Spitzer will obtain images and spectra by detecting the infrared energy, or heat, radiated by objects in space between wavelengths of 3 and 180 microns (1 micron is one-millionth of a meter). Most of this infrared radiation is blocked by the Earth's atmosphere and cannot be observed from the ground. </a:t>
            </a:r>
          </a:p>
          <a:p>
            <a:r>
              <a:rPr lang="en-US" dirty="0" smtClean="0"/>
              <a:t>Consisting of a 0.85-meter telescope and three cryogenically-cooled science instruments, Spitzer is the largest infrared telescope ever launched into space. Its highly sensitive instruments give us a unique view of the Universe and allow us to peer into regions of space which are hidden from optical telescopes. Many areas of space are filled with vast, dense clouds of gas and dust which block our view. Infrared light, however can penetrate these clouds, allowing us to peer into regions of star formation, the centers of galaxies, and into newly forming planetary systems. Infrared also brings us information about the cooler objects in space, such as smaller stars which are too dim to be detected by their visible light, </a:t>
            </a:r>
            <a:r>
              <a:rPr lang="en-US" dirty="0" err="1" smtClean="0"/>
              <a:t>extrasolar</a:t>
            </a:r>
            <a:r>
              <a:rPr lang="en-US" dirty="0" smtClean="0"/>
              <a:t> planets, and giant molecular clouds. Also, many molecules in space, including organic molecules, have their unique signatures in the infrared. </a:t>
            </a:r>
          </a:p>
          <a:p>
            <a:r>
              <a:rPr lang="en-US" dirty="0" smtClean="0"/>
              <a:t>Because infrared is primarily heat radiation, the telescope must be cooled to near absolute zero (-459 degrees Fahrenheit or -273 degrees Celsius) so that it can observe infrared signals from space without interference from the telescope's own heat. Also, the telescope must be protected from the heat of the Sun and the infrared radiation put out by the Earth. To do this, Spitzer carries a solar shield and was launched into an Earth-trailing solar orbit. This unique orbit places Spitzer far enough away from the Earth to allow the telescope to cool </a:t>
            </a:r>
            <a:r>
              <a:rPr lang="en-US" dirty="0" err="1" smtClean="0"/>
              <a:t>rapidy</a:t>
            </a:r>
            <a:r>
              <a:rPr lang="en-US" dirty="0" smtClean="0"/>
              <a:t> without having to carry large amounts of cryogen (coolant). This innovative approach has significantly reduced the cost of the mission. </a:t>
            </a:r>
          </a:p>
          <a:p>
            <a:r>
              <a:rPr lang="en-US" dirty="0" smtClean="0"/>
              <a:t>Spitzer will be the final mission in NASA's </a:t>
            </a:r>
            <a:r>
              <a:rPr lang="en-US" dirty="0" smtClean="0">
                <a:hlinkClick r:id="rId3"/>
              </a:rPr>
              <a:t>Great Observatories Program</a:t>
            </a:r>
            <a:r>
              <a:rPr lang="en-US" dirty="0" smtClean="0"/>
              <a:t> - a family of four orbiting observatories, each observing the Universe in a different kind of light (visible, gamma rays, X-rays, and infrared). Other missions in this program include the </a:t>
            </a:r>
            <a:r>
              <a:rPr lang="en-US" dirty="0" smtClean="0">
                <a:hlinkClick r:id="rId4"/>
              </a:rPr>
              <a:t>Hubble Space Telescope (HST)</a:t>
            </a:r>
            <a:r>
              <a:rPr lang="en-US" dirty="0" smtClean="0"/>
              <a:t>, </a:t>
            </a:r>
            <a:r>
              <a:rPr lang="en-US" dirty="0" smtClean="0">
                <a:hlinkClick r:id="rId5"/>
              </a:rPr>
              <a:t>Compton Gamma-Ray Observatory (CGRO)</a:t>
            </a:r>
            <a:r>
              <a:rPr lang="en-US" dirty="0" smtClean="0"/>
              <a:t>, and the </a:t>
            </a:r>
            <a:r>
              <a:rPr lang="en-US" dirty="0" smtClean="0">
                <a:hlinkClick r:id="rId6"/>
              </a:rPr>
              <a:t>Chandra X-Ray Observatory(CXO)</a:t>
            </a:r>
            <a:r>
              <a:rPr lang="en-US" dirty="0" smtClean="0"/>
              <a:t>. Spitzer is also a part of NASA's </a:t>
            </a:r>
            <a:r>
              <a:rPr lang="en-US" dirty="0" smtClean="0">
                <a:hlinkClick r:id="rId7"/>
              </a:rPr>
              <a:t>Astronomical Search for Origins Program</a:t>
            </a:r>
            <a:r>
              <a:rPr lang="en-US" dirty="0" smtClean="0"/>
              <a:t>, designed to provide information which will help us understand our cosmic roots, and how galaxies, stars and planets develop and form. </a:t>
            </a:r>
          </a:p>
          <a:p>
            <a:r>
              <a:rPr lang="en-US" dirty="0" smtClean="0"/>
              <a:t/>
            </a:r>
            <a:br>
              <a:rPr lang="en-US" dirty="0" smtClean="0"/>
            </a:br>
            <a:endParaRPr lang="pl-PL" dirty="0"/>
          </a:p>
        </p:txBody>
      </p:sp>
      <p:sp>
        <p:nvSpPr>
          <p:cNvPr id="4" name="Symbol zastępczy numeru slajdu 3"/>
          <p:cNvSpPr>
            <a:spLocks noGrp="1"/>
          </p:cNvSpPr>
          <p:nvPr>
            <p:ph type="sldNum" sz="quarter" idx="10"/>
          </p:nvPr>
        </p:nvSpPr>
        <p:spPr/>
        <p:txBody>
          <a:bodyPr/>
          <a:lstStyle/>
          <a:p>
            <a:fld id="{95CE21B3-08F6-4B7B-BCC2-3BAB062A61F8}" type="slidenum">
              <a:rPr lang="pl-PL" smtClean="0"/>
              <a:pPr/>
              <a:t>7</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10000"/>
          </a:bodyPr>
          <a:lstStyle/>
          <a:p>
            <a:endParaRPr lang="pl-PL" dirty="0"/>
          </a:p>
        </p:txBody>
      </p:sp>
      <p:sp>
        <p:nvSpPr>
          <p:cNvPr id="4" name="Symbol zastępczy numeru slajdu 3"/>
          <p:cNvSpPr>
            <a:spLocks noGrp="1"/>
          </p:cNvSpPr>
          <p:nvPr>
            <p:ph type="sldNum" sz="quarter" idx="10"/>
          </p:nvPr>
        </p:nvSpPr>
        <p:spPr/>
        <p:txBody>
          <a:bodyPr/>
          <a:lstStyle/>
          <a:p>
            <a:fld id="{95CE21B3-08F6-4B7B-BCC2-3BAB062A61F8}" type="slidenum">
              <a:rPr lang="pl-PL" smtClean="0"/>
              <a:pPr/>
              <a:t>8</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10000"/>
          </a:bodyPr>
          <a:lstStyle/>
          <a:p>
            <a:endParaRPr lang="pl-PL" dirty="0"/>
          </a:p>
        </p:txBody>
      </p:sp>
      <p:sp>
        <p:nvSpPr>
          <p:cNvPr id="4" name="Symbol zastępczy numeru slajdu 3"/>
          <p:cNvSpPr>
            <a:spLocks noGrp="1"/>
          </p:cNvSpPr>
          <p:nvPr>
            <p:ph type="sldNum" sz="quarter" idx="10"/>
          </p:nvPr>
        </p:nvSpPr>
        <p:spPr/>
        <p:txBody>
          <a:bodyPr/>
          <a:lstStyle/>
          <a:p>
            <a:fld id="{95CE21B3-08F6-4B7B-BCC2-3BAB062A61F8}" type="slidenum">
              <a:rPr lang="pl-PL" smtClean="0"/>
              <a:pPr/>
              <a:t>9</a:t>
            </a:fld>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fontScale="85000" lnSpcReduction="10000"/>
          </a:bodyPr>
          <a:lstStyle/>
          <a:p>
            <a:endParaRPr lang="pl-PL" dirty="0"/>
          </a:p>
        </p:txBody>
      </p:sp>
      <p:sp>
        <p:nvSpPr>
          <p:cNvPr id="4" name="Symbol zastępczy numeru slajdu 3"/>
          <p:cNvSpPr>
            <a:spLocks noGrp="1"/>
          </p:cNvSpPr>
          <p:nvPr>
            <p:ph type="sldNum" sz="quarter" idx="10"/>
          </p:nvPr>
        </p:nvSpPr>
        <p:spPr/>
        <p:txBody>
          <a:bodyPr/>
          <a:lstStyle/>
          <a:p>
            <a:fld id="{95CE21B3-08F6-4B7B-BCC2-3BAB062A61F8}" type="slidenum">
              <a:rPr lang="pl-PL" smtClean="0"/>
              <a:pPr/>
              <a:t>10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 wzorca tytułu</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 wzorca tytułu</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 wzorca tytułu</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 wzorca tytułu</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 wzorca tytułu</a:t>
            </a:r>
            <a:endParaRPr lang="pl-PL"/>
          </a:p>
        </p:txBody>
      </p:sp>
      <p:sp>
        <p:nvSpPr>
          <p:cNvPr id="3" name="Symbol zastępczy daty 2"/>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 wzorca tytułu</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 wzorca tytułu</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6221E02-25CB-4963-84BC-0813985E7D90}" type="datetimeFigureOut">
              <a:rPr lang="pl-PL" smtClean="0"/>
              <a:pPr/>
              <a:t>2010-06-08</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589B7C76-EFF2-4CD8-A475-4750F11B4BC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0000"/>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 wzorca tytułu</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1E02-25CB-4963-84BC-0813985E7D90}" type="datetimeFigureOut">
              <a:rPr lang="pl-PL" smtClean="0"/>
              <a:pPr/>
              <a:t>2010-06-08</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B7C76-EFF2-4CD8-A475-4750F11B4BC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video" Target="file:///D:\praca\popularyzacja\100601_olimpijczycy\ewolucja_wielkimi_oczami_nasa\ssc2004-04v2.mpg"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http://universe-review.ca/I08-25-premainseq.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xml"/><Relationship Id="rId1" Type="http://schemas.openxmlformats.org/officeDocument/2006/relationships/video" Target="file:///D:\praca\popularyzacja\100601_olimpijczycy\ewolucja_wielkimi_oczami_nasa\6km_18rb_42off_rpv1_dens_800x640.avi" TargetMode="Externa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video" Target="file:///D:\praca\popularyzacja\100601_olimpijczycy\ewolucja_wielkimi_oczami_nasa\tycho_remnant.avi" TargetMode="Externa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video" Target="file:///D:\praca\popularyzacja\100601_olimpijczycy\ewolucja_wielkimi_oczami_nasa\kepler_zoom_lg.mpg"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video" Target="file:///D:\praca\popularyzacja\100601_olimpijczycy\ewolucja_wielkimi_oczami_nasa\sn2006gy_anim_lg.mpg" TargetMode="Externa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1.xml"/><Relationship Id="rId1" Type="http://schemas.openxmlformats.org/officeDocument/2006/relationships/video" Target="file:///D:\praca\popularyzacja\091218_wroc&#322;aw\modelmovie.mpg" TargetMode="External"/><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Prostokąt 1"/>
          <p:cNvSpPr/>
          <p:nvPr/>
        </p:nvSpPr>
        <p:spPr>
          <a:xfrm>
            <a:off x="500034" y="500042"/>
            <a:ext cx="7929618" cy="7325082"/>
          </a:xfrm>
          <a:prstGeom prst="rect">
            <a:avLst/>
          </a:prstGeom>
        </p:spPr>
        <p:txBody>
          <a:bodyPr wrap="square">
            <a:spAutoFit/>
          </a:bodyPr>
          <a:lstStyle/>
          <a:p>
            <a:r>
              <a:rPr lang="pl-PL" sz="3200" b="1" dirty="0" smtClean="0">
                <a:solidFill>
                  <a:srgbClr val="FFFF00"/>
                </a:solidFill>
              </a:rPr>
              <a:t>Ewolucja gwiazd oczami teleskopów </a:t>
            </a:r>
          </a:p>
          <a:p>
            <a:endParaRPr lang="pl-PL" sz="3200" b="1" dirty="0" smtClean="0">
              <a:solidFill>
                <a:srgbClr val="FFFF00"/>
              </a:solidFill>
            </a:endParaRPr>
          </a:p>
          <a:p>
            <a:r>
              <a:rPr lang="pl-PL" sz="3200" b="1" dirty="0" err="1" smtClean="0">
                <a:solidFill>
                  <a:srgbClr val="FFFF00"/>
                </a:solidFill>
              </a:rPr>
              <a:t>Hubble</a:t>
            </a:r>
            <a:r>
              <a:rPr lang="pl-PL" sz="3200" b="1" dirty="0" smtClean="0">
                <a:solidFill>
                  <a:srgbClr val="FFFF00"/>
                </a:solidFill>
              </a:rPr>
              <a:t>, </a:t>
            </a:r>
          </a:p>
          <a:p>
            <a:r>
              <a:rPr lang="pl-PL" sz="3200" b="1" dirty="0" smtClean="0">
                <a:solidFill>
                  <a:srgbClr val="FFFF00"/>
                </a:solidFill>
              </a:rPr>
              <a:t>	</a:t>
            </a:r>
            <a:r>
              <a:rPr lang="pl-PL" sz="3200" b="1" dirty="0" err="1" smtClean="0">
                <a:solidFill>
                  <a:srgbClr val="FFFF00"/>
                </a:solidFill>
              </a:rPr>
              <a:t>Spitzer</a:t>
            </a:r>
            <a:r>
              <a:rPr lang="pl-PL" sz="3200" b="1" dirty="0" smtClean="0">
                <a:solidFill>
                  <a:srgbClr val="FFFF00"/>
                </a:solidFill>
              </a:rPr>
              <a:t> i </a:t>
            </a:r>
          </a:p>
          <a:p>
            <a:r>
              <a:rPr lang="pl-PL" sz="3200" b="1" dirty="0" smtClean="0">
                <a:solidFill>
                  <a:srgbClr val="FFFF00"/>
                </a:solidFill>
              </a:rPr>
              <a:t>		Chandra </a:t>
            </a:r>
          </a:p>
          <a:p>
            <a:pPr algn="ctr"/>
            <a:endParaRPr lang="pl-PL" sz="3200" b="1" dirty="0" smtClean="0">
              <a:solidFill>
                <a:srgbClr val="FFFF00"/>
              </a:solidFill>
            </a:endParaRPr>
          </a:p>
          <a:p>
            <a:pPr algn="ctr"/>
            <a:endParaRPr lang="pl-PL" sz="3200" b="1" dirty="0" smtClean="0">
              <a:solidFill>
                <a:srgbClr val="FFFF00"/>
              </a:solidFill>
            </a:endParaRPr>
          </a:p>
          <a:p>
            <a:pPr algn="ctr"/>
            <a:endParaRPr lang="pl-PL" sz="3200" b="1" dirty="0" smtClean="0">
              <a:solidFill>
                <a:srgbClr val="FFFF00"/>
              </a:solidFill>
            </a:endParaRPr>
          </a:p>
          <a:p>
            <a:pPr algn="ctr"/>
            <a:endParaRPr lang="pl-PL" sz="3200" b="1" dirty="0" smtClean="0">
              <a:solidFill>
                <a:srgbClr val="FFFF00"/>
              </a:solidFill>
            </a:endParaRPr>
          </a:p>
          <a:p>
            <a:pPr algn="ctr"/>
            <a:endParaRPr lang="pl-PL" sz="3200" b="1" dirty="0" smtClean="0">
              <a:solidFill>
                <a:srgbClr val="FFFF00"/>
              </a:solidFill>
            </a:endParaRPr>
          </a:p>
          <a:p>
            <a:pPr algn="r"/>
            <a:r>
              <a:rPr lang="pl-PL" b="1" dirty="0" smtClean="0">
                <a:solidFill>
                  <a:srgbClr val="FFFF00"/>
                </a:solidFill>
              </a:rPr>
              <a:t>Tomasz Mrozek</a:t>
            </a:r>
          </a:p>
          <a:p>
            <a:pPr algn="r"/>
            <a:r>
              <a:rPr lang="pl-PL" b="1" dirty="0" smtClean="0">
                <a:solidFill>
                  <a:srgbClr val="FFFF00"/>
                </a:solidFill>
              </a:rPr>
              <a:t>Instytut Astronomiczny </a:t>
            </a:r>
          </a:p>
          <a:p>
            <a:pPr algn="r"/>
            <a:r>
              <a:rPr lang="pl-PL" b="1" dirty="0" smtClean="0">
                <a:solidFill>
                  <a:srgbClr val="FFFF00"/>
                </a:solidFill>
              </a:rPr>
              <a:t>Uniwersytet Wrocławski</a:t>
            </a:r>
          </a:p>
          <a:p>
            <a:pPr algn="ctr"/>
            <a:endParaRPr lang="pl-PL" sz="3200" b="1" dirty="0" smtClean="0">
              <a:solidFill>
                <a:srgbClr val="FFFF00"/>
              </a:solidFill>
            </a:endParaRPr>
          </a:p>
          <a:p>
            <a:pPr algn="ctr"/>
            <a:endParaRPr lang="pl-PL" sz="3200" b="1" dirty="0" smtClean="0">
              <a:solidFill>
                <a:srgbClr val="FFFF00"/>
              </a:solidFill>
            </a:endParaRPr>
          </a:p>
          <a:p>
            <a:pPr algn="ctr"/>
            <a:endParaRPr lang="pl-PL" sz="3200"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Kosmiczny Teleskop Chandra</a:t>
            </a:r>
            <a:endParaRPr lang="pl-PL" sz="2800" b="1" dirty="0"/>
          </a:p>
        </p:txBody>
      </p:sp>
      <p:sp>
        <p:nvSpPr>
          <p:cNvPr id="4" name="pole tekstowe 3"/>
          <p:cNvSpPr txBox="1"/>
          <p:nvPr/>
        </p:nvSpPr>
        <p:spPr>
          <a:xfrm>
            <a:off x="3357554" y="857232"/>
            <a:ext cx="5572164" cy="2308324"/>
          </a:xfrm>
          <a:prstGeom prst="rect">
            <a:avLst/>
          </a:prstGeom>
          <a:noFill/>
        </p:spPr>
        <p:txBody>
          <a:bodyPr wrap="square" rtlCol="0">
            <a:spAutoFit/>
          </a:bodyPr>
          <a:lstStyle/>
          <a:p>
            <a:r>
              <a:rPr lang="pl-PL" sz="1600" b="1" dirty="0" smtClean="0"/>
              <a:t>Chandra</a:t>
            </a:r>
          </a:p>
          <a:p>
            <a:endParaRPr lang="pl-PL" sz="1600" b="1" dirty="0" smtClean="0"/>
          </a:p>
          <a:p>
            <a:pPr>
              <a:buFontTx/>
              <a:buChar char="-"/>
            </a:pPr>
            <a:r>
              <a:rPr lang="pl-PL" sz="1600" b="1" dirty="0" smtClean="0"/>
              <a:t>wyniesiony na orbitę 23 lipca 1999 r. za pomocą wahadłowca </a:t>
            </a:r>
            <a:r>
              <a:rPr lang="pl-PL" sz="1600" b="1" dirty="0" smtClean="0"/>
              <a:t>Columbia</a:t>
            </a:r>
          </a:p>
          <a:p>
            <a:r>
              <a:rPr lang="pl-PL" sz="1600" b="1" dirty="0" smtClean="0"/>
              <a:t>-idealnie </a:t>
            </a:r>
            <a:r>
              <a:rPr lang="pl-PL" sz="1600" b="1" dirty="0" smtClean="0"/>
              <a:t>gładkie lustra pokryte warstwą irydu</a:t>
            </a:r>
          </a:p>
          <a:p>
            <a:r>
              <a:rPr lang="pl-PL" sz="1600" b="1" dirty="0" smtClean="0"/>
              <a:t>-rozdzielczość </a:t>
            </a:r>
            <a:r>
              <a:rPr lang="pl-PL" sz="1600" b="1" dirty="0" smtClean="0"/>
              <a:t>~ 0.25 </a:t>
            </a:r>
            <a:r>
              <a:rPr lang="pl-PL" sz="1600" b="1" dirty="0" err="1" smtClean="0"/>
              <a:t>arc</a:t>
            </a:r>
            <a:r>
              <a:rPr lang="pl-PL" sz="1600" b="1" dirty="0" smtClean="0"/>
              <a:t> </a:t>
            </a:r>
            <a:r>
              <a:rPr lang="pl-PL" sz="1600" b="1" dirty="0" smtClean="0"/>
              <a:t>sec</a:t>
            </a:r>
            <a:endParaRPr lang="pl-PL" sz="1600" b="1" dirty="0" smtClean="0"/>
          </a:p>
          <a:p>
            <a:pPr>
              <a:buFontTx/>
              <a:buChar char="-"/>
            </a:pPr>
            <a:r>
              <a:rPr lang="pl-PL" sz="1600" b="1" dirty="0" smtClean="0"/>
              <a:t>eliptyczna orbita – odległość od Ziemi zmienia się od 16000 do około 139000 km</a:t>
            </a:r>
          </a:p>
          <a:p>
            <a:pPr>
              <a:buFontTx/>
              <a:buChar char="-"/>
            </a:pPr>
            <a:endParaRPr lang="pl-PL" sz="1600" b="1" dirty="0"/>
          </a:p>
        </p:txBody>
      </p:sp>
      <p:pic>
        <p:nvPicPr>
          <p:cNvPr id="7" name="Picture 2"/>
          <p:cNvPicPr>
            <a:picLocks noChangeAspect="1" noChangeArrowheads="1"/>
          </p:cNvPicPr>
          <p:nvPr/>
        </p:nvPicPr>
        <p:blipFill>
          <a:blip r:embed="rId3" cstate="print"/>
          <a:srcRect/>
          <a:stretch>
            <a:fillRect/>
          </a:stretch>
        </p:blipFill>
        <p:spPr bwMode="auto">
          <a:xfrm>
            <a:off x="214282" y="3286124"/>
            <a:ext cx="5000660" cy="3155178"/>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214282" y="857232"/>
            <a:ext cx="2786082" cy="2382928"/>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5357818" y="2928934"/>
            <a:ext cx="3524947" cy="35433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rodzą się</a:t>
            </a:r>
            <a:endParaRPr lang="pl-PL" sz="2800" b="1" dirty="0"/>
          </a:p>
        </p:txBody>
      </p:sp>
      <p:sp>
        <p:nvSpPr>
          <p:cNvPr id="7" name="pole tekstowe 6"/>
          <p:cNvSpPr txBox="1"/>
          <p:nvPr/>
        </p:nvSpPr>
        <p:spPr>
          <a:xfrm>
            <a:off x="6072198" y="1214422"/>
            <a:ext cx="2778709" cy="4708981"/>
          </a:xfrm>
          <a:prstGeom prst="rect">
            <a:avLst/>
          </a:prstGeom>
          <a:noFill/>
        </p:spPr>
        <p:txBody>
          <a:bodyPr wrap="none" rtlCol="0">
            <a:spAutoFit/>
          </a:bodyPr>
          <a:lstStyle/>
          <a:p>
            <a:r>
              <a:rPr lang="pl-PL" sz="2400" b="1" dirty="0" smtClean="0"/>
              <a:t>Materia </a:t>
            </a:r>
          </a:p>
          <a:p>
            <a:r>
              <a:rPr lang="pl-PL" sz="2400" b="1" dirty="0" smtClean="0"/>
              <a:t>międzygwiazdowa</a:t>
            </a:r>
          </a:p>
          <a:p>
            <a:endParaRPr lang="pl-PL" b="1" dirty="0" smtClean="0"/>
          </a:p>
          <a:p>
            <a:r>
              <a:rPr lang="pl-PL" b="1" dirty="0" smtClean="0"/>
              <a:t>Składa się z gazu i pyłu</a:t>
            </a:r>
          </a:p>
          <a:p>
            <a:endParaRPr lang="pl-PL" b="1" dirty="0" smtClean="0"/>
          </a:p>
          <a:p>
            <a:r>
              <a:rPr lang="pl-PL" b="1" dirty="0" smtClean="0"/>
              <a:t>Typowa gęstość to kilka (!)</a:t>
            </a:r>
          </a:p>
          <a:p>
            <a:r>
              <a:rPr lang="pl-PL" b="1" dirty="0" smtClean="0"/>
              <a:t>atomów na cm</a:t>
            </a:r>
            <a:r>
              <a:rPr lang="pl-PL" b="1" baseline="30000" dirty="0" smtClean="0"/>
              <a:t>3</a:t>
            </a:r>
          </a:p>
          <a:p>
            <a:endParaRPr lang="pl-PL" b="1" dirty="0" smtClean="0"/>
          </a:p>
          <a:p>
            <a:r>
              <a:rPr lang="pl-PL" b="1" dirty="0" smtClean="0"/>
              <a:t>Zasilana przez gwiazdy</a:t>
            </a:r>
          </a:p>
          <a:p>
            <a:r>
              <a:rPr lang="pl-PL" b="1" dirty="0" smtClean="0"/>
              <a:t>(np. wiatr gwiazdowy, </a:t>
            </a:r>
          </a:p>
          <a:p>
            <a:r>
              <a:rPr lang="pl-PL" b="1" dirty="0" smtClean="0"/>
              <a:t>wybuchy supernowych)</a:t>
            </a:r>
          </a:p>
          <a:p>
            <a:endParaRPr lang="pl-PL" b="1" dirty="0" smtClean="0"/>
          </a:p>
          <a:p>
            <a:r>
              <a:rPr lang="pl-PL" b="1" dirty="0" smtClean="0"/>
              <a:t>W odpowiednio gęstym i </a:t>
            </a:r>
          </a:p>
          <a:p>
            <a:r>
              <a:rPr lang="pl-PL" b="1" dirty="0" smtClean="0"/>
              <a:t>masywnym obłoku materii </a:t>
            </a:r>
          </a:p>
          <a:p>
            <a:r>
              <a:rPr lang="pl-PL" b="1" dirty="0" smtClean="0"/>
              <a:t>międzygwiazdowej </a:t>
            </a:r>
          </a:p>
          <a:p>
            <a:r>
              <a:rPr lang="pl-PL" b="1" dirty="0" smtClean="0"/>
              <a:t>powstają nowe gwiazdy</a:t>
            </a:r>
          </a:p>
        </p:txBody>
      </p:sp>
      <p:pic>
        <p:nvPicPr>
          <p:cNvPr id="1026" name="Picture 2"/>
          <p:cNvPicPr>
            <a:picLocks noChangeAspect="1" noChangeArrowheads="1"/>
          </p:cNvPicPr>
          <p:nvPr/>
        </p:nvPicPr>
        <p:blipFill>
          <a:blip r:embed="rId2" cstate="print"/>
          <a:srcRect/>
          <a:stretch>
            <a:fillRect/>
          </a:stretch>
        </p:blipFill>
        <p:spPr bwMode="auto">
          <a:xfrm>
            <a:off x="214282" y="1500174"/>
            <a:ext cx="5715040" cy="4300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Materia międzygwiazdowa</a:t>
            </a:r>
            <a:endParaRPr lang="pl-PL" sz="2800" b="1" dirty="0"/>
          </a:p>
        </p:txBody>
      </p:sp>
      <p:pic>
        <p:nvPicPr>
          <p:cNvPr id="2050" name="Picture 2"/>
          <p:cNvPicPr>
            <a:picLocks noChangeAspect="1" noChangeArrowheads="1"/>
          </p:cNvPicPr>
          <p:nvPr/>
        </p:nvPicPr>
        <p:blipFill>
          <a:blip r:embed="rId2" cstate="print"/>
          <a:srcRect/>
          <a:stretch>
            <a:fillRect/>
          </a:stretch>
        </p:blipFill>
        <p:spPr bwMode="auto">
          <a:xfrm>
            <a:off x="642910" y="1000108"/>
            <a:ext cx="7620000" cy="5334000"/>
          </a:xfrm>
          <a:prstGeom prst="rect">
            <a:avLst/>
          </a:prstGeom>
          <a:noFill/>
          <a:ln w="9525">
            <a:noFill/>
            <a:miter lim="800000"/>
            <a:headEnd/>
            <a:tailEnd/>
          </a:ln>
        </p:spPr>
      </p:pic>
      <p:sp>
        <p:nvSpPr>
          <p:cNvPr id="7" name="pole tekstowe 6"/>
          <p:cNvSpPr txBox="1"/>
          <p:nvPr/>
        </p:nvSpPr>
        <p:spPr>
          <a:xfrm>
            <a:off x="714348" y="6417254"/>
            <a:ext cx="545342" cy="369332"/>
          </a:xfrm>
          <a:prstGeom prst="rect">
            <a:avLst/>
          </a:prstGeom>
          <a:noFill/>
        </p:spPr>
        <p:txBody>
          <a:bodyPr wrap="none" rtlCol="0">
            <a:spAutoFit/>
          </a:bodyPr>
          <a:lstStyle/>
          <a:p>
            <a:r>
              <a:rPr lang="pl-PL" dirty="0" smtClean="0"/>
              <a:t>HST</a:t>
            </a:r>
            <a:endParaRPr lang="pl-PL"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Materia międzygwiazdowa</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857224" y="785794"/>
            <a:ext cx="7215209" cy="577216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Materia międzygwiazdowa</a:t>
            </a:r>
            <a:endParaRPr lang="pl-PL" sz="2800" b="1" dirty="0"/>
          </a:p>
        </p:txBody>
      </p:sp>
      <p:pic>
        <p:nvPicPr>
          <p:cNvPr id="3074" name="Picture 2"/>
          <p:cNvPicPr>
            <a:picLocks noChangeAspect="1" noChangeArrowheads="1"/>
          </p:cNvPicPr>
          <p:nvPr/>
        </p:nvPicPr>
        <p:blipFill>
          <a:blip r:embed="rId2" cstate="print"/>
          <a:srcRect/>
          <a:stretch>
            <a:fillRect/>
          </a:stretch>
        </p:blipFill>
        <p:spPr bwMode="auto">
          <a:xfrm>
            <a:off x="928662" y="857232"/>
            <a:ext cx="7167586" cy="57340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rodzą się</a:t>
            </a:r>
            <a:endParaRPr lang="pl-PL" sz="2800" b="1" dirty="0"/>
          </a:p>
        </p:txBody>
      </p:sp>
      <p:sp>
        <p:nvSpPr>
          <p:cNvPr id="4" name="pole tekstowe 3"/>
          <p:cNvSpPr txBox="1"/>
          <p:nvPr/>
        </p:nvSpPr>
        <p:spPr>
          <a:xfrm>
            <a:off x="4786314" y="1214422"/>
            <a:ext cx="4083426" cy="2031325"/>
          </a:xfrm>
          <a:prstGeom prst="rect">
            <a:avLst/>
          </a:prstGeom>
          <a:noFill/>
        </p:spPr>
        <p:txBody>
          <a:bodyPr wrap="none" rtlCol="0">
            <a:spAutoFit/>
          </a:bodyPr>
          <a:lstStyle/>
          <a:p>
            <a:r>
              <a:rPr lang="pl-PL" b="1" dirty="0" smtClean="0"/>
              <a:t>Aby w obłoku rozpoczęły się procesy</a:t>
            </a:r>
          </a:p>
          <a:p>
            <a:r>
              <a:rPr lang="pl-PL" b="1" dirty="0" err="1" smtClean="0"/>
              <a:t>gwiazdotwórcze</a:t>
            </a:r>
            <a:r>
              <a:rPr lang="pl-PL" b="1" dirty="0" smtClean="0"/>
              <a:t> potrzebna jest jego </a:t>
            </a:r>
          </a:p>
          <a:p>
            <a:r>
              <a:rPr lang="pl-PL" b="1" dirty="0" smtClean="0"/>
              <a:t>odpowiednia masa.</a:t>
            </a:r>
          </a:p>
          <a:p>
            <a:endParaRPr lang="pl-PL" b="1" dirty="0" smtClean="0"/>
          </a:p>
          <a:p>
            <a:r>
              <a:rPr lang="pl-PL" b="1" dirty="0" smtClean="0"/>
              <a:t>Jednak obłok nie może zacząć zapadania </a:t>
            </a:r>
          </a:p>
          <a:p>
            <a:r>
              <a:rPr lang="pl-PL" b="1" dirty="0" smtClean="0"/>
              <a:t>samoistnie.  Potrzebne jest jakieś </a:t>
            </a:r>
          </a:p>
          <a:p>
            <a:r>
              <a:rPr lang="pl-PL" b="1" dirty="0" smtClean="0"/>
              <a:t>zaburzenie. </a:t>
            </a:r>
          </a:p>
        </p:txBody>
      </p:sp>
      <p:pic>
        <p:nvPicPr>
          <p:cNvPr id="7" name="Picture 2"/>
          <p:cNvPicPr>
            <a:picLocks noChangeAspect="1" noChangeArrowheads="1"/>
          </p:cNvPicPr>
          <p:nvPr/>
        </p:nvPicPr>
        <p:blipFill>
          <a:blip r:embed="rId3" cstate="print"/>
          <a:srcRect/>
          <a:stretch>
            <a:fillRect/>
          </a:stretch>
        </p:blipFill>
        <p:spPr bwMode="auto">
          <a:xfrm>
            <a:off x="214282" y="1035842"/>
            <a:ext cx="4429144" cy="5536430"/>
          </a:xfrm>
          <a:prstGeom prst="rect">
            <a:avLst/>
          </a:prstGeom>
          <a:noFill/>
          <a:ln w="9525">
            <a:noFill/>
            <a:miter lim="800000"/>
            <a:headEnd/>
            <a:tailEnd/>
          </a:ln>
        </p:spPr>
      </p:pic>
      <p:pic>
        <p:nvPicPr>
          <p:cNvPr id="8" name="ssc2004-04v2.mpg">
            <a:hlinkClick r:id="" action="ppaction://media"/>
          </p:cNvPr>
          <p:cNvPicPr>
            <a:picLocks noRot="1" noChangeAspect="1"/>
          </p:cNvPicPr>
          <p:nvPr>
            <a:videoFile r:link="rId1"/>
          </p:nvPr>
        </p:nvPicPr>
        <p:blipFill>
          <a:blip r:embed="rId4" cstate="print"/>
          <a:stretch>
            <a:fillRect/>
          </a:stretch>
        </p:blipFill>
        <p:spPr>
          <a:xfrm>
            <a:off x="4714876" y="3357562"/>
            <a:ext cx="4286280" cy="32147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Gwiazdy rodzą się</a:t>
            </a:r>
            <a:endParaRPr lang="pl-PL" sz="2800" b="1" dirty="0"/>
          </a:p>
        </p:txBody>
      </p:sp>
      <p:sp>
        <p:nvSpPr>
          <p:cNvPr id="4" name="pole tekstowe 3"/>
          <p:cNvSpPr txBox="1"/>
          <p:nvPr/>
        </p:nvSpPr>
        <p:spPr>
          <a:xfrm>
            <a:off x="5143504" y="1142984"/>
            <a:ext cx="3723455" cy="1477328"/>
          </a:xfrm>
          <a:prstGeom prst="rect">
            <a:avLst/>
          </a:prstGeom>
          <a:noFill/>
        </p:spPr>
        <p:txBody>
          <a:bodyPr wrap="none" rtlCol="0">
            <a:spAutoFit/>
          </a:bodyPr>
          <a:lstStyle/>
          <a:p>
            <a:r>
              <a:rPr lang="pl-PL" b="1" dirty="0" smtClean="0"/>
              <a:t>Mogą to być zgęszczenia w obszarach</a:t>
            </a:r>
          </a:p>
          <a:p>
            <a:r>
              <a:rPr lang="pl-PL" b="1" dirty="0" smtClean="0"/>
              <a:t>ramion spiralnych</a:t>
            </a:r>
          </a:p>
          <a:p>
            <a:endParaRPr lang="pl-PL" b="1" dirty="0" smtClean="0"/>
          </a:p>
          <a:p>
            <a:r>
              <a:rPr lang="pl-PL" b="1" dirty="0" smtClean="0"/>
              <a:t>Zderzenia galaktyk też sprzyjają </a:t>
            </a:r>
          </a:p>
          <a:p>
            <a:r>
              <a:rPr lang="pl-PL" b="1" dirty="0" smtClean="0"/>
              <a:t>powstawaniu gwiazd</a:t>
            </a:r>
            <a:endParaRPr lang="pl-PL" b="1" dirty="0"/>
          </a:p>
        </p:txBody>
      </p:sp>
      <p:pic>
        <p:nvPicPr>
          <p:cNvPr id="4098" name="Picture 2"/>
          <p:cNvPicPr>
            <a:picLocks noChangeAspect="1" noChangeArrowheads="1"/>
          </p:cNvPicPr>
          <p:nvPr/>
        </p:nvPicPr>
        <p:blipFill>
          <a:blip r:embed="rId2" cstate="print"/>
          <a:srcRect/>
          <a:stretch>
            <a:fillRect/>
          </a:stretch>
        </p:blipFill>
        <p:spPr bwMode="auto">
          <a:xfrm>
            <a:off x="214282" y="785820"/>
            <a:ext cx="4800613" cy="6000766"/>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5072066" y="2857528"/>
            <a:ext cx="3929058" cy="39290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Gwiazdy rodzą się</a:t>
            </a:r>
            <a:endParaRPr lang="pl-PL" sz="2800" b="1" dirty="0"/>
          </a:p>
        </p:txBody>
      </p:sp>
      <p:pic>
        <p:nvPicPr>
          <p:cNvPr id="5122" name="Picture 2"/>
          <p:cNvPicPr>
            <a:picLocks noChangeAspect="1" noChangeArrowheads="1"/>
          </p:cNvPicPr>
          <p:nvPr/>
        </p:nvPicPr>
        <p:blipFill>
          <a:blip r:embed="rId2" cstate="print"/>
          <a:srcRect/>
          <a:stretch>
            <a:fillRect/>
          </a:stretch>
        </p:blipFill>
        <p:spPr bwMode="auto">
          <a:xfrm>
            <a:off x="142844" y="1071546"/>
            <a:ext cx="4286280" cy="535785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714876" y="1053686"/>
            <a:ext cx="4357718" cy="5447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rodzą się</a:t>
            </a:r>
            <a:endParaRPr lang="pl-PL" sz="2800" b="1" dirty="0"/>
          </a:p>
        </p:txBody>
      </p:sp>
      <p:pic>
        <p:nvPicPr>
          <p:cNvPr id="7" name="Picture 2"/>
          <p:cNvPicPr>
            <a:picLocks noChangeAspect="1" noChangeArrowheads="1"/>
          </p:cNvPicPr>
          <p:nvPr/>
        </p:nvPicPr>
        <p:blipFill>
          <a:blip r:embed="rId2" cstate="print"/>
          <a:srcRect/>
          <a:stretch>
            <a:fillRect/>
          </a:stretch>
        </p:blipFill>
        <p:spPr bwMode="auto">
          <a:xfrm>
            <a:off x="4500563" y="1500188"/>
            <a:ext cx="4000500" cy="32004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428625" y="1500188"/>
            <a:ext cx="3752850" cy="5072062"/>
          </a:xfrm>
          <a:prstGeom prst="rect">
            <a:avLst/>
          </a:prstGeom>
          <a:noFill/>
          <a:ln w="9525">
            <a:noFill/>
            <a:miter lim="800000"/>
            <a:headEnd/>
            <a:tailEnd/>
          </a:ln>
        </p:spPr>
      </p:pic>
      <p:sp>
        <p:nvSpPr>
          <p:cNvPr id="9" name="pole tekstowe 5"/>
          <p:cNvSpPr txBox="1">
            <a:spLocks noChangeArrowheads="1"/>
          </p:cNvSpPr>
          <p:nvPr/>
        </p:nvSpPr>
        <p:spPr bwMode="auto">
          <a:xfrm>
            <a:off x="5643570" y="5143512"/>
            <a:ext cx="1500732" cy="1200329"/>
          </a:xfrm>
          <a:prstGeom prst="rect">
            <a:avLst/>
          </a:prstGeom>
          <a:noFill/>
          <a:ln w="9525">
            <a:noFill/>
            <a:miter lim="800000"/>
            <a:headEnd/>
            <a:tailEnd/>
          </a:ln>
        </p:spPr>
        <p:txBody>
          <a:bodyPr wrap="none">
            <a:spAutoFit/>
          </a:bodyPr>
          <a:lstStyle/>
          <a:p>
            <a:r>
              <a:rPr lang="pl-PL" b="1" dirty="0" smtClean="0"/>
              <a:t>Globule </a:t>
            </a:r>
            <a:r>
              <a:rPr lang="pl-PL" b="1" dirty="0" err="1" smtClean="0"/>
              <a:t>Boka</a:t>
            </a:r>
            <a:endParaRPr lang="pl-PL" b="1" dirty="0" smtClean="0"/>
          </a:p>
          <a:p>
            <a:endParaRPr lang="pl-PL" b="1" dirty="0" smtClean="0"/>
          </a:p>
          <a:p>
            <a:r>
              <a:rPr lang="pl-PL" b="1" dirty="0" smtClean="0"/>
              <a:t>M </a:t>
            </a:r>
            <a:r>
              <a:rPr lang="pl-PL" b="1" dirty="0"/>
              <a:t>= 10-50 </a:t>
            </a:r>
            <a:r>
              <a:rPr lang="pl-PL" b="1" dirty="0" err="1"/>
              <a:t>M</a:t>
            </a:r>
            <a:r>
              <a:rPr lang="pl-PL" b="1" baseline="-25000" dirty="0" err="1"/>
              <a:t>ʘ</a:t>
            </a:r>
            <a:endParaRPr lang="pl-PL" b="1" baseline="-25000" dirty="0"/>
          </a:p>
          <a:p>
            <a:r>
              <a:rPr lang="pl-PL" b="1" dirty="0"/>
              <a:t>D = 1 rok św.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Gwiazdy rodzą się</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285720" y="1428736"/>
            <a:ext cx="2743200" cy="274320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3357554" y="1643050"/>
            <a:ext cx="5493615" cy="3948130"/>
          </a:xfrm>
          <a:prstGeom prst="rect">
            <a:avLst/>
          </a:prstGeom>
          <a:noFill/>
          <a:ln w="9525">
            <a:noFill/>
            <a:miter lim="800000"/>
            <a:headEnd/>
            <a:tailEnd/>
          </a:ln>
          <a:effectLst/>
        </p:spPr>
      </p:pic>
      <p:sp>
        <p:nvSpPr>
          <p:cNvPr id="8" name="pole tekstowe 7"/>
          <p:cNvSpPr txBox="1"/>
          <p:nvPr/>
        </p:nvSpPr>
        <p:spPr>
          <a:xfrm>
            <a:off x="142844" y="4714884"/>
            <a:ext cx="3199979" cy="1754326"/>
          </a:xfrm>
          <a:prstGeom prst="rect">
            <a:avLst/>
          </a:prstGeom>
          <a:noFill/>
        </p:spPr>
        <p:txBody>
          <a:bodyPr wrap="none" rtlCol="0">
            <a:spAutoFit/>
          </a:bodyPr>
          <a:lstStyle/>
          <a:p>
            <a:r>
              <a:rPr lang="pl-PL" b="1" dirty="0" smtClean="0"/>
              <a:t>Z młodą gwiazdą związane są </a:t>
            </a:r>
          </a:p>
          <a:p>
            <a:r>
              <a:rPr lang="pl-PL" b="1" dirty="0" smtClean="0"/>
              <a:t>charakterystyczne struktury – </a:t>
            </a:r>
          </a:p>
          <a:p>
            <a:r>
              <a:rPr lang="pl-PL" b="1" dirty="0" smtClean="0"/>
              <a:t>strugi (dżety) cząstek. Podobne </a:t>
            </a:r>
          </a:p>
          <a:p>
            <a:r>
              <a:rPr lang="pl-PL" b="1" dirty="0" smtClean="0"/>
              <a:t>są także obserwowane w </a:t>
            </a:r>
          </a:p>
          <a:p>
            <a:r>
              <a:rPr lang="pl-PL" b="1" dirty="0" smtClean="0"/>
              <a:t>okolicach pulsarów, galaktyk </a:t>
            </a:r>
          </a:p>
          <a:p>
            <a:r>
              <a:rPr lang="pl-PL" b="1" dirty="0" smtClean="0"/>
              <a:t>aktywnych </a:t>
            </a:r>
            <a:endParaRPr lang="pl-PL"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Diagram </a:t>
            </a:r>
            <a:r>
              <a:rPr lang="pl-PL" sz="2800" b="1" dirty="0" err="1" smtClean="0"/>
              <a:t>H-R</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4000497" y="2078918"/>
            <a:ext cx="4143404" cy="4279016"/>
          </a:xfrm>
          <a:prstGeom prst="rect">
            <a:avLst/>
          </a:prstGeom>
          <a:noFill/>
          <a:ln w="9525">
            <a:noFill/>
            <a:miter lim="800000"/>
            <a:headEnd/>
            <a:tailEnd/>
          </a:ln>
          <a:effectLst/>
        </p:spPr>
      </p:pic>
      <p:sp>
        <p:nvSpPr>
          <p:cNvPr id="7" name="Prostokąt 6"/>
          <p:cNvSpPr/>
          <p:nvPr/>
        </p:nvSpPr>
        <p:spPr>
          <a:xfrm>
            <a:off x="3786182" y="857232"/>
            <a:ext cx="5143504" cy="1200329"/>
          </a:xfrm>
          <a:prstGeom prst="rect">
            <a:avLst/>
          </a:prstGeom>
        </p:spPr>
        <p:txBody>
          <a:bodyPr wrap="square">
            <a:spAutoFit/>
          </a:bodyPr>
          <a:lstStyle/>
          <a:p>
            <a:r>
              <a:rPr lang="pl-PL" b="1" dirty="0" smtClean="0">
                <a:solidFill>
                  <a:srgbClr val="002060"/>
                </a:solidFill>
              </a:rPr>
              <a:t>Przedstawiony w 1911 roku przez E. </a:t>
            </a:r>
            <a:r>
              <a:rPr lang="pl-PL" b="1" dirty="0" err="1" smtClean="0">
                <a:solidFill>
                  <a:srgbClr val="002060"/>
                </a:solidFill>
              </a:rPr>
              <a:t>Hertzsprunga</a:t>
            </a:r>
            <a:r>
              <a:rPr lang="pl-PL" b="1" dirty="0" smtClean="0">
                <a:solidFill>
                  <a:srgbClr val="002060"/>
                </a:solidFill>
              </a:rPr>
              <a:t> </a:t>
            </a:r>
          </a:p>
          <a:p>
            <a:endParaRPr lang="pl-PL" b="1" dirty="0" smtClean="0">
              <a:solidFill>
                <a:srgbClr val="002060"/>
              </a:solidFill>
            </a:endParaRPr>
          </a:p>
          <a:p>
            <a:r>
              <a:rPr lang="pl-PL" b="1" dirty="0" smtClean="0">
                <a:solidFill>
                  <a:srgbClr val="002060"/>
                </a:solidFill>
              </a:rPr>
              <a:t>Udoskonalony w 1913 roku przez H.N. Russella</a:t>
            </a:r>
          </a:p>
          <a:p>
            <a:endParaRPr lang="pl-PL" b="1" dirty="0" smtClean="0">
              <a:solidFill>
                <a:srgbClr val="FFFF00"/>
              </a:solidFill>
            </a:endParaRPr>
          </a:p>
        </p:txBody>
      </p:sp>
      <p:pic>
        <p:nvPicPr>
          <p:cNvPr id="8" name="Picture 2"/>
          <p:cNvPicPr>
            <a:picLocks noChangeAspect="1" noChangeArrowheads="1"/>
          </p:cNvPicPr>
          <p:nvPr/>
        </p:nvPicPr>
        <p:blipFill>
          <a:blip r:embed="rId3" cstate="print"/>
          <a:srcRect/>
          <a:stretch>
            <a:fillRect/>
          </a:stretch>
        </p:blipFill>
        <p:spPr bwMode="auto">
          <a:xfrm>
            <a:off x="214282" y="1271743"/>
            <a:ext cx="3501984" cy="50862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Gwiazdy rodzą się</a:t>
            </a:r>
            <a:endParaRPr lang="pl-PL" sz="2800" b="1" dirty="0"/>
          </a:p>
        </p:txBody>
      </p:sp>
      <p:pic>
        <p:nvPicPr>
          <p:cNvPr id="4" name="Obraz 3" descr="800px-HR_Diagram.png"/>
          <p:cNvPicPr>
            <a:picLocks noChangeAspect="1"/>
          </p:cNvPicPr>
          <p:nvPr/>
        </p:nvPicPr>
        <p:blipFill>
          <a:blip r:embed="rId2" cstate="print"/>
          <a:stretch>
            <a:fillRect/>
          </a:stretch>
        </p:blipFill>
        <p:spPr>
          <a:xfrm>
            <a:off x="214282" y="1214422"/>
            <a:ext cx="6223925" cy="3781034"/>
          </a:xfrm>
          <a:prstGeom prst="rect">
            <a:avLst/>
          </a:prstGeom>
        </p:spPr>
      </p:pic>
      <p:sp>
        <p:nvSpPr>
          <p:cNvPr id="7" name="pole tekstowe 6"/>
          <p:cNvSpPr txBox="1"/>
          <p:nvPr/>
        </p:nvSpPr>
        <p:spPr>
          <a:xfrm>
            <a:off x="642910" y="5357826"/>
            <a:ext cx="8095871" cy="923330"/>
          </a:xfrm>
          <a:prstGeom prst="rect">
            <a:avLst/>
          </a:prstGeom>
          <a:noFill/>
        </p:spPr>
        <p:txBody>
          <a:bodyPr wrap="none" rtlCol="0">
            <a:spAutoFit/>
          </a:bodyPr>
          <a:lstStyle/>
          <a:p>
            <a:r>
              <a:rPr lang="pl-PL" b="1" dirty="0" smtClean="0"/>
              <a:t>W gwieździe zaczynają się reakcje syntezy i zaczyna się najspokojniejszy okres jej </a:t>
            </a:r>
          </a:p>
          <a:p>
            <a:r>
              <a:rPr lang="pl-PL" b="1" dirty="0" smtClean="0"/>
              <a:t>życia. Mówimy, że gwiazda „ląduje” na ciągu głównym. To, w którym miejscu ciągu </a:t>
            </a:r>
          </a:p>
          <a:p>
            <a:r>
              <a:rPr lang="pl-PL" b="1" dirty="0" smtClean="0"/>
              <a:t>głównego znajdzie się młoda gwiazda zależy od jej masy.</a:t>
            </a:r>
            <a:endParaRPr lang="pl-PL" b="1" dirty="0"/>
          </a:p>
        </p:txBody>
      </p:sp>
      <p:pic>
        <p:nvPicPr>
          <p:cNvPr id="8" name="Picture 4" descr="http://universe-review.ca/I08-25-premainseq.jpg"/>
          <p:cNvPicPr>
            <a:picLocks noChangeAspect="1" noChangeArrowheads="1"/>
          </p:cNvPicPr>
          <p:nvPr/>
        </p:nvPicPr>
        <p:blipFill>
          <a:blip r:embed="rId3" r:link="rId4" cstate="print"/>
          <a:srcRect/>
          <a:stretch>
            <a:fillRect/>
          </a:stretch>
        </p:blipFill>
        <p:spPr bwMode="auto">
          <a:xfrm>
            <a:off x="5429256" y="1071546"/>
            <a:ext cx="3470914" cy="32147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Życie na ciągu głównym</a:t>
            </a:r>
            <a:endParaRPr lang="pl-PL" dirty="0"/>
          </a:p>
        </p:txBody>
      </p:sp>
      <p:pic>
        <p:nvPicPr>
          <p:cNvPr id="4" name="Picture 10"/>
          <p:cNvPicPr>
            <a:picLocks noChangeAspect="1" noChangeArrowheads="1"/>
          </p:cNvPicPr>
          <p:nvPr/>
        </p:nvPicPr>
        <p:blipFill>
          <a:blip r:embed="rId2" cstate="print"/>
          <a:srcRect/>
          <a:stretch>
            <a:fillRect/>
          </a:stretch>
        </p:blipFill>
        <p:spPr bwMode="auto">
          <a:xfrm>
            <a:off x="214282" y="1571612"/>
            <a:ext cx="5357850" cy="4294611"/>
          </a:xfrm>
          <a:prstGeom prst="rect">
            <a:avLst/>
          </a:prstGeom>
          <a:noFill/>
          <a:ln w="9525">
            <a:noFill/>
            <a:miter lim="800000"/>
            <a:headEnd/>
            <a:tailEnd/>
          </a:ln>
        </p:spPr>
      </p:pic>
      <p:sp>
        <p:nvSpPr>
          <p:cNvPr id="7" name="pole tekstowe 6"/>
          <p:cNvSpPr txBox="1"/>
          <p:nvPr/>
        </p:nvSpPr>
        <p:spPr>
          <a:xfrm>
            <a:off x="5643570" y="1571612"/>
            <a:ext cx="3450688" cy="3416320"/>
          </a:xfrm>
          <a:prstGeom prst="rect">
            <a:avLst/>
          </a:prstGeom>
          <a:noFill/>
        </p:spPr>
        <p:txBody>
          <a:bodyPr wrap="none" rtlCol="0">
            <a:spAutoFit/>
          </a:bodyPr>
          <a:lstStyle/>
          <a:p>
            <a:r>
              <a:rPr lang="pl-PL" b="1" dirty="0" smtClean="0"/>
              <a:t>Typowa (ale nie jedyna) reakcja </a:t>
            </a:r>
          </a:p>
          <a:p>
            <a:r>
              <a:rPr lang="pl-PL" b="1" dirty="0" smtClean="0"/>
              <a:t>syntezy wodoru w hel zachodząca </a:t>
            </a:r>
          </a:p>
          <a:p>
            <a:r>
              <a:rPr lang="pl-PL" b="1" dirty="0" smtClean="0"/>
              <a:t>w gwieździe znajdującej się na </a:t>
            </a:r>
          </a:p>
          <a:p>
            <a:r>
              <a:rPr lang="pl-PL" b="1" dirty="0" smtClean="0"/>
              <a:t>ciągu głównym.</a:t>
            </a:r>
          </a:p>
          <a:p>
            <a:endParaRPr lang="pl-PL" b="1" dirty="0" smtClean="0"/>
          </a:p>
          <a:p>
            <a:endParaRPr lang="pl-PL" b="1" dirty="0" smtClean="0"/>
          </a:p>
          <a:p>
            <a:r>
              <a:rPr lang="pl-PL" b="1" dirty="0" smtClean="0"/>
              <a:t>Gwiazda po „rozpaleniu” wnętrza</a:t>
            </a:r>
          </a:p>
          <a:p>
            <a:r>
              <a:rPr lang="pl-PL" b="1" dirty="0" smtClean="0"/>
              <a:t>osiąga stan równowagi.</a:t>
            </a:r>
          </a:p>
          <a:p>
            <a:endParaRPr lang="pl-PL" b="1" dirty="0" smtClean="0"/>
          </a:p>
          <a:p>
            <a:r>
              <a:rPr lang="pl-PL" b="1" dirty="0" smtClean="0"/>
              <a:t>Dla Słońca:</a:t>
            </a:r>
          </a:p>
          <a:p>
            <a:endParaRPr lang="pl-PL" b="1" dirty="0" smtClean="0"/>
          </a:p>
          <a:p>
            <a:endParaRPr lang="pl-PL" b="1" dirty="0" smtClean="0"/>
          </a:p>
        </p:txBody>
      </p:sp>
      <p:sp>
        <p:nvSpPr>
          <p:cNvPr id="8" name="pole tekstowe 7"/>
          <p:cNvSpPr txBox="1"/>
          <p:nvPr/>
        </p:nvSpPr>
        <p:spPr>
          <a:xfrm>
            <a:off x="214282" y="1071546"/>
            <a:ext cx="1654620" cy="461665"/>
          </a:xfrm>
          <a:prstGeom prst="rect">
            <a:avLst/>
          </a:prstGeom>
          <a:noFill/>
        </p:spPr>
        <p:txBody>
          <a:bodyPr wrap="none" rtlCol="0">
            <a:spAutoFit/>
          </a:bodyPr>
          <a:lstStyle/>
          <a:p>
            <a:r>
              <a:rPr lang="pl-PL" sz="2400" b="1" dirty="0" smtClean="0"/>
              <a:t>Reakcja </a:t>
            </a:r>
            <a:r>
              <a:rPr lang="pl-PL" sz="2400" b="1" dirty="0" err="1" smtClean="0"/>
              <a:t>p-p</a:t>
            </a:r>
            <a:endParaRPr lang="pl-PL" sz="2400" b="1" dirty="0"/>
          </a:p>
        </p:txBody>
      </p:sp>
      <p:sp>
        <p:nvSpPr>
          <p:cNvPr id="9" name="Prostokąt 8"/>
          <p:cNvSpPr/>
          <p:nvPr/>
        </p:nvSpPr>
        <p:spPr>
          <a:xfrm>
            <a:off x="5643570" y="4429132"/>
            <a:ext cx="3181337" cy="1477328"/>
          </a:xfrm>
          <a:prstGeom prst="rect">
            <a:avLst/>
          </a:prstGeom>
        </p:spPr>
        <p:txBody>
          <a:bodyPr wrap="square">
            <a:spAutoFit/>
          </a:bodyPr>
          <a:lstStyle/>
          <a:p>
            <a:r>
              <a:rPr lang="pl-PL" b="1" dirty="0" smtClean="0"/>
              <a:t>600 mln ton wodoru zamienia </a:t>
            </a:r>
          </a:p>
          <a:p>
            <a:r>
              <a:rPr lang="pl-PL" b="1" dirty="0" smtClean="0"/>
              <a:t>się w hel w każdej sekundzie</a:t>
            </a:r>
          </a:p>
          <a:p>
            <a:endParaRPr lang="pl-PL" b="1" dirty="0" smtClean="0"/>
          </a:p>
          <a:p>
            <a:r>
              <a:rPr lang="pl-PL" b="1" dirty="0" smtClean="0"/>
              <a:t>4 mln ton jest przekształcane </a:t>
            </a:r>
          </a:p>
          <a:p>
            <a:r>
              <a:rPr lang="pl-PL" b="1" dirty="0" smtClean="0"/>
              <a:t>w energię:  3.6*10</a:t>
            </a:r>
            <a:r>
              <a:rPr lang="pl-PL" b="1" baseline="30000" dirty="0" smtClean="0"/>
              <a:t>26</a:t>
            </a:r>
            <a:r>
              <a:rPr lang="pl-PL" b="1" dirty="0" smtClean="0"/>
              <a:t> J</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Życie na ciągu głównym</a:t>
            </a:r>
            <a:endParaRPr lang="pl-PL" sz="2800" b="1" dirty="0"/>
          </a:p>
        </p:txBody>
      </p:sp>
      <p:pic>
        <p:nvPicPr>
          <p:cNvPr id="4" name="Picture 4"/>
          <p:cNvPicPr>
            <a:picLocks noChangeAspect="1" noChangeArrowheads="1"/>
          </p:cNvPicPr>
          <p:nvPr/>
        </p:nvPicPr>
        <p:blipFill>
          <a:blip r:embed="rId2" cstate="print"/>
          <a:srcRect/>
          <a:stretch>
            <a:fillRect/>
          </a:stretch>
        </p:blipFill>
        <p:spPr bwMode="auto">
          <a:xfrm>
            <a:off x="642910" y="1643050"/>
            <a:ext cx="4929222" cy="4844511"/>
          </a:xfrm>
          <a:prstGeom prst="rect">
            <a:avLst/>
          </a:prstGeom>
          <a:noFill/>
          <a:ln w="9525">
            <a:noFill/>
            <a:miter lim="800000"/>
            <a:headEnd/>
            <a:tailEnd/>
          </a:ln>
          <a:effectLst/>
        </p:spPr>
      </p:pic>
      <p:sp>
        <p:nvSpPr>
          <p:cNvPr id="7" name="pole tekstowe 6"/>
          <p:cNvSpPr txBox="1"/>
          <p:nvPr/>
        </p:nvSpPr>
        <p:spPr>
          <a:xfrm>
            <a:off x="142844" y="1071546"/>
            <a:ext cx="1803699" cy="461665"/>
          </a:xfrm>
          <a:prstGeom prst="rect">
            <a:avLst/>
          </a:prstGeom>
          <a:noFill/>
        </p:spPr>
        <p:txBody>
          <a:bodyPr wrap="none" rtlCol="0">
            <a:spAutoFit/>
          </a:bodyPr>
          <a:lstStyle/>
          <a:p>
            <a:r>
              <a:rPr lang="pl-PL" sz="2400" b="1" dirty="0" smtClean="0"/>
              <a:t>Reakcja CNO</a:t>
            </a:r>
            <a:endParaRPr lang="pl-PL" sz="2400" b="1" dirty="0"/>
          </a:p>
        </p:txBody>
      </p:sp>
      <p:sp>
        <p:nvSpPr>
          <p:cNvPr id="8" name="pole tekstowe 7"/>
          <p:cNvSpPr txBox="1"/>
          <p:nvPr/>
        </p:nvSpPr>
        <p:spPr>
          <a:xfrm>
            <a:off x="5857884" y="1857364"/>
            <a:ext cx="3070649" cy="3693319"/>
          </a:xfrm>
          <a:prstGeom prst="rect">
            <a:avLst/>
          </a:prstGeom>
          <a:noFill/>
        </p:spPr>
        <p:txBody>
          <a:bodyPr wrap="none" rtlCol="0">
            <a:spAutoFit/>
          </a:bodyPr>
          <a:lstStyle/>
          <a:p>
            <a:r>
              <a:rPr lang="pl-PL" b="1" dirty="0" smtClean="0"/>
              <a:t>Inny rodzaj reakcji syntezy.</a:t>
            </a:r>
          </a:p>
          <a:p>
            <a:endParaRPr lang="pl-PL" b="1" dirty="0" smtClean="0"/>
          </a:p>
          <a:p>
            <a:r>
              <a:rPr lang="pl-PL" b="1" dirty="0" smtClean="0"/>
              <a:t>We wnętrzu Słońca panują </a:t>
            </a:r>
          </a:p>
          <a:p>
            <a:r>
              <a:rPr lang="pl-PL" b="1" dirty="0" smtClean="0"/>
              <a:t>warunki odpowiednie dla </a:t>
            </a:r>
          </a:p>
          <a:p>
            <a:r>
              <a:rPr lang="pl-PL" b="1" dirty="0" smtClean="0"/>
              <a:t>tej reakcji jednak jądro </a:t>
            </a:r>
          </a:p>
          <a:p>
            <a:r>
              <a:rPr lang="pl-PL" b="1" dirty="0" smtClean="0"/>
              <a:t>słoneczne jest zdominowane </a:t>
            </a:r>
          </a:p>
          <a:p>
            <a:r>
              <a:rPr lang="pl-PL" b="1" dirty="0" smtClean="0"/>
              <a:t>przez wodór i prawie cała </a:t>
            </a:r>
          </a:p>
          <a:p>
            <a:r>
              <a:rPr lang="pl-PL" b="1" dirty="0" smtClean="0"/>
              <a:t>energia pochodzi z reakcji </a:t>
            </a:r>
            <a:r>
              <a:rPr lang="pl-PL" b="1" dirty="0" err="1" smtClean="0"/>
              <a:t>p-p</a:t>
            </a:r>
            <a:r>
              <a:rPr lang="pl-PL" b="1" dirty="0" smtClean="0"/>
              <a:t>.</a:t>
            </a:r>
          </a:p>
          <a:p>
            <a:endParaRPr lang="pl-PL" b="1" dirty="0" smtClean="0"/>
          </a:p>
          <a:p>
            <a:r>
              <a:rPr lang="pl-PL" b="1" dirty="0" smtClean="0"/>
              <a:t>Ta reakcja staje się istotna dla </a:t>
            </a:r>
          </a:p>
          <a:p>
            <a:r>
              <a:rPr lang="pl-PL" b="1" dirty="0" smtClean="0"/>
              <a:t>gwiazd, które spaliły prawie </a:t>
            </a:r>
          </a:p>
          <a:p>
            <a:r>
              <a:rPr lang="pl-PL" b="1" dirty="0" smtClean="0"/>
              <a:t>cały wodór w jądrze oraz dla </a:t>
            </a:r>
          </a:p>
          <a:p>
            <a:r>
              <a:rPr lang="pl-PL" b="1" dirty="0" smtClean="0"/>
              <a:t>gwiazd bardzo masywnych</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Życie na ciągu głównym</a:t>
            </a:r>
            <a:endParaRPr lang="pl-PL" sz="2800" b="1" dirty="0"/>
          </a:p>
        </p:txBody>
      </p:sp>
      <p:grpSp>
        <p:nvGrpSpPr>
          <p:cNvPr id="7" name="Group 2"/>
          <p:cNvGrpSpPr>
            <a:grpSpLocks/>
          </p:cNvGrpSpPr>
          <p:nvPr/>
        </p:nvGrpSpPr>
        <p:grpSpPr bwMode="auto">
          <a:xfrm>
            <a:off x="1428728" y="1500174"/>
            <a:ext cx="2133600" cy="2057400"/>
            <a:chOff x="1728" y="912"/>
            <a:chExt cx="2640" cy="2640"/>
          </a:xfrm>
        </p:grpSpPr>
        <p:sp>
          <p:nvSpPr>
            <p:cNvPr id="8" name="Oval 3"/>
            <p:cNvSpPr>
              <a:spLocks noChangeArrowheads="1"/>
            </p:cNvSpPr>
            <p:nvPr/>
          </p:nvSpPr>
          <p:spPr bwMode="auto">
            <a:xfrm>
              <a:off x="1728" y="912"/>
              <a:ext cx="2640" cy="2640"/>
            </a:xfrm>
            <a:prstGeom prst="ellipse">
              <a:avLst/>
            </a:prstGeom>
            <a:gradFill rotWithShape="0">
              <a:gsLst>
                <a:gs pos="0">
                  <a:srgbClr val="FF6600"/>
                </a:gs>
                <a:gs pos="100000">
                  <a:srgbClr val="FF6600">
                    <a:gamma/>
                    <a:shade val="0"/>
                    <a:invGamma/>
                  </a:srgbClr>
                </a:gs>
              </a:gsLst>
              <a:path path="shape">
                <a:fillToRect l="50000" t="50000" r="50000" b="50000"/>
              </a:path>
            </a:gradFill>
            <a:ln w="9525">
              <a:noFill/>
              <a:round/>
              <a:headEnd/>
              <a:tailEnd/>
            </a:ln>
            <a:effectLst/>
          </p:spPr>
          <p:txBody>
            <a:bodyPr wrap="none" anchor="ctr"/>
            <a:lstStyle/>
            <a:p>
              <a:endParaRPr lang="pl-PL"/>
            </a:p>
          </p:txBody>
        </p:sp>
        <p:sp>
          <p:nvSpPr>
            <p:cNvPr id="9" name="AutoShape 4"/>
            <p:cNvSpPr>
              <a:spLocks noChangeArrowheads="1"/>
            </p:cNvSpPr>
            <p:nvPr/>
          </p:nvSpPr>
          <p:spPr bwMode="auto">
            <a:xfrm>
              <a:off x="1872" y="2304"/>
              <a:ext cx="1056" cy="288"/>
            </a:xfrm>
            <a:prstGeom prst="rightArrow">
              <a:avLst>
                <a:gd name="adj1" fmla="val 50000"/>
                <a:gd name="adj2" fmla="val 91667"/>
              </a:avLst>
            </a:prstGeom>
            <a:solidFill>
              <a:srgbClr val="66CCFF"/>
            </a:solidFill>
            <a:ln w="9525">
              <a:noFill/>
              <a:miter lim="800000"/>
              <a:headEnd/>
              <a:tailEnd/>
            </a:ln>
            <a:effectLst/>
          </p:spPr>
          <p:txBody>
            <a:bodyPr wrap="none" anchor="ctr"/>
            <a:lstStyle/>
            <a:p>
              <a:pPr eaLnBrk="0" hangingPunct="0"/>
              <a:r>
                <a:rPr lang="pl-PL" sz="800" b="1">
                  <a:latin typeface="Arial" charset="0"/>
                </a:rPr>
                <a:t>grawitacja</a:t>
              </a:r>
              <a:endParaRPr lang="en-AU" sz="800" b="1">
                <a:latin typeface="Arial" charset="0"/>
              </a:endParaRPr>
            </a:p>
          </p:txBody>
        </p:sp>
        <p:sp>
          <p:nvSpPr>
            <p:cNvPr id="10" name="AutoShape 5"/>
            <p:cNvSpPr>
              <a:spLocks noChangeArrowheads="1"/>
            </p:cNvSpPr>
            <p:nvPr/>
          </p:nvSpPr>
          <p:spPr bwMode="auto">
            <a:xfrm flipH="1">
              <a:off x="1824" y="1920"/>
              <a:ext cx="1104" cy="288"/>
            </a:xfrm>
            <a:prstGeom prst="rightArrow">
              <a:avLst>
                <a:gd name="adj1" fmla="val 50000"/>
                <a:gd name="adj2" fmla="val 95833"/>
              </a:avLst>
            </a:prstGeom>
            <a:solidFill>
              <a:srgbClr val="FFFFCC"/>
            </a:solidFill>
            <a:ln w="9525">
              <a:noFill/>
              <a:miter lim="800000"/>
              <a:headEnd/>
              <a:tailEnd/>
            </a:ln>
            <a:effectLst/>
          </p:spPr>
          <p:txBody>
            <a:bodyPr wrap="none" anchor="ctr"/>
            <a:lstStyle/>
            <a:p>
              <a:pPr eaLnBrk="0" hangingPunct="0"/>
              <a:r>
                <a:rPr lang="pl-PL" sz="800" b="1">
                  <a:latin typeface="Arial" charset="0"/>
                </a:rPr>
                <a:t>ciśnienie</a:t>
              </a:r>
              <a:endParaRPr lang="en-AU" sz="800" b="1">
                <a:latin typeface="Arial" charset="0"/>
              </a:endParaRPr>
            </a:p>
          </p:txBody>
        </p:sp>
      </p:grpSp>
      <p:sp>
        <p:nvSpPr>
          <p:cNvPr id="11" name="Text Box 8"/>
          <p:cNvSpPr txBox="1">
            <a:spLocks noChangeArrowheads="1"/>
          </p:cNvSpPr>
          <p:nvPr/>
        </p:nvSpPr>
        <p:spPr bwMode="auto">
          <a:xfrm>
            <a:off x="3714744" y="1960555"/>
            <a:ext cx="5160387" cy="3416320"/>
          </a:xfrm>
          <a:prstGeom prst="rect">
            <a:avLst/>
          </a:prstGeom>
          <a:noFill/>
          <a:ln w="28575">
            <a:noFill/>
            <a:miter lim="800000"/>
            <a:headEnd/>
            <a:tailEnd/>
          </a:ln>
          <a:effectLst/>
        </p:spPr>
        <p:txBody>
          <a:bodyPr wrap="none">
            <a:spAutoFit/>
          </a:bodyPr>
          <a:lstStyle/>
          <a:p>
            <a:r>
              <a:rPr lang="pl-PL" b="1" dirty="0">
                <a:latin typeface="Arial" charset="0"/>
              </a:rPr>
              <a:t>Gwiazda w </a:t>
            </a:r>
            <a:r>
              <a:rPr lang="pl-PL" b="1" dirty="0" smtClean="0">
                <a:latin typeface="Arial" charset="0"/>
              </a:rPr>
              <a:t>równowadze: </a:t>
            </a:r>
          </a:p>
          <a:p>
            <a:endParaRPr lang="pl-PL" b="1" dirty="0" smtClean="0">
              <a:latin typeface="Arial" charset="0"/>
            </a:endParaRPr>
          </a:p>
          <a:p>
            <a:r>
              <a:rPr lang="pl-PL" b="1" dirty="0" smtClean="0">
                <a:latin typeface="Arial" charset="0"/>
              </a:rPr>
              <a:t>	grawitacja, która dąży do ściśnięcia </a:t>
            </a:r>
          </a:p>
          <a:p>
            <a:r>
              <a:rPr lang="pl-PL" b="1" dirty="0" smtClean="0">
                <a:latin typeface="Arial" charset="0"/>
              </a:rPr>
              <a:t>	gwiazdy jest powstrzymywana przez </a:t>
            </a:r>
          </a:p>
          <a:p>
            <a:r>
              <a:rPr lang="pl-PL" b="1" dirty="0" smtClean="0">
                <a:latin typeface="Arial" charset="0"/>
              </a:rPr>
              <a:t>	ciśnienie wytwarzane we wnętrzu.</a:t>
            </a:r>
          </a:p>
          <a:p>
            <a:endParaRPr lang="pl-PL" b="1" dirty="0" smtClean="0">
              <a:latin typeface="Arial" charset="0"/>
            </a:endParaRPr>
          </a:p>
          <a:p>
            <a:r>
              <a:rPr lang="pl-PL" b="1" dirty="0" smtClean="0">
                <a:latin typeface="Arial" charset="0"/>
              </a:rPr>
              <a:t>	to ciśnienie składa się z ciśnienia </a:t>
            </a:r>
          </a:p>
          <a:p>
            <a:r>
              <a:rPr lang="pl-PL" b="1" dirty="0" smtClean="0">
                <a:latin typeface="Arial" charset="0"/>
              </a:rPr>
              <a:t>	gazu (jest duże, bo w centrum jest </a:t>
            </a:r>
          </a:p>
          <a:p>
            <a:r>
              <a:rPr lang="pl-PL" b="1" dirty="0" smtClean="0">
                <a:latin typeface="Arial" charset="0"/>
              </a:rPr>
              <a:t>	wysoka temperatura) oraz ciśnienia </a:t>
            </a:r>
          </a:p>
          <a:p>
            <a:r>
              <a:rPr lang="pl-PL" b="1" dirty="0" smtClean="0">
                <a:latin typeface="Arial" charset="0"/>
              </a:rPr>
              <a:t>	promieniowania związanego z </a:t>
            </a:r>
          </a:p>
          <a:p>
            <a:r>
              <a:rPr lang="pl-PL" b="1" dirty="0" smtClean="0">
                <a:latin typeface="Arial" charset="0"/>
              </a:rPr>
              <a:t>	reakcjami termojądrowymi, które</a:t>
            </a:r>
          </a:p>
          <a:p>
            <a:r>
              <a:rPr lang="pl-PL" b="1" dirty="0" smtClean="0">
                <a:latin typeface="Arial" charset="0"/>
              </a:rPr>
              <a:t>	zachodzą we wnętrzu.</a:t>
            </a:r>
            <a:endParaRPr lang="pl-PL" b="1" dirty="0">
              <a:latin typeface="Arial" charset="0"/>
            </a:endParaRPr>
          </a:p>
        </p:txBody>
      </p:sp>
      <p:pic>
        <p:nvPicPr>
          <p:cNvPr id="12" name="Obraz 11" descr="Betelgeuse-prom=orbitaJowisza.jpg"/>
          <p:cNvPicPr>
            <a:picLocks noChangeAspect="1"/>
          </p:cNvPicPr>
          <p:nvPr/>
        </p:nvPicPr>
        <p:blipFill>
          <a:blip r:embed="rId2" cstate="print"/>
          <a:stretch>
            <a:fillRect/>
          </a:stretch>
        </p:blipFill>
        <p:spPr>
          <a:xfrm>
            <a:off x="285720" y="3929066"/>
            <a:ext cx="2214578" cy="221457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Życie na ciągu głównym</a:t>
            </a:r>
            <a:endParaRPr lang="pl-PL" sz="2800" b="1" dirty="0"/>
          </a:p>
        </p:txBody>
      </p:sp>
      <p:grpSp>
        <p:nvGrpSpPr>
          <p:cNvPr id="2" name="Group 2"/>
          <p:cNvGrpSpPr>
            <a:grpSpLocks/>
          </p:cNvGrpSpPr>
          <p:nvPr/>
        </p:nvGrpSpPr>
        <p:grpSpPr bwMode="auto">
          <a:xfrm>
            <a:off x="1428728" y="1500174"/>
            <a:ext cx="2133600" cy="2057400"/>
            <a:chOff x="1728" y="912"/>
            <a:chExt cx="2640" cy="2640"/>
          </a:xfrm>
        </p:grpSpPr>
        <p:sp>
          <p:nvSpPr>
            <p:cNvPr id="8" name="Oval 3"/>
            <p:cNvSpPr>
              <a:spLocks noChangeArrowheads="1"/>
            </p:cNvSpPr>
            <p:nvPr/>
          </p:nvSpPr>
          <p:spPr bwMode="auto">
            <a:xfrm>
              <a:off x="1728" y="912"/>
              <a:ext cx="2640" cy="2640"/>
            </a:xfrm>
            <a:prstGeom prst="ellipse">
              <a:avLst/>
            </a:prstGeom>
            <a:gradFill rotWithShape="0">
              <a:gsLst>
                <a:gs pos="0">
                  <a:srgbClr val="FF6600"/>
                </a:gs>
                <a:gs pos="100000">
                  <a:srgbClr val="FF6600">
                    <a:gamma/>
                    <a:shade val="0"/>
                    <a:invGamma/>
                  </a:srgbClr>
                </a:gs>
              </a:gsLst>
              <a:path path="shape">
                <a:fillToRect l="50000" t="50000" r="50000" b="50000"/>
              </a:path>
            </a:gradFill>
            <a:ln w="9525">
              <a:noFill/>
              <a:round/>
              <a:headEnd/>
              <a:tailEnd/>
            </a:ln>
            <a:effectLst/>
          </p:spPr>
          <p:txBody>
            <a:bodyPr wrap="none" anchor="ctr"/>
            <a:lstStyle/>
            <a:p>
              <a:endParaRPr lang="pl-PL"/>
            </a:p>
          </p:txBody>
        </p:sp>
        <p:sp>
          <p:nvSpPr>
            <p:cNvPr id="9" name="AutoShape 4"/>
            <p:cNvSpPr>
              <a:spLocks noChangeArrowheads="1"/>
            </p:cNvSpPr>
            <p:nvPr/>
          </p:nvSpPr>
          <p:spPr bwMode="auto">
            <a:xfrm>
              <a:off x="1872" y="2304"/>
              <a:ext cx="1056" cy="288"/>
            </a:xfrm>
            <a:prstGeom prst="rightArrow">
              <a:avLst>
                <a:gd name="adj1" fmla="val 50000"/>
                <a:gd name="adj2" fmla="val 91667"/>
              </a:avLst>
            </a:prstGeom>
            <a:solidFill>
              <a:srgbClr val="66CCFF"/>
            </a:solidFill>
            <a:ln w="9525">
              <a:noFill/>
              <a:miter lim="800000"/>
              <a:headEnd/>
              <a:tailEnd/>
            </a:ln>
            <a:effectLst/>
          </p:spPr>
          <p:txBody>
            <a:bodyPr wrap="none" anchor="ctr"/>
            <a:lstStyle/>
            <a:p>
              <a:pPr eaLnBrk="0" hangingPunct="0"/>
              <a:r>
                <a:rPr lang="pl-PL" sz="800" b="1">
                  <a:latin typeface="Arial" charset="0"/>
                </a:rPr>
                <a:t>grawitacja</a:t>
              </a:r>
              <a:endParaRPr lang="en-AU" sz="800" b="1">
                <a:latin typeface="Arial" charset="0"/>
              </a:endParaRPr>
            </a:p>
          </p:txBody>
        </p:sp>
        <p:sp>
          <p:nvSpPr>
            <p:cNvPr id="10" name="AutoShape 5"/>
            <p:cNvSpPr>
              <a:spLocks noChangeArrowheads="1"/>
            </p:cNvSpPr>
            <p:nvPr/>
          </p:nvSpPr>
          <p:spPr bwMode="auto">
            <a:xfrm flipH="1">
              <a:off x="1824" y="1920"/>
              <a:ext cx="1104" cy="288"/>
            </a:xfrm>
            <a:prstGeom prst="rightArrow">
              <a:avLst>
                <a:gd name="adj1" fmla="val 50000"/>
                <a:gd name="adj2" fmla="val 95833"/>
              </a:avLst>
            </a:prstGeom>
            <a:solidFill>
              <a:srgbClr val="FFFFCC"/>
            </a:solidFill>
            <a:ln w="9525">
              <a:noFill/>
              <a:miter lim="800000"/>
              <a:headEnd/>
              <a:tailEnd/>
            </a:ln>
            <a:effectLst/>
          </p:spPr>
          <p:txBody>
            <a:bodyPr wrap="none" anchor="ctr"/>
            <a:lstStyle/>
            <a:p>
              <a:pPr eaLnBrk="0" hangingPunct="0"/>
              <a:r>
                <a:rPr lang="pl-PL" sz="800" b="1">
                  <a:latin typeface="Arial" charset="0"/>
                </a:rPr>
                <a:t>ciśnienie</a:t>
              </a:r>
              <a:endParaRPr lang="en-AU" sz="800" b="1">
                <a:latin typeface="Arial" charset="0"/>
              </a:endParaRPr>
            </a:p>
          </p:txBody>
        </p:sp>
      </p:grpSp>
      <p:pic>
        <p:nvPicPr>
          <p:cNvPr id="12" name="Obraz 11" descr="Betelgeuse-prom=orbitaJowisza.jpg"/>
          <p:cNvPicPr>
            <a:picLocks noChangeAspect="1"/>
          </p:cNvPicPr>
          <p:nvPr/>
        </p:nvPicPr>
        <p:blipFill>
          <a:blip r:embed="rId2" cstate="print"/>
          <a:stretch>
            <a:fillRect/>
          </a:stretch>
        </p:blipFill>
        <p:spPr>
          <a:xfrm>
            <a:off x="285720" y="3929066"/>
            <a:ext cx="2214578" cy="2214578"/>
          </a:xfrm>
          <a:prstGeom prst="rect">
            <a:avLst/>
          </a:prstGeom>
        </p:spPr>
      </p:pic>
      <p:sp>
        <p:nvSpPr>
          <p:cNvPr id="13" name="Text Box 8"/>
          <p:cNvSpPr txBox="1">
            <a:spLocks noChangeArrowheads="1"/>
          </p:cNvSpPr>
          <p:nvPr/>
        </p:nvSpPr>
        <p:spPr bwMode="auto">
          <a:xfrm>
            <a:off x="4000496" y="1857364"/>
            <a:ext cx="5032147" cy="3693319"/>
          </a:xfrm>
          <a:prstGeom prst="rect">
            <a:avLst/>
          </a:prstGeom>
          <a:noFill/>
          <a:ln w="28575">
            <a:noFill/>
            <a:miter lim="800000"/>
            <a:headEnd/>
            <a:tailEnd/>
          </a:ln>
          <a:effectLst/>
        </p:spPr>
        <p:txBody>
          <a:bodyPr wrap="none">
            <a:spAutoFit/>
          </a:bodyPr>
          <a:lstStyle/>
          <a:p>
            <a:r>
              <a:rPr lang="pl-PL" b="1" dirty="0" smtClean="0">
                <a:latin typeface="Arial" charset="0"/>
              </a:rPr>
              <a:t>Równowaga zostaje zaburzona kiedy </a:t>
            </a:r>
          </a:p>
          <a:p>
            <a:r>
              <a:rPr lang="pl-PL" b="1" dirty="0" smtClean="0">
                <a:latin typeface="Arial" charset="0"/>
              </a:rPr>
              <a:t>kończy się paliwo (wodór) we wnętrzu.</a:t>
            </a:r>
          </a:p>
          <a:p>
            <a:endParaRPr lang="pl-PL" b="1" dirty="0" smtClean="0">
              <a:latin typeface="Arial" charset="0"/>
            </a:endParaRPr>
          </a:p>
          <a:p>
            <a:r>
              <a:rPr lang="pl-PL" b="1" dirty="0" smtClean="0">
                <a:latin typeface="Arial" charset="0"/>
              </a:rPr>
              <a:t>Ciśnienie maleje, bo jest mniej cząstek </a:t>
            </a:r>
          </a:p>
          <a:p>
            <a:r>
              <a:rPr lang="pl-PL" b="1" dirty="0" smtClean="0">
                <a:latin typeface="Arial" charset="0"/>
              </a:rPr>
              <a:t>(mniejsze ciśnienie gazu) oraz maleje </a:t>
            </a:r>
          </a:p>
          <a:p>
            <a:r>
              <a:rPr lang="pl-PL" b="1" dirty="0" smtClean="0">
                <a:latin typeface="Arial" charset="0"/>
              </a:rPr>
              <a:t>tempo reakcji termojądrowych (maleje </a:t>
            </a:r>
          </a:p>
          <a:p>
            <a:r>
              <a:rPr lang="pl-PL" b="1" dirty="0" smtClean="0">
                <a:latin typeface="Arial" charset="0"/>
              </a:rPr>
              <a:t>ciśnienie promieniowania)</a:t>
            </a:r>
          </a:p>
          <a:p>
            <a:endParaRPr lang="pl-PL" b="1" dirty="0" smtClean="0">
              <a:latin typeface="Arial" charset="0"/>
            </a:endParaRPr>
          </a:p>
          <a:p>
            <a:r>
              <a:rPr lang="pl-PL" b="1" dirty="0" smtClean="0">
                <a:latin typeface="Arial" charset="0"/>
              </a:rPr>
              <a:t>Czas po jakim nastąpi zachwianie </a:t>
            </a:r>
          </a:p>
          <a:p>
            <a:r>
              <a:rPr lang="pl-PL" b="1" dirty="0" smtClean="0">
                <a:latin typeface="Arial" charset="0"/>
              </a:rPr>
              <a:t>równowagi zależy głównie od masy </a:t>
            </a:r>
          </a:p>
          <a:p>
            <a:r>
              <a:rPr lang="pl-PL" b="1" dirty="0" smtClean="0">
                <a:latin typeface="Arial" charset="0"/>
              </a:rPr>
              <a:t>gwiazdy. </a:t>
            </a:r>
          </a:p>
          <a:p>
            <a:endParaRPr lang="pl-PL" b="1" dirty="0" smtClean="0">
              <a:latin typeface="Arial" charset="0"/>
            </a:endParaRPr>
          </a:p>
          <a:p>
            <a:r>
              <a:rPr lang="pl-PL" b="1" dirty="0" smtClean="0">
                <a:latin typeface="Arial" charset="0"/>
              </a:rPr>
              <a:t>Od masy zależą także dalsze losy gwiazdy…</a:t>
            </a:r>
            <a:endParaRPr lang="pl-PL" b="1" dirty="0">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o małej masie</a:t>
            </a:r>
            <a:endParaRPr lang="pl-PL" sz="2800" b="1" dirty="0"/>
          </a:p>
        </p:txBody>
      </p:sp>
      <p:pic>
        <p:nvPicPr>
          <p:cNvPr id="4" name="Obraz 3" descr="sun.jpg"/>
          <p:cNvPicPr>
            <a:picLocks noChangeAspect="1"/>
          </p:cNvPicPr>
          <p:nvPr/>
        </p:nvPicPr>
        <p:blipFill>
          <a:blip r:embed="rId2" cstate="print"/>
          <a:stretch>
            <a:fillRect/>
          </a:stretch>
        </p:blipFill>
        <p:spPr>
          <a:xfrm>
            <a:off x="2357422" y="1214422"/>
            <a:ext cx="3121152" cy="2340864"/>
          </a:xfrm>
          <a:prstGeom prst="rect">
            <a:avLst/>
          </a:prstGeom>
        </p:spPr>
      </p:pic>
      <p:pic>
        <p:nvPicPr>
          <p:cNvPr id="7" name="Obraz 6" descr="slide053007.jpg"/>
          <p:cNvPicPr>
            <a:picLocks noChangeAspect="1"/>
          </p:cNvPicPr>
          <p:nvPr/>
        </p:nvPicPr>
        <p:blipFill>
          <a:blip r:embed="rId3" cstate="print"/>
          <a:stretch>
            <a:fillRect/>
          </a:stretch>
        </p:blipFill>
        <p:spPr>
          <a:xfrm>
            <a:off x="285720" y="2928934"/>
            <a:ext cx="3357586" cy="3376239"/>
          </a:xfrm>
          <a:prstGeom prst="rect">
            <a:avLst/>
          </a:prstGeom>
        </p:spPr>
      </p:pic>
      <p:sp>
        <p:nvSpPr>
          <p:cNvPr id="8" name="pole tekstowe 7"/>
          <p:cNvSpPr txBox="1"/>
          <p:nvPr/>
        </p:nvSpPr>
        <p:spPr>
          <a:xfrm>
            <a:off x="5572132" y="1785926"/>
            <a:ext cx="3447867" cy="3970318"/>
          </a:xfrm>
          <a:prstGeom prst="rect">
            <a:avLst/>
          </a:prstGeom>
          <a:noFill/>
        </p:spPr>
        <p:txBody>
          <a:bodyPr wrap="none" rtlCol="0">
            <a:spAutoFit/>
          </a:bodyPr>
          <a:lstStyle/>
          <a:p>
            <a:r>
              <a:rPr lang="pl-PL" b="1" dirty="0" smtClean="0"/>
              <a:t>Gwiazdy o masie:</a:t>
            </a:r>
          </a:p>
          <a:p>
            <a:endParaRPr lang="pl-PL" b="1" dirty="0" smtClean="0">
              <a:latin typeface="+mj-lt"/>
              <a:cs typeface="Arial" pitchFamily="34" charset="0"/>
            </a:endParaRPr>
          </a:p>
          <a:p>
            <a:r>
              <a:rPr lang="pl-PL" b="1" dirty="0" smtClean="0">
                <a:latin typeface="+mj-lt"/>
                <a:cs typeface="Arial" pitchFamily="34" charset="0"/>
              </a:rPr>
              <a:t>0,4 </a:t>
            </a:r>
            <a:r>
              <a:rPr lang="pl-PL" b="1" dirty="0" err="1" smtClean="0">
                <a:latin typeface="+mj-lt"/>
                <a:cs typeface="Arial" pitchFamily="34" charset="0"/>
              </a:rPr>
              <a:t>M</a:t>
            </a:r>
            <a:r>
              <a:rPr lang="pl-PL" b="1" baseline="-25000" dirty="0" err="1" smtClean="0">
                <a:latin typeface="+mj-lt"/>
                <a:cs typeface="Arial" pitchFamily="34" charset="0"/>
                <a:sym typeface="Wingdings" pitchFamily="2" charset="2"/>
              </a:rPr>
              <a:t></a:t>
            </a:r>
            <a:r>
              <a:rPr lang="pl-PL" b="1" dirty="0" smtClean="0">
                <a:latin typeface="+mj-lt"/>
                <a:cs typeface="Arial" pitchFamily="34" charset="0"/>
                <a:sym typeface="Wingdings" pitchFamily="2" charset="2"/>
              </a:rPr>
              <a:t> &lt; M &lt; 1.5 </a:t>
            </a:r>
            <a:r>
              <a:rPr lang="pl-PL" b="1" dirty="0" err="1" smtClean="0">
                <a:latin typeface="+mj-lt"/>
                <a:cs typeface="Arial" pitchFamily="34" charset="0"/>
              </a:rPr>
              <a:t>M</a:t>
            </a:r>
            <a:r>
              <a:rPr lang="pl-PL" b="1" baseline="-25000" dirty="0" err="1" smtClean="0">
                <a:latin typeface="+mj-lt"/>
                <a:cs typeface="Arial" pitchFamily="34" charset="0"/>
                <a:sym typeface="Wingdings" pitchFamily="2" charset="2"/>
              </a:rPr>
              <a:t></a:t>
            </a:r>
            <a:endParaRPr lang="pl-PL" b="1" baseline="-25000" dirty="0" smtClean="0">
              <a:latin typeface="+mj-lt"/>
              <a:cs typeface="Arial" pitchFamily="34" charset="0"/>
              <a:sym typeface="Wingdings" pitchFamily="2" charset="2"/>
            </a:endParaRPr>
          </a:p>
          <a:p>
            <a:endParaRPr lang="pl-PL" b="1" dirty="0" smtClean="0">
              <a:latin typeface="+mj-lt"/>
              <a:cs typeface="Arial" pitchFamily="34" charset="0"/>
              <a:sym typeface="Wingdings" pitchFamily="2" charset="2"/>
            </a:endParaRPr>
          </a:p>
          <a:p>
            <a:r>
              <a:rPr lang="pl-PL" b="1" dirty="0" smtClean="0">
                <a:latin typeface="+mj-lt"/>
                <a:cs typeface="Arial" pitchFamily="34" charset="0"/>
                <a:sym typeface="Wingdings" pitchFamily="2" charset="2"/>
              </a:rPr>
              <a:t>Typowym przykładem jest</a:t>
            </a:r>
          </a:p>
          <a:p>
            <a:r>
              <a:rPr lang="pl-PL" b="1" dirty="0" smtClean="0">
                <a:latin typeface="+mj-lt"/>
                <a:cs typeface="Arial" pitchFamily="34" charset="0"/>
                <a:sym typeface="Wingdings" pitchFamily="2" charset="2"/>
              </a:rPr>
              <a:t>nasze Słońce </a:t>
            </a:r>
          </a:p>
          <a:p>
            <a:endParaRPr lang="pl-PL" b="1" dirty="0" smtClean="0">
              <a:latin typeface="+mj-lt"/>
              <a:cs typeface="Arial" pitchFamily="34" charset="0"/>
              <a:sym typeface="Wingdings" pitchFamily="2" charset="2"/>
            </a:endParaRPr>
          </a:p>
          <a:p>
            <a:r>
              <a:rPr lang="pl-PL" b="1" dirty="0" smtClean="0">
                <a:latin typeface="+mj-lt"/>
                <a:cs typeface="Arial" pitchFamily="34" charset="0"/>
                <a:sym typeface="Wingdings" pitchFamily="2" charset="2"/>
              </a:rPr>
              <a:t>Życie takich gwiazd jest nieco </a:t>
            </a:r>
          </a:p>
          <a:p>
            <a:r>
              <a:rPr lang="pl-PL" b="1" dirty="0" smtClean="0">
                <a:latin typeface="+mj-lt"/>
                <a:cs typeface="Arial" pitchFamily="34" charset="0"/>
                <a:sym typeface="Wingdings" pitchFamily="2" charset="2"/>
              </a:rPr>
              <a:t>ciekawsze. </a:t>
            </a:r>
          </a:p>
          <a:p>
            <a:endParaRPr lang="pl-PL" b="1" dirty="0" smtClean="0">
              <a:latin typeface="+mj-lt"/>
              <a:cs typeface="Arial" pitchFamily="34" charset="0"/>
              <a:sym typeface="Wingdings" pitchFamily="2" charset="2"/>
            </a:endParaRPr>
          </a:p>
          <a:p>
            <a:r>
              <a:rPr lang="pl-PL" b="1" dirty="0" smtClean="0">
                <a:latin typeface="+mj-lt"/>
                <a:cs typeface="Arial" pitchFamily="34" charset="0"/>
                <a:sym typeface="Wingdings" pitchFamily="2" charset="2"/>
              </a:rPr>
              <a:t>Po wypaleniu wodoru we wnętrzu</a:t>
            </a:r>
          </a:p>
          <a:p>
            <a:r>
              <a:rPr lang="pl-PL" b="1" dirty="0" smtClean="0">
                <a:latin typeface="+mj-lt"/>
                <a:cs typeface="Arial" pitchFamily="34" charset="0"/>
                <a:sym typeface="Wingdings" pitchFamily="2" charset="2"/>
              </a:rPr>
              <a:t>gwiazda kurczy się i rozgrzewa w </a:t>
            </a:r>
          </a:p>
          <a:p>
            <a:r>
              <a:rPr lang="pl-PL" b="1" dirty="0" smtClean="0">
                <a:latin typeface="+mj-lt"/>
                <a:cs typeface="Arial" pitchFamily="34" charset="0"/>
                <a:sym typeface="Wingdings" pitchFamily="2" charset="2"/>
              </a:rPr>
              <a:t>centrum do temperatury ponad</a:t>
            </a:r>
          </a:p>
          <a:p>
            <a:r>
              <a:rPr lang="pl-PL" b="1" dirty="0" smtClean="0">
                <a:latin typeface="+mj-lt"/>
                <a:cs typeface="Arial" pitchFamily="34" charset="0"/>
                <a:sym typeface="Wingdings" pitchFamily="2" charset="2"/>
              </a:rPr>
              <a:t>100 milionów kelwinów.</a:t>
            </a:r>
            <a:endParaRPr lang="pl-PL" dirty="0" smtClean="0">
              <a:sym typeface="Wingdings" pitchFamily="2" charset="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o małej masie</a:t>
            </a:r>
            <a:endParaRPr lang="pl-PL" sz="2800" b="1" dirty="0"/>
          </a:p>
        </p:txBody>
      </p:sp>
      <p:pic>
        <p:nvPicPr>
          <p:cNvPr id="9" name="Obraz 8" descr="http://lepus.physics.ualr.edu/%7Etahall/EXAM3/shellstar.jpg"/>
          <p:cNvPicPr/>
          <p:nvPr/>
        </p:nvPicPr>
        <p:blipFill>
          <a:blip r:embed="rId2" cstate="print"/>
          <a:srcRect/>
          <a:stretch>
            <a:fillRect/>
          </a:stretch>
        </p:blipFill>
        <p:spPr bwMode="auto">
          <a:xfrm>
            <a:off x="1214414" y="1428736"/>
            <a:ext cx="3071834" cy="2357454"/>
          </a:xfrm>
          <a:prstGeom prst="rect">
            <a:avLst/>
          </a:prstGeom>
          <a:noFill/>
          <a:ln w="9525">
            <a:noFill/>
            <a:miter lim="800000"/>
            <a:headEnd/>
            <a:tailEnd/>
          </a:ln>
        </p:spPr>
      </p:pic>
      <p:sp>
        <p:nvSpPr>
          <p:cNvPr id="10" name="pole tekstowe 9"/>
          <p:cNvSpPr txBox="1"/>
          <p:nvPr/>
        </p:nvSpPr>
        <p:spPr>
          <a:xfrm>
            <a:off x="4483750" y="1285860"/>
            <a:ext cx="4660250" cy="4524315"/>
          </a:xfrm>
          <a:prstGeom prst="rect">
            <a:avLst/>
          </a:prstGeom>
          <a:noFill/>
        </p:spPr>
        <p:txBody>
          <a:bodyPr wrap="none" rtlCol="0">
            <a:spAutoFit/>
          </a:bodyPr>
          <a:lstStyle/>
          <a:p>
            <a:r>
              <a:rPr lang="pl-PL" b="1" dirty="0" smtClean="0"/>
              <a:t>Zanim jednak centrum osiągnie odpowiednią </a:t>
            </a:r>
          </a:p>
          <a:p>
            <a:r>
              <a:rPr lang="pl-PL" b="1" dirty="0" smtClean="0"/>
              <a:t>temperaturę gwiazda przechodzi przez etap </a:t>
            </a:r>
          </a:p>
          <a:p>
            <a:r>
              <a:rPr lang="pl-PL" b="1" dirty="0" smtClean="0"/>
              <a:t>„czerwonego </a:t>
            </a:r>
            <a:r>
              <a:rPr lang="pl-PL" b="1" dirty="0" err="1" smtClean="0"/>
              <a:t>olbrzyma”-na</a:t>
            </a:r>
            <a:r>
              <a:rPr lang="pl-PL" b="1" dirty="0" smtClean="0"/>
              <a:t> diagramie </a:t>
            </a:r>
            <a:r>
              <a:rPr lang="pl-PL" b="1" dirty="0" err="1" smtClean="0"/>
              <a:t>H-R</a:t>
            </a:r>
            <a:endParaRPr lang="pl-PL" b="1" dirty="0" smtClean="0"/>
          </a:p>
          <a:p>
            <a:r>
              <a:rPr lang="pl-PL" b="1" dirty="0" smtClean="0"/>
              <a:t>przesuwa się w prawo i w górę</a:t>
            </a:r>
          </a:p>
          <a:p>
            <a:endParaRPr lang="pl-PL" b="1" dirty="0" smtClean="0"/>
          </a:p>
          <a:p>
            <a:r>
              <a:rPr lang="pl-PL" b="1" dirty="0" smtClean="0"/>
              <a:t>Jądro gwiazdy powoli zapada się. Wewnątrz </a:t>
            </a:r>
          </a:p>
          <a:p>
            <a:r>
              <a:rPr lang="pl-PL" b="1" dirty="0" smtClean="0"/>
              <a:t>nie ma już paliwa (wodoru). Temperatura jądra</a:t>
            </a:r>
          </a:p>
          <a:p>
            <a:r>
              <a:rPr lang="pl-PL" b="1" dirty="0" smtClean="0"/>
              <a:t>rośnie i zaczyna się spalanie wodoru w cienkiej</a:t>
            </a:r>
          </a:p>
          <a:p>
            <a:r>
              <a:rPr lang="pl-PL" b="1" dirty="0" smtClean="0"/>
              <a:t>warstwie wokół jądra.</a:t>
            </a:r>
          </a:p>
          <a:p>
            <a:endParaRPr lang="pl-PL" b="1" dirty="0" smtClean="0"/>
          </a:p>
          <a:p>
            <a:r>
              <a:rPr lang="pl-PL" b="1" dirty="0" smtClean="0"/>
              <a:t>Jednocześnie zewnętrzne warstwy gwiazdy </a:t>
            </a:r>
          </a:p>
          <a:p>
            <a:r>
              <a:rPr lang="pl-PL" b="1" dirty="0" smtClean="0"/>
              <a:t>rozdymają się i chłodzą – gwiazda robi się </a:t>
            </a:r>
          </a:p>
          <a:p>
            <a:r>
              <a:rPr lang="pl-PL" b="1" dirty="0" smtClean="0"/>
              <a:t>wielka i czerwona.</a:t>
            </a:r>
          </a:p>
          <a:p>
            <a:endParaRPr lang="pl-PL" b="1" dirty="0" smtClean="0"/>
          </a:p>
          <a:p>
            <a:r>
              <a:rPr lang="pl-PL" b="1" dirty="0" smtClean="0"/>
              <a:t>Ten etap pojawia się w czasie życia każdej </a:t>
            </a:r>
          </a:p>
          <a:p>
            <a:r>
              <a:rPr lang="pl-PL" b="1" dirty="0" smtClean="0"/>
              <a:t>gwiazdy poza tymi najmniej masywnymi.</a:t>
            </a:r>
            <a:endParaRPr lang="pl-PL" b="1" dirty="0"/>
          </a:p>
        </p:txBody>
      </p:sp>
      <p:pic>
        <p:nvPicPr>
          <p:cNvPr id="11" name="Obraz 10" descr="800px-HR_Diagram.png"/>
          <p:cNvPicPr>
            <a:picLocks noChangeAspect="1"/>
          </p:cNvPicPr>
          <p:nvPr/>
        </p:nvPicPr>
        <p:blipFill>
          <a:blip r:embed="rId3" cstate="print"/>
          <a:stretch>
            <a:fillRect/>
          </a:stretch>
        </p:blipFill>
        <p:spPr>
          <a:xfrm>
            <a:off x="0" y="3876178"/>
            <a:ext cx="3967602" cy="2410318"/>
          </a:xfrm>
          <a:prstGeom prst="rect">
            <a:avLst/>
          </a:prstGeom>
        </p:spPr>
      </p:pic>
      <p:pic>
        <p:nvPicPr>
          <p:cNvPr id="12" name="Picture 2"/>
          <p:cNvPicPr>
            <a:picLocks noChangeAspect="1" noChangeArrowheads="1"/>
          </p:cNvPicPr>
          <p:nvPr/>
        </p:nvPicPr>
        <p:blipFill>
          <a:blip r:embed="rId4" cstate="print"/>
          <a:srcRect/>
          <a:stretch>
            <a:fillRect/>
          </a:stretch>
        </p:blipFill>
        <p:spPr bwMode="auto">
          <a:xfrm>
            <a:off x="214282" y="857232"/>
            <a:ext cx="1548119" cy="16397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o małej masie</a:t>
            </a:r>
            <a:endParaRPr lang="pl-PL" sz="2800" b="1" dirty="0"/>
          </a:p>
        </p:txBody>
      </p:sp>
      <p:sp>
        <p:nvSpPr>
          <p:cNvPr id="4" name="pole tekstowe 3"/>
          <p:cNvSpPr txBox="1"/>
          <p:nvPr/>
        </p:nvSpPr>
        <p:spPr>
          <a:xfrm>
            <a:off x="5072066" y="1571612"/>
            <a:ext cx="3773854" cy="3970318"/>
          </a:xfrm>
          <a:prstGeom prst="rect">
            <a:avLst/>
          </a:prstGeom>
          <a:noFill/>
        </p:spPr>
        <p:txBody>
          <a:bodyPr wrap="none" rtlCol="0">
            <a:spAutoFit/>
          </a:bodyPr>
          <a:lstStyle/>
          <a:p>
            <a:r>
              <a:rPr lang="pl-PL" b="1" dirty="0" smtClean="0">
                <a:latin typeface="Calibri" pitchFamily="34" charset="0"/>
                <a:sym typeface="Wingdings" pitchFamily="2" charset="2"/>
              </a:rPr>
              <a:t>Kiedy jądro osiągnie T ≈ 10</a:t>
            </a:r>
            <a:r>
              <a:rPr lang="pl-PL" b="1" baseline="30000" dirty="0" smtClean="0">
                <a:latin typeface="Calibri" pitchFamily="34" charset="0"/>
                <a:sym typeface="Wingdings" pitchFamily="2" charset="2"/>
              </a:rPr>
              <a:t>8</a:t>
            </a:r>
            <a:r>
              <a:rPr lang="pl-PL" b="1" dirty="0" smtClean="0">
                <a:latin typeface="Calibri" pitchFamily="34" charset="0"/>
                <a:sym typeface="Wingdings" pitchFamily="2" charset="2"/>
              </a:rPr>
              <a:t> K </a:t>
            </a:r>
          </a:p>
          <a:p>
            <a:r>
              <a:rPr lang="pl-PL" b="1" dirty="0" smtClean="0">
                <a:latin typeface="Calibri" pitchFamily="34" charset="0"/>
                <a:sym typeface="Wingdings" pitchFamily="2" charset="2"/>
              </a:rPr>
              <a:t>rozpoczyna się  nagle przemiana helu </a:t>
            </a:r>
          </a:p>
          <a:p>
            <a:r>
              <a:rPr lang="pl-PL" b="1" dirty="0" smtClean="0">
                <a:latin typeface="Calibri" pitchFamily="34" charset="0"/>
                <a:sym typeface="Wingdings" pitchFamily="2" charset="2"/>
              </a:rPr>
              <a:t>w węgiel (reakcja 3</a:t>
            </a:r>
            <a:r>
              <a:rPr lang="el-GR" b="1" dirty="0" smtClean="0">
                <a:latin typeface="Calibri" pitchFamily="34" charset="0"/>
                <a:sym typeface="Wingdings" pitchFamily="2" charset="2"/>
              </a:rPr>
              <a:t>α</a:t>
            </a:r>
            <a:r>
              <a:rPr lang="pl-PL" b="1" dirty="0" smtClean="0">
                <a:latin typeface="Calibri" pitchFamily="34" charset="0"/>
                <a:sym typeface="Wingdings" pitchFamily="2" charset="2"/>
              </a:rPr>
              <a:t>), a gwiazda </a:t>
            </a:r>
          </a:p>
          <a:p>
            <a:r>
              <a:rPr lang="pl-PL" b="1" dirty="0" smtClean="0">
                <a:latin typeface="Calibri" pitchFamily="34" charset="0"/>
                <a:sym typeface="Wingdings" pitchFamily="2" charset="2"/>
              </a:rPr>
              <a:t>gwałtownie jaśnieje.</a:t>
            </a:r>
          </a:p>
          <a:p>
            <a:endParaRPr lang="pl-PL" b="1" dirty="0" smtClean="0">
              <a:latin typeface="Calibri" pitchFamily="34" charset="0"/>
              <a:sym typeface="Wingdings" pitchFamily="2" charset="2"/>
            </a:endParaRPr>
          </a:p>
          <a:p>
            <a:r>
              <a:rPr lang="pl-PL" b="1" dirty="0" smtClean="0">
                <a:latin typeface="Calibri" pitchFamily="34" charset="0"/>
                <a:sym typeface="Wingdings" pitchFamily="2" charset="2"/>
              </a:rPr>
              <a:t>Reakcja 3</a:t>
            </a:r>
            <a:r>
              <a:rPr lang="el-GR" b="1" dirty="0" smtClean="0">
                <a:latin typeface="Calibri" pitchFamily="34" charset="0"/>
                <a:sym typeface="Wingdings" pitchFamily="2" charset="2"/>
              </a:rPr>
              <a:t>α</a:t>
            </a:r>
            <a:r>
              <a:rPr lang="pl-PL" b="1" dirty="0" smtClean="0">
                <a:latin typeface="Calibri" pitchFamily="34" charset="0"/>
                <a:sym typeface="Wingdings" pitchFamily="2" charset="2"/>
              </a:rPr>
              <a:t> jest bardzo wrażliwa na </a:t>
            </a:r>
          </a:p>
          <a:p>
            <a:r>
              <a:rPr lang="pl-PL" b="1" dirty="0" smtClean="0">
                <a:latin typeface="Calibri" pitchFamily="34" charset="0"/>
                <a:sym typeface="Wingdings" pitchFamily="2" charset="2"/>
              </a:rPr>
              <a:t>zmiany temperatury.  W wyniku </a:t>
            </a:r>
          </a:p>
          <a:p>
            <a:r>
              <a:rPr lang="pl-PL" b="1" dirty="0" smtClean="0">
                <a:latin typeface="Calibri" pitchFamily="34" charset="0"/>
                <a:sym typeface="Wingdings" pitchFamily="2" charset="2"/>
              </a:rPr>
              <a:t>jej gwałtownego rozpoczynania i </a:t>
            </a:r>
          </a:p>
          <a:p>
            <a:r>
              <a:rPr lang="pl-PL" b="1" dirty="0" smtClean="0">
                <a:latin typeface="Calibri" pitchFamily="34" charset="0"/>
                <a:sym typeface="Wingdings" pitchFamily="2" charset="2"/>
              </a:rPr>
              <a:t>zatrzymywania następuje odrzucanie </a:t>
            </a:r>
          </a:p>
          <a:p>
            <a:r>
              <a:rPr lang="pl-PL" b="1" dirty="0" smtClean="0">
                <a:latin typeface="Calibri" pitchFamily="34" charset="0"/>
                <a:sym typeface="Wingdings" pitchFamily="2" charset="2"/>
              </a:rPr>
              <a:t>zewnętrznych warstw gwiazdy.</a:t>
            </a:r>
          </a:p>
          <a:p>
            <a:endParaRPr lang="pl-PL" b="1" dirty="0" smtClean="0">
              <a:latin typeface="Calibri" pitchFamily="34" charset="0"/>
              <a:sym typeface="Wingdings" pitchFamily="2" charset="2"/>
            </a:endParaRPr>
          </a:p>
          <a:p>
            <a:r>
              <a:rPr lang="pl-PL" b="1" dirty="0" smtClean="0">
                <a:latin typeface="Calibri" pitchFamily="34" charset="0"/>
                <a:sym typeface="Wingdings" pitchFamily="2" charset="2"/>
              </a:rPr>
              <a:t>Po zapaleniu helu gwiazda znów </a:t>
            </a:r>
          </a:p>
          <a:p>
            <a:r>
              <a:rPr lang="pl-PL" b="1" dirty="0" smtClean="0">
                <a:latin typeface="Calibri" pitchFamily="34" charset="0"/>
                <a:sym typeface="Wingdings" pitchFamily="2" charset="2"/>
              </a:rPr>
              <a:t>jest w stanie równowagi. Ten stan </a:t>
            </a:r>
          </a:p>
          <a:p>
            <a:r>
              <a:rPr lang="pl-PL" b="1" dirty="0" smtClean="0">
                <a:latin typeface="Calibri" pitchFamily="34" charset="0"/>
                <a:sym typeface="Wingdings" pitchFamily="2" charset="2"/>
              </a:rPr>
              <a:t>nie trwa jednak długo.</a:t>
            </a:r>
            <a:endParaRPr lang="pl-PL" b="1" dirty="0">
              <a:latin typeface="Calibri" pitchFamily="34" charset="0"/>
              <a:sym typeface="Wingdings" pitchFamily="2" charset="2"/>
            </a:endParaRPr>
          </a:p>
        </p:txBody>
      </p:sp>
      <p:pic>
        <p:nvPicPr>
          <p:cNvPr id="7" name="Picture 1030" descr="D:\BCS\Dydaktyka\Ewolucja\He - C.jpg"/>
          <p:cNvPicPr>
            <a:picLocks noChangeAspect="1" noChangeArrowheads="1"/>
          </p:cNvPicPr>
          <p:nvPr/>
        </p:nvPicPr>
        <p:blipFill>
          <a:blip r:embed="rId2" cstate="print"/>
          <a:srcRect/>
          <a:stretch>
            <a:fillRect/>
          </a:stretch>
        </p:blipFill>
        <p:spPr bwMode="auto">
          <a:xfrm>
            <a:off x="142844" y="1744698"/>
            <a:ext cx="4823850" cy="342902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o małej masie</a:t>
            </a:r>
            <a:endParaRPr lang="pl-PL" sz="2800" b="1" dirty="0"/>
          </a:p>
        </p:txBody>
      </p:sp>
      <p:pic>
        <p:nvPicPr>
          <p:cNvPr id="10242" name="Picture 2"/>
          <p:cNvPicPr>
            <a:picLocks noChangeAspect="1" noChangeArrowheads="1"/>
          </p:cNvPicPr>
          <p:nvPr/>
        </p:nvPicPr>
        <p:blipFill>
          <a:blip r:embed="rId2" cstate="print"/>
          <a:srcRect/>
          <a:stretch>
            <a:fillRect/>
          </a:stretch>
        </p:blipFill>
        <p:spPr bwMode="auto">
          <a:xfrm>
            <a:off x="500034" y="928670"/>
            <a:ext cx="8096250" cy="4800600"/>
          </a:xfrm>
          <a:prstGeom prst="rect">
            <a:avLst/>
          </a:prstGeom>
          <a:noFill/>
          <a:ln w="9525">
            <a:noFill/>
            <a:miter lim="800000"/>
            <a:headEnd/>
            <a:tailEnd/>
          </a:ln>
        </p:spPr>
      </p:pic>
      <p:sp>
        <p:nvSpPr>
          <p:cNvPr id="8" name="pole tekstowe 7"/>
          <p:cNvSpPr txBox="1"/>
          <p:nvPr/>
        </p:nvSpPr>
        <p:spPr>
          <a:xfrm>
            <a:off x="306845" y="6060064"/>
            <a:ext cx="8622873" cy="369332"/>
          </a:xfrm>
          <a:prstGeom prst="rect">
            <a:avLst/>
          </a:prstGeom>
          <a:noFill/>
        </p:spPr>
        <p:txBody>
          <a:bodyPr wrap="none" rtlCol="0">
            <a:spAutoFit/>
          </a:bodyPr>
          <a:lstStyle/>
          <a:p>
            <a:r>
              <a:rPr lang="pl-PL" b="1" dirty="0" smtClean="0"/>
              <a:t>Echo świetlne pochodzące od wybuchu jaki miał miejsce w okolicy czerwonego olbrzyma</a:t>
            </a:r>
            <a:endParaRPr lang="pl-PL"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o małej masie</a:t>
            </a:r>
            <a:endParaRPr lang="pl-PL" sz="2800" b="1" dirty="0"/>
          </a:p>
        </p:txBody>
      </p:sp>
      <p:sp>
        <p:nvSpPr>
          <p:cNvPr id="4" name="pole tekstowe 9"/>
          <p:cNvSpPr txBox="1">
            <a:spLocks noChangeArrowheads="1"/>
          </p:cNvSpPr>
          <p:nvPr/>
        </p:nvSpPr>
        <p:spPr bwMode="auto">
          <a:xfrm>
            <a:off x="4714845" y="1714485"/>
            <a:ext cx="4191000" cy="3970338"/>
          </a:xfrm>
          <a:prstGeom prst="rect">
            <a:avLst/>
          </a:prstGeom>
          <a:noFill/>
          <a:ln w="9525">
            <a:noFill/>
            <a:miter lim="800000"/>
            <a:headEnd/>
            <a:tailEnd/>
          </a:ln>
        </p:spPr>
        <p:txBody>
          <a:bodyPr wrap="none">
            <a:spAutoFit/>
          </a:bodyPr>
          <a:lstStyle/>
          <a:p>
            <a:r>
              <a:rPr lang="pl-PL" b="1">
                <a:latin typeface="Calibri" pitchFamily="34" charset="0"/>
                <a:sym typeface="Wingdings" pitchFamily="2" charset="2"/>
              </a:rPr>
              <a:t>W pewnym momencie kończy się </a:t>
            </a:r>
          </a:p>
          <a:p>
            <a:r>
              <a:rPr lang="pl-PL" b="1">
                <a:latin typeface="Calibri" pitchFamily="34" charset="0"/>
                <a:sym typeface="Wingdings" pitchFamily="2" charset="2"/>
              </a:rPr>
              <a:t>hel i zapadanie jądra trwa aż do </a:t>
            </a:r>
          </a:p>
          <a:p>
            <a:r>
              <a:rPr lang="pl-PL" b="1">
                <a:latin typeface="Calibri" pitchFamily="34" charset="0"/>
                <a:sym typeface="Wingdings" pitchFamily="2" charset="2"/>
              </a:rPr>
              <a:t>etapu białego karła. </a:t>
            </a:r>
          </a:p>
          <a:p>
            <a:endParaRPr lang="pl-PL" b="1">
              <a:latin typeface="Calibri" pitchFamily="34" charset="0"/>
              <a:sym typeface="Wingdings" pitchFamily="2" charset="2"/>
            </a:endParaRPr>
          </a:p>
          <a:p>
            <a:r>
              <a:rPr lang="pl-PL" b="1">
                <a:latin typeface="Calibri" pitchFamily="34" charset="0"/>
                <a:sym typeface="Wingdings" pitchFamily="2" charset="2"/>
              </a:rPr>
              <a:t>Biały karzeł jest jądrem gwiazdy, które</a:t>
            </a:r>
          </a:p>
          <a:p>
            <a:r>
              <a:rPr lang="pl-PL" b="1">
                <a:latin typeface="Calibri" pitchFamily="34" charset="0"/>
                <a:sym typeface="Wingdings" pitchFamily="2" charset="2"/>
              </a:rPr>
              <a:t>ma ogromną temperaturę i wielką </a:t>
            </a:r>
          </a:p>
          <a:p>
            <a:r>
              <a:rPr lang="pl-PL" b="1">
                <a:latin typeface="Calibri" pitchFamily="34" charset="0"/>
                <a:sym typeface="Wingdings" pitchFamily="2" charset="2"/>
              </a:rPr>
              <a:t>gęstość. </a:t>
            </a:r>
          </a:p>
          <a:p>
            <a:endParaRPr lang="pl-PL" b="1">
              <a:latin typeface="Calibri" pitchFamily="34" charset="0"/>
              <a:sym typeface="Wingdings" pitchFamily="2" charset="2"/>
            </a:endParaRPr>
          </a:p>
          <a:p>
            <a:r>
              <a:rPr lang="pl-PL" b="1">
                <a:latin typeface="Calibri" pitchFamily="34" charset="0"/>
                <a:sym typeface="Wingdings" pitchFamily="2" charset="2"/>
              </a:rPr>
              <a:t>Zewnętrzne warstwy oddalają się od </a:t>
            </a:r>
          </a:p>
          <a:p>
            <a:r>
              <a:rPr lang="pl-PL" b="1">
                <a:latin typeface="Calibri" pitchFamily="34" charset="0"/>
                <a:sym typeface="Wingdings" pitchFamily="2" charset="2"/>
              </a:rPr>
              <a:t>jądra i w pewnym momencie rozświetlają </a:t>
            </a:r>
          </a:p>
          <a:p>
            <a:r>
              <a:rPr lang="pl-PL" b="1">
                <a:latin typeface="Calibri" pitchFamily="34" charset="0"/>
                <a:sym typeface="Wingdings" pitchFamily="2" charset="2"/>
              </a:rPr>
              <a:t>dzięki promieniowaniu ultrafioletowemu </a:t>
            </a:r>
          </a:p>
          <a:p>
            <a:r>
              <a:rPr lang="pl-PL" b="1">
                <a:latin typeface="Calibri" pitchFamily="34" charset="0"/>
                <a:sym typeface="Wingdings" pitchFamily="2" charset="2"/>
              </a:rPr>
              <a:t>pochodzącemu od gorącego białego </a:t>
            </a:r>
          </a:p>
          <a:p>
            <a:r>
              <a:rPr lang="pl-PL" b="1">
                <a:latin typeface="Calibri" pitchFamily="34" charset="0"/>
                <a:sym typeface="Wingdings" pitchFamily="2" charset="2"/>
              </a:rPr>
              <a:t>karła – obserwujemy tzw. mgławice</a:t>
            </a:r>
          </a:p>
          <a:p>
            <a:r>
              <a:rPr lang="pl-PL" b="1">
                <a:latin typeface="Calibri" pitchFamily="34" charset="0"/>
                <a:sym typeface="Wingdings" pitchFamily="2" charset="2"/>
              </a:rPr>
              <a:t>planetarne.</a:t>
            </a:r>
          </a:p>
        </p:txBody>
      </p:sp>
      <p:pic>
        <p:nvPicPr>
          <p:cNvPr id="7" name="Obraz 11" descr="2000-07-a-eskimo.jpg"/>
          <p:cNvPicPr>
            <a:picLocks noChangeAspect="1"/>
          </p:cNvPicPr>
          <p:nvPr/>
        </p:nvPicPr>
        <p:blipFill>
          <a:blip r:embed="rId2" cstate="print"/>
          <a:srcRect/>
          <a:stretch>
            <a:fillRect/>
          </a:stretch>
        </p:blipFill>
        <p:spPr bwMode="auto">
          <a:xfrm>
            <a:off x="357158" y="1285860"/>
            <a:ext cx="3810000" cy="476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Diagram </a:t>
            </a:r>
            <a:r>
              <a:rPr lang="pl-PL" sz="2800" b="1" dirty="0" err="1" smtClean="0"/>
              <a:t>H-R</a:t>
            </a:r>
            <a:endParaRPr lang="pl-PL" sz="2800" b="1" dirty="0"/>
          </a:p>
        </p:txBody>
      </p:sp>
      <p:sp>
        <p:nvSpPr>
          <p:cNvPr id="4" name="Rectangle 4"/>
          <p:cNvSpPr>
            <a:spLocks noChangeArrowheads="1"/>
          </p:cNvSpPr>
          <p:nvPr/>
        </p:nvSpPr>
        <p:spPr bwMode="auto">
          <a:xfrm>
            <a:off x="777875" y="1757362"/>
            <a:ext cx="9144000" cy="0"/>
          </a:xfrm>
          <a:prstGeom prst="rect">
            <a:avLst/>
          </a:prstGeom>
          <a:noFill/>
          <a:ln w="28575">
            <a:noFill/>
            <a:miter lim="800000"/>
            <a:headEnd/>
            <a:tailEnd/>
          </a:ln>
          <a:effectLst/>
        </p:spPr>
        <p:txBody>
          <a:bodyPr>
            <a:spAutoFit/>
          </a:bodyPr>
          <a:lstStyle/>
          <a:p>
            <a:endParaRPr lang="pl-PL"/>
          </a:p>
        </p:txBody>
      </p:sp>
      <p:pic>
        <p:nvPicPr>
          <p:cNvPr id="7" name="Obraz 6" descr="800px-HR_Diagram.png"/>
          <p:cNvPicPr>
            <a:picLocks noChangeAspect="1"/>
          </p:cNvPicPr>
          <p:nvPr/>
        </p:nvPicPr>
        <p:blipFill>
          <a:blip r:embed="rId2" cstate="print"/>
          <a:stretch>
            <a:fillRect/>
          </a:stretch>
        </p:blipFill>
        <p:spPr>
          <a:xfrm>
            <a:off x="227543" y="928670"/>
            <a:ext cx="8487861" cy="5156375"/>
          </a:xfrm>
          <a:prstGeom prst="rect">
            <a:avLst/>
          </a:prstGeom>
        </p:spPr>
      </p:pic>
      <p:sp>
        <p:nvSpPr>
          <p:cNvPr id="8" name="Prostokąt 7"/>
          <p:cNvSpPr/>
          <p:nvPr/>
        </p:nvSpPr>
        <p:spPr>
          <a:xfrm>
            <a:off x="428596" y="6215082"/>
            <a:ext cx="8501122" cy="369332"/>
          </a:xfrm>
          <a:prstGeom prst="rect">
            <a:avLst/>
          </a:prstGeom>
        </p:spPr>
        <p:txBody>
          <a:bodyPr wrap="square">
            <a:spAutoFit/>
          </a:bodyPr>
          <a:lstStyle/>
          <a:p>
            <a:r>
              <a:rPr lang="pl-PL" b="1" dirty="0" smtClean="0">
                <a:solidFill>
                  <a:srgbClr val="002060"/>
                </a:solidFill>
              </a:rPr>
              <a:t>Charakterystyczny rozkład gwiazd na diagramie </a:t>
            </a:r>
            <a:r>
              <a:rPr lang="pl-PL" b="1" dirty="0" err="1" smtClean="0">
                <a:solidFill>
                  <a:srgbClr val="002060"/>
                </a:solidFill>
              </a:rPr>
              <a:t>H-R</a:t>
            </a:r>
            <a:r>
              <a:rPr lang="pl-PL" b="1" dirty="0" smtClean="0">
                <a:solidFill>
                  <a:srgbClr val="002060"/>
                </a:solidFill>
              </a:rPr>
              <a:t> tłumaczy teoria ewolucji gwiazd</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a:stretch>
            <a:fillRect/>
          </a:stretch>
        </p:blipFill>
        <p:spPr bwMode="auto">
          <a:xfrm flipH="1">
            <a:off x="3848417" y="1142984"/>
            <a:ext cx="5295583" cy="4786346"/>
          </a:xfrm>
          <a:prstGeom prst="rect">
            <a:avLst/>
          </a:prstGeom>
          <a:noFill/>
          <a:ln w="9525">
            <a:noFill/>
            <a:miter lim="800000"/>
            <a:headEnd/>
            <a:tailEnd/>
          </a:ln>
        </p:spPr>
      </p:pic>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Mgławice planetarne</a:t>
            </a:r>
            <a:endParaRPr lang="pl-PL" sz="2800" b="1" dirty="0"/>
          </a:p>
        </p:txBody>
      </p:sp>
      <p:pic>
        <p:nvPicPr>
          <p:cNvPr id="6146" name="Picture 2"/>
          <p:cNvPicPr>
            <a:picLocks noChangeAspect="1" noChangeArrowheads="1"/>
          </p:cNvPicPr>
          <p:nvPr/>
        </p:nvPicPr>
        <p:blipFill>
          <a:blip r:embed="rId3" cstate="print"/>
          <a:srcRect/>
          <a:stretch>
            <a:fillRect/>
          </a:stretch>
        </p:blipFill>
        <p:spPr bwMode="auto">
          <a:xfrm>
            <a:off x="-32" y="1000108"/>
            <a:ext cx="4343430" cy="5429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Mgławice </a:t>
            </a:r>
            <a:r>
              <a:rPr lang="pl-PL" sz="2800" b="1" dirty="0" smtClean="0"/>
              <a:t>planetarne</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142844" y="1571612"/>
            <a:ext cx="4000500" cy="4000500"/>
          </a:xfrm>
          <a:prstGeom prst="rect">
            <a:avLst/>
          </a:prstGeom>
          <a:noFill/>
          <a:ln w="9525">
            <a:noFill/>
            <a:miter lim="800000"/>
            <a:headEnd/>
            <a:tailEnd/>
          </a:ln>
        </p:spPr>
      </p:pic>
      <p:sp>
        <p:nvSpPr>
          <p:cNvPr id="7" name="Prostokąt 6"/>
          <p:cNvSpPr/>
          <p:nvPr/>
        </p:nvSpPr>
        <p:spPr>
          <a:xfrm>
            <a:off x="214282" y="5580893"/>
            <a:ext cx="4572000" cy="338554"/>
          </a:xfrm>
          <a:prstGeom prst="rect">
            <a:avLst/>
          </a:prstGeom>
        </p:spPr>
        <p:txBody>
          <a:bodyPr>
            <a:spAutoFit/>
          </a:bodyPr>
          <a:lstStyle/>
          <a:p>
            <a:r>
              <a:rPr lang="pl-PL" sz="1600" b="1" dirty="0" smtClean="0"/>
              <a:t>HST + Chandra</a:t>
            </a:r>
            <a:endParaRPr lang="pl-PL" sz="1600" b="1" dirty="0"/>
          </a:p>
        </p:txBody>
      </p:sp>
      <p:sp>
        <p:nvSpPr>
          <p:cNvPr id="8" name="pole tekstowe 7"/>
          <p:cNvSpPr txBox="1"/>
          <p:nvPr/>
        </p:nvSpPr>
        <p:spPr>
          <a:xfrm>
            <a:off x="214282" y="1170373"/>
            <a:ext cx="1127232" cy="369332"/>
          </a:xfrm>
          <a:prstGeom prst="rect">
            <a:avLst/>
          </a:prstGeom>
          <a:noFill/>
        </p:spPr>
        <p:txBody>
          <a:bodyPr wrap="none" rtlCol="0">
            <a:spAutoFit/>
          </a:bodyPr>
          <a:lstStyle/>
          <a:p>
            <a:r>
              <a:rPr lang="pl-PL" b="1" dirty="0" smtClean="0"/>
              <a:t>NGC 6543</a:t>
            </a:r>
            <a:endParaRPr lang="pl-PL" b="1" dirty="0"/>
          </a:p>
        </p:txBody>
      </p:sp>
      <p:pic>
        <p:nvPicPr>
          <p:cNvPr id="7170" name="Picture 2"/>
          <p:cNvPicPr>
            <a:picLocks noChangeAspect="1" noChangeArrowheads="1"/>
          </p:cNvPicPr>
          <p:nvPr/>
        </p:nvPicPr>
        <p:blipFill>
          <a:blip r:embed="rId3" cstate="print"/>
          <a:srcRect/>
          <a:stretch>
            <a:fillRect/>
          </a:stretch>
        </p:blipFill>
        <p:spPr bwMode="auto">
          <a:xfrm>
            <a:off x="4214810" y="1214422"/>
            <a:ext cx="4800600" cy="4667250"/>
          </a:xfrm>
          <a:prstGeom prst="rect">
            <a:avLst/>
          </a:prstGeom>
          <a:noFill/>
          <a:ln w="9525">
            <a:noFill/>
            <a:miter lim="800000"/>
            <a:headEnd/>
            <a:tailEnd/>
          </a:ln>
        </p:spPr>
      </p:pic>
      <p:sp>
        <p:nvSpPr>
          <p:cNvPr id="9" name="Prostokąt 8"/>
          <p:cNvSpPr/>
          <p:nvPr/>
        </p:nvSpPr>
        <p:spPr>
          <a:xfrm>
            <a:off x="4286248" y="785794"/>
            <a:ext cx="1340432" cy="369332"/>
          </a:xfrm>
          <a:prstGeom prst="rect">
            <a:avLst/>
          </a:prstGeom>
        </p:spPr>
        <p:txBody>
          <a:bodyPr wrap="none">
            <a:spAutoFit/>
          </a:bodyPr>
          <a:lstStyle/>
          <a:p>
            <a:r>
              <a:rPr lang="pl-PL" b="1" dirty="0" smtClean="0"/>
              <a:t>BD+30-3639</a:t>
            </a:r>
            <a:endParaRPr lang="pl-PL"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Mgławice </a:t>
            </a:r>
            <a:r>
              <a:rPr lang="pl-PL" sz="2800" b="1" dirty="0" smtClean="0"/>
              <a:t>planetarne</a:t>
            </a:r>
            <a:endParaRPr lang="pl-PL" sz="2800" b="1" dirty="0"/>
          </a:p>
        </p:txBody>
      </p:sp>
      <p:pic>
        <p:nvPicPr>
          <p:cNvPr id="8195" name="Picture 3"/>
          <p:cNvPicPr>
            <a:picLocks noChangeAspect="1" noChangeArrowheads="1"/>
          </p:cNvPicPr>
          <p:nvPr/>
        </p:nvPicPr>
        <p:blipFill>
          <a:blip r:embed="rId2" cstate="print"/>
          <a:srcRect/>
          <a:stretch>
            <a:fillRect/>
          </a:stretch>
        </p:blipFill>
        <p:spPr bwMode="auto">
          <a:xfrm>
            <a:off x="428596" y="928670"/>
            <a:ext cx="8072434" cy="5381623"/>
          </a:xfrm>
          <a:prstGeom prst="rect">
            <a:avLst/>
          </a:prstGeom>
          <a:noFill/>
          <a:ln w="9525">
            <a:noFill/>
            <a:miter lim="800000"/>
            <a:headEnd/>
            <a:tailEnd/>
          </a:ln>
        </p:spPr>
      </p:pic>
      <p:sp>
        <p:nvSpPr>
          <p:cNvPr id="7" name="pole tekstowe 6"/>
          <p:cNvSpPr txBox="1"/>
          <p:nvPr/>
        </p:nvSpPr>
        <p:spPr>
          <a:xfrm>
            <a:off x="642910" y="6357958"/>
            <a:ext cx="1568763" cy="369332"/>
          </a:xfrm>
          <a:prstGeom prst="rect">
            <a:avLst/>
          </a:prstGeom>
          <a:noFill/>
        </p:spPr>
        <p:txBody>
          <a:bodyPr wrap="none" rtlCol="0">
            <a:spAutoFit/>
          </a:bodyPr>
          <a:lstStyle/>
          <a:p>
            <a:r>
              <a:rPr lang="pl-PL" b="1" dirty="0" smtClean="0"/>
              <a:t>HST + Chandra</a:t>
            </a:r>
            <a:endParaRPr lang="pl-PL"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Mgławice </a:t>
            </a:r>
            <a:r>
              <a:rPr lang="pl-PL" sz="2800" b="1" dirty="0" smtClean="0"/>
              <a:t>planetarne</a:t>
            </a:r>
            <a:endParaRPr lang="pl-PL" sz="2800" b="1" dirty="0"/>
          </a:p>
        </p:txBody>
      </p:sp>
      <p:pic>
        <p:nvPicPr>
          <p:cNvPr id="4" name="Obraz 3" descr="m2-9motivo_corradi.gif"/>
          <p:cNvPicPr>
            <a:picLocks noChangeAspect="1"/>
          </p:cNvPicPr>
          <p:nvPr/>
        </p:nvPicPr>
        <p:blipFill>
          <a:blip r:embed="rId2" cstate="print"/>
          <a:stretch>
            <a:fillRect/>
          </a:stretch>
        </p:blipFill>
        <p:spPr>
          <a:xfrm>
            <a:off x="571472" y="857232"/>
            <a:ext cx="1914525" cy="5629275"/>
          </a:xfrm>
          <a:prstGeom prst="rect">
            <a:avLst/>
          </a:prstGeom>
        </p:spPr>
      </p:pic>
      <p:pic>
        <p:nvPicPr>
          <p:cNvPr id="9218" name="Picture 2"/>
          <p:cNvPicPr>
            <a:picLocks noChangeAspect="1" noChangeArrowheads="1"/>
          </p:cNvPicPr>
          <p:nvPr/>
        </p:nvPicPr>
        <p:blipFill>
          <a:blip r:embed="rId3" cstate="print"/>
          <a:srcRect/>
          <a:stretch>
            <a:fillRect/>
          </a:stretch>
        </p:blipFill>
        <p:spPr bwMode="auto">
          <a:xfrm>
            <a:off x="2643174" y="1142984"/>
            <a:ext cx="6096000" cy="3990975"/>
          </a:xfrm>
          <a:prstGeom prst="rect">
            <a:avLst/>
          </a:prstGeom>
          <a:noFill/>
          <a:ln w="9525">
            <a:noFill/>
            <a:miter lim="800000"/>
            <a:headEnd/>
            <a:tailEnd/>
          </a:ln>
        </p:spPr>
      </p:pic>
      <p:sp>
        <p:nvSpPr>
          <p:cNvPr id="7" name="pole tekstowe 6"/>
          <p:cNvSpPr txBox="1"/>
          <p:nvPr/>
        </p:nvSpPr>
        <p:spPr>
          <a:xfrm>
            <a:off x="3071802" y="5143512"/>
            <a:ext cx="5802166" cy="1477328"/>
          </a:xfrm>
          <a:prstGeom prst="rect">
            <a:avLst/>
          </a:prstGeom>
          <a:noFill/>
        </p:spPr>
        <p:txBody>
          <a:bodyPr wrap="none" rtlCol="0">
            <a:spAutoFit/>
          </a:bodyPr>
          <a:lstStyle/>
          <a:p>
            <a:r>
              <a:rPr lang="pl-PL" b="1" dirty="0" smtClean="0"/>
              <a:t>HST</a:t>
            </a:r>
          </a:p>
          <a:p>
            <a:r>
              <a:rPr lang="pl-PL" b="1" dirty="0" smtClean="0"/>
              <a:t>Mgławica Motyl</a:t>
            </a:r>
          </a:p>
          <a:p>
            <a:endParaRPr lang="pl-PL" b="1" dirty="0" smtClean="0"/>
          </a:p>
          <a:p>
            <a:r>
              <a:rPr lang="pl-PL" b="1" dirty="0" smtClean="0"/>
              <a:t>Ruch rotacyjny jest interpretowany jako obecność gwiazdy </a:t>
            </a:r>
          </a:p>
          <a:p>
            <a:r>
              <a:rPr lang="pl-PL" b="1" dirty="0" smtClean="0"/>
              <a:t>podwójnej w centrum</a:t>
            </a:r>
            <a:endParaRPr lang="pl-PL"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o małej masie</a:t>
            </a:r>
            <a:endParaRPr lang="pl-PL" sz="2800" b="1" dirty="0"/>
          </a:p>
        </p:txBody>
      </p:sp>
      <p:pic>
        <p:nvPicPr>
          <p:cNvPr id="4" name="Obraz 4" descr="pn.jpg"/>
          <p:cNvPicPr>
            <a:picLocks noChangeAspect="1"/>
          </p:cNvPicPr>
          <p:nvPr/>
        </p:nvPicPr>
        <p:blipFill>
          <a:blip r:embed="rId2" cstate="print"/>
          <a:srcRect/>
          <a:stretch>
            <a:fillRect/>
          </a:stretch>
        </p:blipFill>
        <p:spPr bwMode="auto">
          <a:xfrm>
            <a:off x="71438" y="1142984"/>
            <a:ext cx="5194300" cy="3886200"/>
          </a:xfrm>
          <a:prstGeom prst="rect">
            <a:avLst/>
          </a:prstGeom>
          <a:noFill/>
          <a:ln w="9525">
            <a:noFill/>
            <a:miter lim="800000"/>
            <a:headEnd/>
            <a:tailEnd/>
          </a:ln>
        </p:spPr>
      </p:pic>
      <p:sp>
        <p:nvSpPr>
          <p:cNvPr id="7" name="pole tekstowe 5"/>
          <p:cNvSpPr txBox="1">
            <a:spLocks noChangeArrowheads="1"/>
          </p:cNvSpPr>
          <p:nvPr/>
        </p:nvSpPr>
        <p:spPr bwMode="auto">
          <a:xfrm>
            <a:off x="5354638" y="2000234"/>
            <a:ext cx="3860800" cy="3692525"/>
          </a:xfrm>
          <a:prstGeom prst="rect">
            <a:avLst/>
          </a:prstGeom>
          <a:noFill/>
          <a:ln w="9525">
            <a:noFill/>
            <a:miter lim="800000"/>
            <a:headEnd/>
            <a:tailEnd/>
          </a:ln>
        </p:spPr>
        <p:txBody>
          <a:bodyPr wrap="none">
            <a:spAutoFit/>
          </a:bodyPr>
          <a:lstStyle/>
          <a:p>
            <a:r>
              <a:rPr lang="pl-PL" b="1">
                <a:latin typeface="Calibri" pitchFamily="34" charset="0"/>
              </a:rPr>
              <a:t>Gwiazda  o masie porównywalnej </a:t>
            </a:r>
          </a:p>
          <a:p>
            <a:r>
              <a:rPr lang="pl-PL" b="1">
                <a:latin typeface="Calibri" pitchFamily="34" charset="0"/>
              </a:rPr>
              <a:t>z masą Słońca kończy życie jako </a:t>
            </a:r>
          </a:p>
          <a:p>
            <a:r>
              <a:rPr lang="pl-PL" b="1">
                <a:latin typeface="Calibri" pitchFamily="34" charset="0"/>
              </a:rPr>
              <a:t>stygnący biały karzeł, który nie może</a:t>
            </a:r>
          </a:p>
          <a:p>
            <a:r>
              <a:rPr lang="pl-PL" b="1">
                <a:latin typeface="Calibri" pitchFamily="34" charset="0"/>
              </a:rPr>
              <a:t>być bardziej masywny niż 1.4 M</a:t>
            </a:r>
            <a:r>
              <a:rPr lang="pl-PL" b="1" baseline="-25000">
                <a:latin typeface="Calibri" pitchFamily="34" charset="0"/>
                <a:sym typeface="Wingdings" pitchFamily="2" charset="2"/>
              </a:rPr>
              <a:t></a:t>
            </a:r>
            <a:r>
              <a:rPr lang="pl-PL" b="1">
                <a:latin typeface="Calibri" pitchFamily="34" charset="0"/>
                <a:sym typeface="Wingdings" pitchFamily="2" charset="2"/>
              </a:rPr>
              <a:t> </a:t>
            </a:r>
            <a:endParaRPr lang="pl-PL" b="1">
              <a:latin typeface="Calibri" pitchFamily="34" charset="0"/>
            </a:endParaRPr>
          </a:p>
          <a:p>
            <a:endParaRPr lang="pl-PL" b="1">
              <a:latin typeface="Calibri" pitchFamily="34" charset="0"/>
            </a:endParaRPr>
          </a:p>
          <a:p>
            <a:r>
              <a:rPr lang="pl-PL" b="1">
                <a:latin typeface="Calibri" pitchFamily="34" charset="0"/>
              </a:rPr>
              <a:t>Piękna otoczka w postaci mgławicy </a:t>
            </a:r>
          </a:p>
          <a:p>
            <a:r>
              <a:rPr lang="pl-PL" b="1">
                <a:latin typeface="Calibri" pitchFamily="34" charset="0"/>
              </a:rPr>
              <a:t>planetarnej przestaje świecić po </a:t>
            </a:r>
          </a:p>
          <a:p>
            <a:r>
              <a:rPr lang="pl-PL" b="1">
                <a:latin typeface="Calibri" pitchFamily="34" charset="0"/>
              </a:rPr>
              <a:t>około 10 000 lat</a:t>
            </a:r>
          </a:p>
          <a:p>
            <a:endParaRPr lang="pl-PL" b="1">
              <a:latin typeface="Calibri" pitchFamily="34" charset="0"/>
            </a:endParaRPr>
          </a:p>
          <a:p>
            <a:r>
              <a:rPr lang="pl-PL" b="1">
                <a:latin typeface="Calibri" pitchFamily="34" charset="0"/>
              </a:rPr>
              <a:t>Przestaje świecić ale nie znika. Gaz </a:t>
            </a:r>
          </a:p>
          <a:p>
            <a:r>
              <a:rPr lang="pl-PL" b="1">
                <a:latin typeface="Calibri" pitchFamily="34" charset="0"/>
              </a:rPr>
              <a:t>ucieka w przestrzeń międzygwiazdową</a:t>
            </a:r>
          </a:p>
          <a:p>
            <a:r>
              <a:rPr lang="pl-PL" b="1">
                <a:latin typeface="Calibri" pitchFamily="34" charset="0"/>
              </a:rPr>
              <a:t>i może zasilić obłok, z którego </a:t>
            </a:r>
          </a:p>
          <a:p>
            <a:r>
              <a:rPr lang="pl-PL" b="1">
                <a:latin typeface="Calibri" pitchFamily="34" charset="0"/>
              </a:rPr>
              <a:t>powstaną nowe gwiazdy…</a:t>
            </a:r>
          </a:p>
        </p:txBody>
      </p:sp>
      <p:pic>
        <p:nvPicPr>
          <p:cNvPr id="8" name="Obraz 9" descr="800px-HR_Diagram.png"/>
          <p:cNvPicPr>
            <a:picLocks noChangeAspect="1"/>
          </p:cNvPicPr>
          <p:nvPr/>
        </p:nvPicPr>
        <p:blipFill>
          <a:blip r:embed="rId3" cstate="print"/>
          <a:srcRect/>
          <a:stretch>
            <a:fillRect/>
          </a:stretch>
        </p:blipFill>
        <p:spPr bwMode="auto">
          <a:xfrm>
            <a:off x="0" y="4162409"/>
            <a:ext cx="3967163" cy="2409825"/>
          </a:xfrm>
          <a:prstGeom prst="rect">
            <a:avLst/>
          </a:prstGeom>
          <a:noFill/>
          <a:ln w="9525">
            <a:noFill/>
            <a:miter lim="800000"/>
            <a:headEnd/>
            <a:tailEnd/>
          </a:ln>
        </p:spPr>
      </p:pic>
      <p:sp>
        <p:nvSpPr>
          <p:cNvPr id="9" name="Gwiazda 4-ramienna 8"/>
          <p:cNvSpPr/>
          <p:nvPr/>
        </p:nvSpPr>
        <p:spPr>
          <a:xfrm>
            <a:off x="785813" y="5643547"/>
            <a:ext cx="700087" cy="771525"/>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masywne</a:t>
            </a:r>
            <a:endParaRPr lang="pl-PL" sz="2800" b="1" dirty="0"/>
          </a:p>
        </p:txBody>
      </p:sp>
      <p:pic>
        <p:nvPicPr>
          <p:cNvPr id="4" name="Obraz 9" descr="800px-HR_Diagram.png"/>
          <p:cNvPicPr>
            <a:picLocks noChangeAspect="1"/>
          </p:cNvPicPr>
          <p:nvPr/>
        </p:nvPicPr>
        <p:blipFill>
          <a:blip r:embed="rId2" cstate="print"/>
          <a:srcRect/>
          <a:stretch>
            <a:fillRect/>
          </a:stretch>
        </p:blipFill>
        <p:spPr bwMode="auto">
          <a:xfrm>
            <a:off x="285720" y="2143116"/>
            <a:ext cx="4938713" cy="3000375"/>
          </a:xfrm>
          <a:prstGeom prst="rect">
            <a:avLst/>
          </a:prstGeom>
          <a:noFill/>
          <a:ln w="9525">
            <a:noFill/>
            <a:miter lim="800000"/>
            <a:headEnd/>
            <a:tailEnd/>
          </a:ln>
        </p:spPr>
      </p:pic>
      <p:sp>
        <p:nvSpPr>
          <p:cNvPr id="7" name="pole tekstowe 8"/>
          <p:cNvSpPr txBox="1">
            <a:spLocks noChangeArrowheads="1"/>
          </p:cNvSpPr>
          <p:nvPr/>
        </p:nvSpPr>
        <p:spPr bwMode="auto">
          <a:xfrm>
            <a:off x="5314986" y="1357298"/>
            <a:ext cx="3614732" cy="5078313"/>
          </a:xfrm>
          <a:prstGeom prst="rect">
            <a:avLst/>
          </a:prstGeom>
          <a:noFill/>
          <a:ln w="9525">
            <a:noFill/>
            <a:miter lim="800000"/>
            <a:headEnd/>
            <a:tailEnd/>
          </a:ln>
        </p:spPr>
        <p:txBody>
          <a:bodyPr wrap="square">
            <a:spAutoFit/>
          </a:bodyPr>
          <a:lstStyle/>
          <a:p>
            <a:r>
              <a:rPr lang="pl-PL" b="1" dirty="0">
                <a:latin typeface="Calibri" pitchFamily="34" charset="0"/>
              </a:rPr>
              <a:t>Początkowo ewoluują podobnie jak </a:t>
            </a:r>
            <a:r>
              <a:rPr lang="pl-PL" b="1" dirty="0" smtClean="0">
                <a:latin typeface="Calibri" pitchFamily="34" charset="0"/>
              </a:rPr>
              <a:t>gwiazdy o </a:t>
            </a:r>
            <a:r>
              <a:rPr lang="pl-PL" b="1" dirty="0">
                <a:latin typeface="Calibri" pitchFamily="34" charset="0"/>
              </a:rPr>
              <a:t>mniejszych gwiazdach</a:t>
            </a:r>
          </a:p>
          <a:p>
            <a:endParaRPr lang="pl-PL" b="1" dirty="0">
              <a:latin typeface="Calibri" pitchFamily="34" charset="0"/>
            </a:endParaRPr>
          </a:p>
          <a:p>
            <a:r>
              <a:rPr lang="pl-PL" b="1" dirty="0">
                <a:latin typeface="Calibri" pitchFamily="34" charset="0"/>
              </a:rPr>
              <a:t>Po wypaleniu wodoru i helu gwiazda ma na </a:t>
            </a:r>
            <a:r>
              <a:rPr lang="pl-PL" b="1" dirty="0" smtClean="0">
                <a:latin typeface="Calibri" pitchFamily="34" charset="0"/>
              </a:rPr>
              <a:t>tyle </a:t>
            </a:r>
            <a:r>
              <a:rPr lang="pl-PL" b="1" dirty="0">
                <a:latin typeface="Calibri" pitchFamily="34" charset="0"/>
              </a:rPr>
              <a:t>dużą masę, że po zapadnięciu się jadra </a:t>
            </a:r>
            <a:r>
              <a:rPr lang="pl-PL" b="1" dirty="0" smtClean="0">
                <a:latin typeface="Calibri" pitchFamily="34" charset="0"/>
              </a:rPr>
              <a:t> temperatura </a:t>
            </a:r>
            <a:r>
              <a:rPr lang="pl-PL" b="1" dirty="0">
                <a:latin typeface="Calibri" pitchFamily="34" charset="0"/>
              </a:rPr>
              <a:t>może wzrosnąć do wartości </a:t>
            </a:r>
            <a:r>
              <a:rPr lang="pl-PL" b="1" dirty="0" smtClean="0">
                <a:latin typeface="Calibri" pitchFamily="34" charset="0"/>
              </a:rPr>
              <a:t>umożliwiającej </a:t>
            </a:r>
            <a:r>
              <a:rPr lang="pl-PL" b="1" dirty="0">
                <a:latin typeface="Calibri" pitchFamily="34" charset="0"/>
              </a:rPr>
              <a:t>zapalenie węgla i przemianę </a:t>
            </a:r>
            <a:r>
              <a:rPr lang="pl-PL" b="1" dirty="0" smtClean="0">
                <a:latin typeface="Calibri" pitchFamily="34" charset="0"/>
              </a:rPr>
              <a:t>w </a:t>
            </a:r>
            <a:r>
              <a:rPr lang="pl-PL" b="1" dirty="0">
                <a:latin typeface="Calibri" pitchFamily="34" charset="0"/>
              </a:rPr>
              <a:t>neon, następnie (po kolejnym zapadaniu) </a:t>
            </a:r>
          </a:p>
          <a:p>
            <a:r>
              <a:rPr lang="pl-PL" b="1" dirty="0">
                <a:latin typeface="Calibri" pitchFamily="34" charset="0"/>
              </a:rPr>
              <a:t>neon przemienia się w tlen, </a:t>
            </a:r>
            <a:r>
              <a:rPr lang="pl-PL" b="1" dirty="0" err="1">
                <a:latin typeface="Calibri" pitchFamily="34" charset="0"/>
              </a:rPr>
              <a:t>tlen</a:t>
            </a:r>
            <a:r>
              <a:rPr lang="pl-PL" b="1" dirty="0">
                <a:latin typeface="Calibri" pitchFamily="34" charset="0"/>
              </a:rPr>
              <a:t> w krzem, </a:t>
            </a:r>
            <a:r>
              <a:rPr lang="pl-PL" b="1" dirty="0" smtClean="0">
                <a:latin typeface="Calibri" pitchFamily="34" charset="0"/>
              </a:rPr>
              <a:t>a </a:t>
            </a:r>
            <a:r>
              <a:rPr lang="pl-PL" b="1" dirty="0">
                <a:latin typeface="Calibri" pitchFamily="34" charset="0"/>
              </a:rPr>
              <a:t>krzem w żelazo</a:t>
            </a:r>
            <a:r>
              <a:rPr lang="pl-PL" b="1" dirty="0" smtClean="0">
                <a:latin typeface="Calibri" pitchFamily="34" charset="0"/>
              </a:rPr>
              <a:t>.</a:t>
            </a:r>
          </a:p>
          <a:p>
            <a:endParaRPr lang="pl-PL" b="1" dirty="0" smtClean="0">
              <a:latin typeface="Calibri" pitchFamily="34" charset="0"/>
            </a:endParaRPr>
          </a:p>
          <a:p>
            <a:r>
              <a:rPr lang="pl-PL" b="1" dirty="0" smtClean="0">
                <a:latin typeface="Calibri" pitchFamily="34" charset="0"/>
              </a:rPr>
              <a:t>Gwiazda przechodzi etap, w którym </a:t>
            </a:r>
          </a:p>
          <a:p>
            <a:r>
              <a:rPr lang="pl-PL" b="1" dirty="0" smtClean="0">
                <a:latin typeface="Calibri" pitchFamily="34" charset="0"/>
              </a:rPr>
              <a:t>przypomina cebulę. W różnych jej </a:t>
            </a:r>
          </a:p>
          <a:p>
            <a:r>
              <a:rPr lang="pl-PL" b="1" dirty="0" smtClean="0">
                <a:latin typeface="Calibri" pitchFamily="34" charset="0"/>
              </a:rPr>
              <a:t>warstwach spalane są różne pierwiastki</a:t>
            </a:r>
            <a:endParaRPr lang="pl-PL" b="1" dirty="0">
              <a:latin typeface="Calibri" pitchFamily="34" charset="0"/>
            </a:endParaRPr>
          </a:p>
          <a:p>
            <a:endParaRPr lang="pl-PL" b="1" dirty="0">
              <a:latin typeface="Calibri" pitchFamily="34" charset="0"/>
            </a:endParaRPr>
          </a:p>
        </p:txBody>
      </p:sp>
      <p:sp>
        <p:nvSpPr>
          <p:cNvPr id="8" name="Gwiazda 4-ramienna 7"/>
          <p:cNvSpPr/>
          <p:nvPr/>
        </p:nvSpPr>
        <p:spPr>
          <a:xfrm>
            <a:off x="2043088" y="3713159"/>
            <a:ext cx="785813" cy="785813"/>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Gwiazdy </a:t>
            </a:r>
            <a:r>
              <a:rPr lang="pl-PL" sz="2800" b="1" dirty="0" smtClean="0"/>
              <a:t>masywne</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142844" y="1428736"/>
            <a:ext cx="4524370" cy="4524370"/>
          </a:xfrm>
          <a:prstGeom prst="rect">
            <a:avLst/>
          </a:prstGeom>
          <a:noFill/>
          <a:ln w="9525">
            <a:noFill/>
            <a:miter lim="800000"/>
            <a:headEnd/>
            <a:tailEnd/>
          </a:ln>
          <a:effectLst/>
        </p:spPr>
      </p:pic>
      <p:sp>
        <p:nvSpPr>
          <p:cNvPr id="7" name="pole tekstowe 6"/>
          <p:cNvSpPr txBox="1"/>
          <p:nvPr/>
        </p:nvSpPr>
        <p:spPr>
          <a:xfrm>
            <a:off x="4643438" y="1601822"/>
            <a:ext cx="4526239" cy="4801314"/>
          </a:xfrm>
          <a:prstGeom prst="rect">
            <a:avLst/>
          </a:prstGeom>
          <a:noFill/>
        </p:spPr>
        <p:txBody>
          <a:bodyPr wrap="none" rtlCol="0">
            <a:spAutoFit/>
          </a:bodyPr>
          <a:lstStyle/>
          <a:p>
            <a:r>
              <a:rPr lang="pl-PL" b="1" dirty="0" smtClean="0"/>
              <a:t>Dalsza ewolucja zależy od tego jak masywne </a:t>
            </a:r>
          </a:p>
          <a:p>
            <a:r>
              <a:rPr lang="pl-PL" b="1" dirty="0" smtClean="0"/>
              <a:t>jest jądro.</a:t>
            </a:r>
          </a:p>
          <a:p>
            <a:endParaRPr lang="pl-PL" b="1" dirty="0" smtClean="0"/>
          </a:p>
          <a:p>
            <a:r>
              <a:rPr lang="pl-PL" b="1" dirty="0" smtClean="0"/>
              <a:t>Jeżeli jego masa nie przekracza 1.4 </a:t>
            </a:r>
            <a:r>
              <a:rPr lang="pl-PL" b="1" dirty="0" err="1" smtClean="0">
                <a:cs typeface="Arial" pitchFamily="34" charset="0"/>
              </a:rPr>
              <a:t>M</a:t>
            </a:r>
            <a:r>
              <a:rPr lang="pl-PL" b="1" baseline="-25000" dirty="0" err="1" smtClean="0">
                <a:cs typeface="Arial" pitchFamily="34" charset="0"/>
                <a:sym typeface="Wingdings" pitchFamily="2" charset="2"/>
              </a:rPr>
              <a:t></a:t>
            </a:r>
            <a:r>
              <a:rPr lang="pl-PL" b="1" dirty="0" smtClean="0">
                <a:cs typeface="Arial" pitchFamily="34" charset="0"/>
                <a:sym typeface="Wingdings" pitchFamily="2" charset="2"/>
              </a:rPr>
              <a:t> to </a:t>
            </a:r>
          </a:p>
          <a:p>
            <a:r>
              <a:rPr lang="pl-PL" b="1" dirty="0" smtClean="0">
                <a:cs typeface="Arial" pitchFamily="34" charset="0"/>
                <a:sym typeface="Wingdings" pitchFamily="2" charset="2"/>
              </a:rPr>
              <a:t>gwiazda kończy jako biały karzeł.</a:t>
            </a:r>
          </a:p>
          <a:p>
            <a:endParaRPr lang="pl-PL" b="1" dirty="0" smtClean="0">
              <a:cs typeface="Arial" pitchFamily="34" charset="0"/>
              <a:sym typeface="Wingdings" pitchFamily="2" charset="2"/>
            </a:endParaRPr>
          </a:p>
          <a:p>
            <a:r>
              <a:rPr lang="pl-PL" b="1" dirty="0" smtClean="0">
                <a:cs typeface="Arial" pitchFamily="34" charset="0"/>
                <a:sym typeface="Wingdings" pitchFamily="2" charset="2"/>
              </a:rPr>
              <a:t>Gdy masa jądra jest większa to jego </a:t>
            </a:r>
          </a:p>
          <a:p>
            <a:r>
              <a:rPr lang="pl-PL" b="1" dirty="0" smtClean="0">
                <a:cs typeface="Arial" pitchFamily="34" charset="0"/>
                <a:sym typeface="Wingdings" pitchFamily="2" charset="2"/>
              </a:rPr>
              <a:t>kurczenie nie jest zatrzymywane przez </a:t>
            </a:r>
          </a:p>
          <a:p>
            <a:r>
              <a:rPr lang="pl-PL" b="1" dirty="0" smtClean="0">
                <a:cs typeface="Arial" pitchFamily="34" charset="0"/>
                <a:sym typeface="Wingdings" pitchFamily="2" charset="2"/>
              </a:rPr>
              <a:t>degenerację materii i kurczenie trwa aż </a:t>
            </a:r>
          </a:p>
          <a:p>
            <a:r>
              <a:rPr lang="pl-PL" b="1" dirty="0" smtClean="0">
                <a:cs typeface="Arial" pitchFamily="34" charset="0"/>
                <a:sym typeface="Wingdings" pitchFamily="2" charset="2"/>
              </a:rPr>
              <a:t>do momentu gdy elektrony zostaną </a:t>
            </a:r>
          </a:p>
          <a:p>
            <a:r>
              <a:rPr lang="pl-PL" b="1" dirty="0" smtClean="0">
                <a:cs typeface="Arial" pitchFamily="34" charset="0"/>
                <a:sym typeface="Wingdings" pitchFamily="2" charset="2"/>
              </a:rPr>
              <a:t>„wciśnięte” w jądra atomów żelaza.</a:t>
            </a:r>
          </a:p>
          <a:p>
            <a:endParaRPr lang="pl-PL" b="1" dirty="0" smtClean="0">
              <a:cs typeface="Arial" pitchFamily="34" charset="0"/>
              <a:sym typeface="Wingdings" pitchFamily="2" charset="2"/>
            </a:endParaRPr>
          </a:p>
          <a:p>
            <a:r>
              <a:rPr lang="pl-PL" b="1" dirty="0" smtClean="0">
                <a:cs typeface="Arial" pitchFamily="34" charset="0"/>
                <a:sym typeface="Wingdings" pitchFamily="2" charset="2"/>
              </a:rPr>
              <a:t>W wyniku tego powstaje gwiazda zbudowana</a:t>
            </a:r>
          </a:p>
          <a:p>
            <a:r>
              <a:rPr lang="pl-PL" b="1" dirty="0" smtClean="0">
                <a:cs typeface="Arial" pitchFamily="34" charset="0"/>
                <a:sym typeface="Wingdings" pitchFamily="2" charset="2"/>
              </a:rPr>
              <a:t>z samych neutronów – gwiazda neutronowa.</a:t>
            </a:r>
          </a:p>
          <a:p>
            <a:endParaRPr lang="pl-PL" b="1" dirty="0" smtClean="0">
              <a:cs typeface="Arial" pitchFamily="34" charset="0"/>
              <a:sym typeface="Wingdings" pitchFamily="2" charset="2"/>
            </a:endParaRPr>
          </a:p>
          <a:p>
            <a:r>
              <a:rPr lang="pl-PL" b="1" dirty="0" smtClean="0">
                <a:cs typeface="Arial" pitchFamily="34" charset="0"/>
                <a:sym typeface="Wingdings" pitchFamily="2" charset="2"/>
              </a:rPr>
              <a:t>Podczas tego procesu obserwuje się wybuch</a:t>
            </a:r>
          </a:p>
          <a:p>
            <a:r>
              <a:rPr lang="pl-PL" b="1" dirty="0" smtClean="0">
                <a:cs typeface="Arial" pitchFamily="34" charset="0"/>
                <a:sym typeface="Wingdings" pitchFamily="2" charset="2"/>
              </a:rPr>
              <a:t>supernowej</a:t>
            </a:r>
            <a:endParaRPr lang="pl-PL" b="1"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Supernowe</a:t>
            </a:r>
            <a:endParaRPr lang="pl-PL" sz="2800" b="1" dirty="0"/>
          </a:p>
        </p:txBody>
      </p:sp>
      <p:graphicFrame>
        <p:nvGraphicFramePr>
          <p:cNvPr id="4" name="Tabela 3"/>
          <p:cNvGraphicFramePr>
            <a:graphicFrameLocks noGrp="1"/>
          </p:cNvGraphicFramePr>
          <p:nvPr/>
        </p:nvGraphicFramePr>
        <p:xfrm>
          <a:off x="4000496" y="1233961"/>
          <a:ext cx="4500594" cy="2766543"/>
        </p:xfrm>
        <a:graphic>
          <a:graphicData uri="http://schemas.openxmlformats.org/drawingml/2006/table">
            <a:tbl>
              <a:tblPr/>
              <a:tblGrid>
                <a:gridCol w="857256"/>
                <a:gridCol w="3643338"/>
              </a:tblGrid>
              <a:tr h="219454">
                <a:tc gridSpan="2">
                  <a:txBody>
                    <a:bodyPr/>
                    <a:lstStyle/>
                    <a:p>
                      <a:pPr algn="ctr"/>
                      <a:r>
                        <a:rPr lang="pl-PL" sz="1200" b="1" dirty="0" smtClean="0"/>
                        <a:t>Typ</a:t>
                      </a:r>
                      <a:r>
                        <a:rPr lang="pl-PL" sz="1200" b="1" dirty="0"/>
                        <a:t> </a:t>
                      </a:r>
                      <a:r>
                        <a:rPr lang="pl-PL" sz="1200" b="1" dirty="0" smtClean="0"/>
                        <a:t>I – brak linii wodoru</a:t>
                      </a:r>
                      <a:endParaRPr lang="pl-PL" sz="1200" b="1" dirty="0"/>
                    </a:p>
                  </a:txBody>
                  <a:tcPr marL="62523" marR="62523" marT="31262" marB="31262" anchor="ctr">
                    <a:lnL>
                      <a:noFill/>
                    </a:lnL>
                    <a:lnR>
                      <a:noFill/>
                    </a:lnR>
                    <a:lnT>
                      <a:noFill/>
                    </a:lnT>
                    <a:lnB>
                      <a:noFill/>
                    </a:lnB>
                    <a:solidFill>
                      <a:srgbClr val="EEEEEE"/>
                    </a:solidFill>
                  </a:tcPr>
                </a:tc>
                <a:tc hMerge="1">
                  <a:txBody>
                    <a:bodyPr/>
                    <a:lstStyle/>
                    <a:p>
                      <a:endParaRPr lang="pl-PL" dirty="0"/>
                    </a:p>
                  </a:txBody>
                  <a:tcPr/>
                </a:tc>
              </a:tr>
              <a:tr h="558199">
                <a:tc>
                  <a:txBody>
                    <a:bodyPr/>
                    <a:lstStyle/>
                    <a:p>
                      <a:r>
                        <a:rPr lang="pl-PL" sz="1200" b="1" dirty="0" smtClean="0"/>
                        <a:t>Typ</a:t>
                      </a:r>
                      <a:r>
                        <a:rPr lang="pl-PL" sz="1200" b="1" dirty="0"/>
                        <a:t> Ia</a:t>
                      </a:r>
                    </a:p>
                  </a:txBody>
                  <a:tcPr marL="62523" marR="62523" marT="31262" marB="31262" anchor="ctr">
                    <a:lnL>
                      <a:noFill/>
                    </a:lnL>
                    <a:lnR>
                      <a:noFill/>
                    </a:lnR>
                    <a:lnT>
                      <a:noFill/>
                    </a:lnT>
                    <a:lnB>
                      <a:noFill/>
                    </a:lnB>
                  </a:tcPr>
                </a:tc>
                <a:tc>
                  <a:txBody>
                    <a:bodyPr/>
                    <a:lstStyle/>
                    <a:p>
                      <a:r>
                        <a:rPr lang="pl-PL" sz="1200" b="1" dirty="0" smtClean="0"/>
                        <a:t>Linia krzemu </a:t>
                      </a:r>
                      <a:r>
                        <a:rPr lang="en-US" sz="1200" b="1" dirty="0" smtClean="0"/>
                        <a:t>(Si </a:t>
                      </a:r>
                      <a:r>
                        <a:rPr lang="en-US" sz="1200" b="1" dirty="0"/>
                        <a:t>II) </a:t>
                      </a:r>
                      <a:r>
                        <a:rPr lang="pl-PL" sz="1200" b="1" dirty="0" smtClean="0"/>
                        <a:t>na </a:t>
                      </a:r>
                      <a:r>
                        <a:rPr lang="en-US" sz="1200" b="1" dirty="0" smtClean="0"/>
                        <a:t>615.0</a:t>
                      </a:r>
                      <a:r>
                        <a:rPr lang="en-US" sz="1200" b="1" dirty="0"/>
                        <a:t> nm </a:t>
                      </a:r>
                    </a:p>
                  </a:txBody>
                  <a:tcPr marL="62523" marR="62523" marT="31262" marB="31262" anchor="ctr">
                    <a:lnL>
                      <a:noFill/>
                    </a:lnL>
                    <a:lnR>
                      <a:noFill/>
                    </a:lnR>
                    <a:lnT>
                      <a:noFill/>
                    </a:lnT>
                    <a:lnB>
                      <a:noFill/>
                    </a:lnB>
                  </a:tcPr>
                </a:tc>
              </a:tr>
              <a:tr h="558199">
                <a:tc>
                  <a:txBody>
                    <a:bodyPr/>
                    <a:lstStyle/>
                    <a:p>
                      <a:r>
                        <a:rPr lang="pl-PL" sz="1200" b="1" dirty="0" smtClean="0"/>
                        <a:t>Typ</a:t>
                      </a:r>
                      <a:r>
                        <a:rPr lang="pl-PL" sz="1200" b="1" dirty="0"/>
                        <a:t> </a:t>
                      </a:r>
                      <a:r>
                        <a:rPr lang="pl-PL" sz="1200" b="1" dirty="0" err="1"/>
                        <a:t>Ib</a:t>
                      </a:r>
                      <a:endParaRPr lang="pl-PL" sz="1200" b="1" dirty="0"/>
                    </a:p>
                  </a:txBody>
                  <a:tcPr marL="62523" marR="62523" marT="31262" marB="31262" anchor="ctr">
                    <a:lnL>
                      <a:noFill/>
                    </a:lnL>
                    <a:lnR>
                      <a:noFill/>
                    </a:lnR>
                    <a:lnT>
                      <a:noFill/>
                    </a:lnT>
                    <a:lnB>
                      <a:noFill/>
                    </a:lnB>
                  </a:tcPr>
                </a:tc>
                <a:tc>
                  <a:txBody>
                    <a:bodyPr/>
                    <a:lstStyle/>
                    <a:p>
                      <a:r>
                        <a:rPr lang="pl-PL" sz="1200" b="1" dirty="0" smtClean="0"/>
                        <a:t>Linia</a:t>
                      </a:r>
                      <a:r>
                        <a:rPr lang="pl-PL" sz="1200" b="1" baseline="0" dirty="0" smtClean="0"/>
                        <a:t> helu</a:t>
                      </a:r>
                      <a:r>
                        <a:rPr lang="en-US" sz="1200" b="1" dirty="0" smtClean="0"/>
                        <a:t> </a:t>
                      </a:r>
                      <a:r>
                        <a:rPr lang="en-US" sz="1200" b="1" dirty="0"/>
                        <a:t>(He I) </a:t>
                      </a:r>
                      <a:r>
                        <a:rPr lang="pl-PL" sz="1200" b="1" dirty="0" smtClean="0"/>
                        <a:t>na</a:t>
                      </a:r>
                      <a:r>
                        <a:rPr lang="en-US" sz="1200" b="1" dirty="0" smtClean="0"/>
                        <a:t> </a:t>
                      </a:r>
                      <a:r>
                        <a:rPr lang="en-US" sz="1200" b="1" dirty="0"/>
                        <a:t>587.6 nm </a:t>
                      </a:r>
                      <a:r>
                        <a:rPr lang="pl-PL" sz="1200" b="1" dirty="0" smtClean="0"/>
                        <a:t>brak linii absorpcyjnej krzemu w</a:t>
                      </a:r>
                      <a:r>
                        <a:rPr lang="pl-PL" sz="1200" b="1" baseline="0" dirty="0" smtClean="0"/>
                        <a:t> okolicy</a:t>
                      </a:r>
                      <a:r>
                        <a:rPr lang="en-US" sz="1200" b="1" dirty="0" smtClean="0"/>
                        <a:t> </a:t>
                      </a:r>
                      <a:r>
                        <a:rPr lang="en-US" sz="1200" b="1" dirty="0"/>
                        <a:t>615 </a:t>
                      </a:r>
                      <a:r>
                        <a:rPr lang="en-US" sz="1200" b="1" dirty="0" smtClean="0"/>
                        <a:t>nm</a:t>
                      </a:r>
                      <a:endParaRPr lang="en-US" sz="1200" b="1" dirty="0"/>
                    </a:p>
                  </a:txBody>
                  <a:tcPr marL="62523" marR="62523" marT="31262" marB="31262" anchor="ctr">
                    <a:lnL>
                      <a:noFill/>
                    </a:lnL>
                    <a:lnR>
                      <a:noFill/>
                    </a:lnR>
                    <a:lnT>
                      <a:noFill/>
                    </a:lnT>
                    <a:lnB>
                      <a:noFill/>
                    </a:lnB>
                  </a:tcPr>
                </a:tc>
              </a:tr>
              <a:tr h="429384">
                <a:tc>
                  <a:txBody>
                    <a:bodyPr/>
                    <a:lstStyle/>
                    <a:p>
                      <a:r>
                        <a:rPr lang="pl-PL" sz="1200" b="1" dirty="0" smtClean="0"/>
                        <a:t>Typ</a:t>
                      </a:r>
                      <a:r>
                        <a:rPr lang="pl-PL" sz="1200" b="1" dirty="0"/>
                        <a:t> </a:t>
                      </a:r>
                      <a:r>
                        <a:rPr lang="pl-PL" sz="1200" b="1" dirty="0" err="1"/>
                        <a:t>Ic</a:t>
                      </a:r>
                      <a:endParaRPr lang="pl-PL" sz="1200" b="1" dirty="0"/>
                    </a:p>
                  </a:txBody>
                  <a:tcPr marL="62523" marR="62523" marT="31262" marB="31262" anchor="ctr">
                    <a:lnL>
                      <a:noFill/>
                    </a:lnL>
                    <a:lnR>
                      <a:noFill/>
                    </a:lnR>
                    <a:lnT>
                      <a:noFill/>
                    </a:lnT>
                    <a:lnB>
                      <a:noFill/>
                    </a:lnB>
                  </a:tcPr>
                </a:tc>
                <a:tc>
                  <a:txBody>
                    <a:bodyPr/>
                    <a:lstStyle/>
                    <a:p>
                      <a:r>
                        <a:rPr lang="pl-PL" sz="1200" b="1" dirty="0" smtClean="0"/>
                        <a:t>Słabe lub brak linii helu, brak silnej absorpcji krzemu</a:t>
                      </a:r>
                      <a:endParaRPr lang="en-US" sz="1200" b="1" dirty="0"/>
                    </a:p>
                  </a:txBody>
                  <a:tcPr marL="62523" marR="62523" marT="31262" marB="31262" anchor="ctr">
                    <a:lnL>
                      <a:noFill/>
                    </a:lnL>
                    <a:lnR>
                      <a:noFill/>
                    </a:lnR>
                    <a:lnT>
                      <a:noFill/>
                    </a:lnT>
                    <a:lnB>
                      <a:noFill/>
                    </a:lnB>
                  </a:tcPr>
                </a:tc>
              </a:tr>
              <a:tr h="219454">
                <a:tc gridSpan="2">
                  <a:txBody>
                    <a:bodyPr/>
                    <a:lstStyle/>
                    <a:p>
                      <a:pPr algn="ctr"/>
                      <a:r>
                        <a:rPr lang="pl-PL" sz="1200" b="1" dirty="0" smtClean="0"/>
                        <a:t>Typ</a:t>
                      </a:r>
                      <a:r>
                        <a:rPr lang="pl-PL" sz="1200" b="1" dirty="0"/>
                        <a:t> </a:t>
                      </a:r>
                      <a:r>
                        <a:rPr lang="pl-PL" sz="1200" b="1" dirty="0" smtClean="0"/>
                        <a:t>II – obecne linie wodoru</a:t>
                      </a:r>
                      <a:endParaRPr lang="pl-PL" sz="1200" b="1" dirty="0"/>
                    </a:p>
                  </a:txBody>
                  <a:tcPr marL="62523" marR="62523" marT="31262" marB="31262" anchor="ctr">
                    <a:lnL>
                      <a:noFill/>
                    </a:lnL>
                    <a:lnR>
                      <a:noFill/>
                    </a:lnR>
                    <a:lnT>
                      <a:noFill/>
                    </a:lnT>
                    <a:lnB>
                      <a:noFill/>
                    </a:lnB>
                    <a:solidFill>
                      <a:srgbClr val="EEEEEE"/>
                    </a:solidFill>
                  </a:tcPr>
                </a:tc>
                <a:tc hMerge="1">
                  <a:txBody>
                    <a:bodyPr/>
                    <a:lstStyle/>
                    <a:p>
                      <a:endParaRPr lang="pl-PL"/>
                    </a:p>
                  </a:txBody>
                  <a:tcPr/>
                </a:tc>
              </a:tr>
              <a:tr h="300569">
                <a:tc>
                  <a:txBody>
                    <a:bodyPr/>
                    <a:lstStyle/>
                    <a:p>
                      <a:r>
                        <a:rPr lang="pl-PL" sz="1200" b="1" dirty="0" smtClean="0"/>
                        <a:t>Typ</a:t>
                      </a:r>
                      <a:r>
                        <a:rPr lang="pl-PL" sz="1200" b="1" dirty="0"/>
                        <a:t> IIP</a:t>
                      </a:r>
                    </a:p>
                  </a:txBody>
                  <a:tcPr marL="62523" marR="62523" marT="31262" marB="31262" anchor="ctr">
                    <a:lnL>
                      <a:noFill/>
                    </a:lnL>
                    <a:lnR>
                      <a:noFill/>
                    </a:lnR>
                    <a:lnT>
                      <a:noFill/>
                    </a:lnT>
                    <a:lnB>
                      <a:noFill/>
                    </a:lnB>
                  </a:tcPr>
                </a:tc>
                <a:tc>
                  <a:txBody>
                    <a:bodyPr/>
                    <a:lstStyle/>
                    <a:p>
                      <a:r>
                        <a:rPr lang="pl-PL" sz="1200" b="1" dirty="0" smtClean="0"/>
                        <a:t>Widoczne</a:t>
                      </a:r>
                      <a:r>
                        <a:rPr lang="pl-PL" sz="1200" b="1" baseline="0" dirty="0" smtClean="0"/>
                        <a:t> plateau na krzywej blasku</a:t>
                      </a:r>
                      <a:endParaRPr lang="en-US" sz="1200" b="1" dirty="0"/>
                    </a:p>
                  </a:txBody>
                  <a:tcPr marL="62523" marR="62523" marT="31262" marB="31262" anchor="ctr">
                    <a:lnL>
                      <a:noFill/>
                    </a:lnL>
                    <a:lnR>
                      <a:noFill/>
                    </a:lnR>
                    <a:lnT>
                      <a:noFill/>
                    </a:lnT>
                    <a:lnB>
                      <a:noFill/>
                    </a:lnB>
                  </a:tcPr>
                </a:tc>
              </a:tr>
              <a:tr h="429384">
                <a:tc>
                  <a:txBody>
                    <a:bodyPr/>
                    <a:lstStyle/>
                    <a:p>
                      <a:r>
                        <a:rPr lang="pl-PL" sz="1200" b="1" dirty="0" smtClean="0"/>
                        <a:t>Typ</a:t>
                      </a:r>
                      <a:r>
                        <a:rPr lang="pl-PL" sz="1200" b="1" dirty="0"/>
                        <a:t> IIL</a:t>
                      </a:r>
                    </a:p>
                  </a:txBody>
                  <a:tcPr marL="62523" marR="62523" marT="31262" marB="31262" anchor="ctr">
                    <a:lnL>
                      <a:noFill/>
                    </a:lnL>
                    <a:lnR>
                      <a:noFill/>
                    </a:lnR>
                    <a:lnT>
                      <a:noFill/>
                    </a:lnT>
                    <a:lnB>
                      <a:noFill/>
                    </a:lnB>
                  </a:tcPr>
                </a:tc>
                <a:tc>
                  <a:txBody>
                    <a:bodyPr/>
                    <a:lstStyle/>
                    <a:p>
                      <a:r>
                        <a:rPr lang="pl-PL" sz="1200" b="1" dirty="0" smtClean="0"/>
                        <a:t>Widoczna</a:t>
                      </a:r>
                      <a:r>
                        <a:rPr lang="pl-PL" sz="1200" b="1" baseline="0" dirty="0" smtClean="0"/>
                        <a:t> f</a:t>
                      </a:r>
                      <a:r>
                        <a:rPr lang="pl-PL" sz="1200" b="1" dirty="0" smtClean="0"/>
                        <a:t>aza liniowego spadku jasności</a:t>
                      </a:r>
                      <a:endParaRPr lang="en-US" sz="1200" b="1" dirty="0"/>
                    </a:p>
                  </a:txBody>
                  <a:tcPr marL="62523" marR="62523" marT="31262" marB="31262" anchor="ctr">
                    <a:lnL>
                      <a:noFill/>
                    </a:lnL>
                    <a:lnR>
                      <a:noFill/>
                    </a:lnR>
                    <a:lnT>
                      <a:noFill/>
                    </a:lnT>
                    <a:lnB>
                      <a:noFill/>
                    </a:lnB>
                  </a:tcPr>
                </a:tc>
              </a:tr>
            </a:tbl>
          </a:graphicData>
        </a:graphic>
      </p:graphicFrame>
      <p:pic>
        <p:nvPicPr>
          <p:cNvPr id="7" name="Picture 3"/>
          <p:cNvPicPr>
            <a:picLocks noChangeAspect="1" noChangeArrowheads="1"/>
          </p:cNvPicPr>
          <p:nvPr/>
        </p:nvPicPr>
        <p:blipFill>
          <a:blip r:embed="rId2" cstate="print"/>
          <a:srcRect/>
          <a:stretch>
            <a:fillRect/>
          </a:stretch>
        </p:blipFill>
        <p:spPr bwMode="auto">
          <a:xfrm>
            <a:off x="285720" y="1142984"/>
            <a:ext cx="3048000" cy="3048000"/>
          </a:xfrm>
          <a:prstGeom prst="rect">
            <a:avLst/>
          </a:prstGeom>
          <a:noFill/>
          <a:ln w="9525">
            <a:noFill/>
            <a:miter lim="800000"/>
            <a:headEnd/>
            <a:tailEnd/>
          </a:ln>
        </p:spPr>
      </p:pic>
      <p:sp>
        <p:nvSpPr>
          <p:cNvPr id="8" name="Prostokąt 7"/>
          <p:cNvSpPr/>
          <p:nvPr/>
        </p:nvSpPr>
        <p:spPr>
          <a:xfrm>
            <a:off x="285720" y="4214818"/>
            <a:ext cx="1275927" cy="276999"/>
          </a:xfrm>
          <a:prstGeom prst="rect">
            <a:avLst/>
          </a:prstGeom>
        </p:spPr>
        <p:txBody>
          <a:bodyPr wrap="none">
            <a:spAutoFit/>
          </a:bodyPr>
          <a:lstStyle/>
          <a:p>
            <a:r>
              <a:rPr lang="pl-PL" sz="1200" dirty="0" smtClean="0"/>
              <a:t>Credit: </a:t>
            </a:r>
            <a:r>
              <a:rPr lang="pl-PL" sz="1200" i="1" dirty="0" smtClean="0"/>
              <a:t>NASA/ESA</a:t>
            </a:r>
            <a:endParaRPr lang="pl-PL" sz="1200" dirty="0"/>
          </a:p>
        </p:txBody>
      </p:sp>
      <p:pic>
        <p:nvPicPr>
          <p:cNvPr id="9" name="Picture 4"/>
          <p:cNvPicPr>
            <a:picLocks noChangeAspect="1" noChangeArrowheads="1"/>
          </p:cNvPicPr>
          <p:nvPr/>
        </p:nvPicPr>
        <p:blipFill>
          <a:blip r:embed="rId3" cstate="print"/>
          <a:srcRect/>
          <a:stretch>
            <a:fillRect/>
          </a:stretch>
        </p:blipFill>
        <p:spPr bwMode="auto">
          <a:xfrm>
            <a:off x="285720" y="4500570"/>
            <a:ext cx="3214710" cy="211494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3786182" y="4500570"/>
            <a:ext cx="5205417" cy="2129982"/>
          </a:xfrm>
          <a:prstGeom prst="rect">
            <a:avLst/>
          </a:prstGeom>
          <a:noFill/>
          <a:ln w="9525">
            <a:noFill/>
            <a:miter lim="800000"/>
            <a:headEnd/>
            <a:tailEnd/>
          </a:ln>
        </p:spPr>
      </p:pic>
      <p:sp>
        <p:nvSpPr>
          <p:cNvPr id="11" name="Prostokąt 10"/>
          <p:cNvSpPr/>
          <p:nvPr/>
        </p:nvSpPr>
        <p:spPr>
          <a:xfrm>
            <a:off x="3714744" y="6581025"/>
            <a:ext cx="789190" cy="276999"/>
          </a:xfrm>
          <a:prstGeom prst="rect">
            <a:avLst/>
          </a:prstGeom>
        </p:spPr>
        <p:txBody>
          <a:bodyPr wrap="none">
            <a:spAutoFit/>
          </a:bodyPr>
          <a:lstStyle/>
          <a:p>
            <a:r>
              <a:rPr lang="pl-PL" sz="1200" dirty="0" err="1" smtClean="0"/>
              <a:t>irfu.cea.fr</a:t>
            </a:r>
            <a:endParaRPr lang="pl-PL"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Supernowe: typ </a:t>
            </a:r>
            <a:r>
              <a:rPr lang="pl-PL" sz="2800" b="1" dirty="0" err="1" smtClean="0"/>
              <a:t>Ib</a:t>
            </a:r>
            <a:r>
              <a:rPr lang="pl-PL" sz="2800" b="1" dirty="0" smtClean="0"/>
              <a:t>, c oraz II</a:t>
            </a:r>
            <a:endParaRPr lang="pl-PL" sz="2800" b="1" dirty="0"/>
          </a:p>
        </p:txBody>
      </p:sp>
      <p:pic>
        <p:nvPicPr>
          <p:cNvPr id="4" name="Picture 1"/>
          <p:cNvPicPr>
            <a:picLocks noChangeAspect="1" noChangeArrowheads="1"/>
          </p:cNvPicPr>
          <p:nvPr/>
        </p:nvPicPr>
        <p:blipFill>
          <a:blip r:embed="rId2" cstate="print"/>
          <a:srcRect/>
          <a:stretch>
            <a:fillRect/>
          </a:stretch>
        </p:blipFill>
        <p:spPr bwMode="auto">
          <a:xfrm>
            <a:off x="5143504" y="1571612"/>
            <a:ext cx="3857652" cy="3857652"/>
          </a:xfrm>
          <a:prstGeom prst="rect">
            <a:avLst/>
          </a:prstGeom>
          <a:noFill/>
          <a:ln w="9525">
            <a:noFill/>
            <a:miter lim="800000"/>
            <a:headEnd/>
            <a:tailEnd/>
          </a:ln>
        </p:spPr>
      </p:pic>
      <p:sp>
        <p:nvSpPr>
          <p:cNvPr id="7" name="Prostokąt 6"/>
          <p:cNvSpPr/>
          <p:nvPr/>
        </p:nvSpPr>
        <p:spPr>
          <a:xfrm>
            <a:off x="7715272" y="5429264"/>
            <a:ext cx="1218026" cy="276999"/>
          </a:xfrm>
          <a:prstGeom prst="rect">
            <a:avLst/>
          </a:prstGeom>
        </p:spPr>
        <p:txBody>
          <a:bodyPr wrap="none">
            <a:spAutoFit/>
          </a:bodyPr>
          <a:lstStyle/>
          <a:p>
            <a:r>
              <a:rPr lang="pl-PL" sz="1200" dirty="0" err="1" smtClean="0"/>
              <a:t>Author</a:t>
            </a:r>
            <a:r>
              <a:rPr lang="pl-PL" sz="1200" dirty="0" smtClean="0"/>
              <a:t>: R. J. Hall</a:t>
            </a:r>
            <a:endParaRPr lang="pl-PL" sz="1200" dirty="0"/>
          </a:p>
        </p:txBody>
      </p:sp>
      <p:graphicFrame>
        <p:nvGraphicFramePr>
          <p:cNvPr id="8" name="Tabela 7"/>
          <p:cNvGraphicFramePr>
            <a:graphicFrameLocks noGrp="1"/>
          </p:cNvGraphicFramePr>
          <p:nvPr/>
        </p:nvGraphicFramePr>
        <p:xfrm>
          <a:off x="71406" y="1357298"/>
          <a:ext cx="5015790" cy="4125752"/>
        </p:xfrm>
        <a:graphic>
          <a:graphicData uri="http://schemas.openxmlformats.org/drawingml/2006/table">
            <a:tbl>
              <a:tblPr/>
              <a:tblGrid>
                <a:gridCol w="928694"/>
                <a:gridCol w="1143010"/>
                <a:gridCol w="1071568"/>
                <a:gridCol w="869360"/>
                <a:gridCol w="1003158"/>
              </a:tblGrid>
              <a:tr h="211117">
                <a:tc rowSpan="2">
                  <a:txBody>
                    <a:bodyPr/>
                    <a:lstStyle/>
                    <a:p>
                      <a:pPr algn="ctr"/>
                      <a:r>
                        <a:rPr lang="pl-PL" sz="1400" b="1" dirty="0" smtClean="0"/>
                        <a:t>Źródło</a:t>
                      </a:r>
                      <a:r>
                        <a:rPr lang="pl-PL" sz="1400" b="1" baseline="0" dirty="0" smtClean="0"/>
                        <a:t> energii</a:t>
                      </a:r>
                      <a:endParaRPr lang="pl-PL" sz="1400" b="1" dirty="0"/>
                    </a:p>
                  </a:txBody>
                  <a:tcPr marL="52779" marR="52779" marT="26390" marB="26390" anchor="ctr">
                    <a:lnL>
                      <a:noFill/>
                    </a:lnL>
                    <a:lnR>
                      <a:noFill/>
                    </a:lnR>
                    <a:lnT>
                      <a:noFill/>
                    </a:lnT>
                    <a:lnB>
                      <a:noFill/>
                    </a:lnB>
                  </a:tcPr>
                </a:tc>
                <a:tc rowSpan="2">
                  <a:txBody>
                    <a:bodyPr/>
                    <a:lstStyle/>
                    <a:p>
                      <a:pPr algn="ctr"/>
                      <a:r>
                        <a:rPr lang="pl-PL" sz="1400" b="1" dirty="0" smtClean="0"/>
                        <a:t>Główny</a:t>
                      </a:r>
                      <a:r>
                        <a:rPr lang="pl-PL" sz="1400" b="1" baseline="0" dirty="0" smtClean="0"/>
                        <a:t> produkt</a:t>
                      </a:r>
                      <a:endParaRPr lang="pl-PL" sz="1400" b="1" dirty="0"/>
                    </a:p>
                  </a:txBody>
                  <a:tcPr marL="52779" marR="52779" marT="26390" marB="26390" anchor="ctr">
                    <a:lnL>
                      <a:noFill/>
                    </a:lnL>
                    <a:lnR>
                      <a:noFill/>
                    </a:lnR>
                    <a:lnT>
                      <a:noFill/>
                    </a:lnT>
                    <a:lnB>
                      <a:noFill/>
                    </a:lnB>
                  </a:tcPr>
                </a:tc>
                <a:tc gridSpan="3">
                  <a:txBody>
                    <a:bodyPr/>
                    <a:lstStyle/>
                    <a:p>
                      <a:pPr algn="ctr"/>
                      <a:r>
                        <a:rPr lang="pl-PL" sz="1400" b="1" dirty="0" smtClean="0"/>
                        <a:t>Gwiazda o masie 25 </a:t>
                      </a:r>
                      <a:r>
                        <a:rPr lang="pl-PL" sz="1400" b="1" dirty="0" err="1"/>
                        <a:t>M</a:t>
                      </a:r>
                      <a:r>
                        <a:rPr lang="pl-PL" sz="1400" b="1" baseline="-25000" dirty="0" err="1"/>
                        <a:t>☉</a:t>
                      </a:r>
                      <a:r>
                        <a:rPr lang="pl-PL" sz="1400" b="1" dirty="0"/>
                        <a:t> </a:t>
                      </a:r>
                    </a:p>
                  </a:txBody>
                  <a:tcPr marL="52779" marR="52779" marT="26390" marB="26390" anchor="ctr">
                    <a:lnL>
                      <a:noFill/>
                    </a:lnL>
                    <a:lnR>
                      <a:noFill/>
                    </a:lnR>
                    <a:lnT>
                      <a:noFill/>
                    </a:lnT>
                    <a:lnB>
                      <a:noFill/>
                    </a:lnB>
                  </a:tcPr>
                </a:tc>
                <a:tc hMerge="1">
                  <a:txBody>
                    <a:bodyPr/>
                    <a:lstStyle/>
                    <a:p>
                      <a:endParaRPr lang="pl-PL"/>
                    </a:p>
                  </a:txBody>
                  <a:tcPr/>
                </a:tc>
                <a:tc hMerge="1">
                  <a:txBody>
                    <a:bodyPr/>
                    <a:lstStyle/>
                    <a:p>
                      <a:endParaRPr lang="pl-PL"/>
                    </a:p>
                  </a:txBody>
                  <a:tcPr/>
                </a:tc>
              </a:tr>
              <a:tr h="527792">
                <a:tc vMerge="1">
                  <a:txBody>
                    <a:bodyPr/>
                    <a:lstStyle/>
                    <a:p>
                      <a:endParaRPr lang="pl-PL"/>
                    </a:p>
                  </a:txBody>
                  <a:tcPr/>
                </a:tc>
                <a:tc vMerge="1">
                  <a:txBody>
                    <a:bodyPr/>
                    <a:lstStyle/>
                    <a:p>
                      <a:endParaRPr lang="pl-PL"/>
                    </a:p>
                  </a:txBody>
                  <a:tcPr/>
                </a:tc>
                <a:tc>
                  <a:txBody>
                    <a:bodyPr/>
                    <a:lstStyle/>
                    <a:p>
                      <a:pPr algn="ctr"/>
                      <a:r>
                        <a:rPr lang="pl-PL" sz="1400" b="1" dirty="0" smtClean="0"/>
                        <a:t>Temperatura</a:t>
                      </a:r>
                      <a:r>
                        <a:rPr lang="pl-PL" sz="1400" b="1" baseline="0" dirty="0" smtClean="0"/>
                        <a:t> [K]</a:t>
                      </a:r>
                      <a:endParaRPr lang="pl-PL" sz="1400" b="1" dirty="0"/>
                    </a:p>
                  </a:txBody>
                  <a:tcPr marL="52779" marR="52779" marT="26390" marB="26390" anchor="ctr">
                    <a:lnL>
                      <a:noFill/>
                    </a:lnL>
                    <a:lnR>
                      <a:noFill/>
                    </a:lnR>
                    <a:lnT>
                      <a:noFill/>
                    </a:lnT>
                    <a:lnB>
                      <a:noFill/>
                    </a:lnB>
                  </a:tcPr>
                </a:tc>
                <a:tc>
                  <a:txBody>
                    <a:bodyPr/>
                    <a:lstStyle/>
                    <a:p>
                      <a:pPr algn="ctr"/>
                      <a:r>
                        <a:rPr lang="pl-PL" sz="1400" b="1" dirty="0" smtClean="0"/>
                        <a:t>gęstość</a:t>
                      </a:r>
                      <a:r>
                        <a:rPr lang="pl-PL" sz="1400" b="1" dirty="0"/>
                        <a:t/>
                      </a:r>
                      <a:br>
                        <a:rPr lang="pl-PL" sz="1400" b="1" dirty="0"/>
                      </a:br>
                      <a:r>
                        <a:rPr lang="pl-PL" sz="1400" b="1" dirty="0"/>
                        <a:t>(g/cm</a:t>
                      </a:r>
                      <a:r>
                        <a:rPr lang="pl-PL" sz="1400" b="1" baseline="30000" dirty="0"/>
                        <a:t>3</a:t>
                      </a:r>
                      <a:r>
                        <a:rPr lang="pl-PL" sz="1400" b="1" dirty="0"/>
                        <a:t>)</a:t>
                      </a:r>
                    </a:p>
                  </a:txBody>
                  <a:tcPr marL="52779" marR="52779" marT="26390" marB="26390" anchor="ctr">
                    <a:lnL>
                      <a:noFill/>
                    </a:lnL>
                    <a:lnR>
                      <a:noFill/>
                    </a:lnR>
                    <a:lnT>
                      <a:noFill/>
                    </a:lnT>
                    <a:lnB>
                      <a:noFill/>
                    </a:lnB>
                  </a:tcPr>
                </a:tc>
                <a:tc>
                  <a:txBody>
                    <a:bodyPr/>
                    <a:lstStyle/>
                    <a:p>
                      <a:pPr algn="ctr"/>
                      <a:r>
                        <a:rPr lang="pl-PL" sz="1400" b="1" dirty="0" smtClean="0"/>
                        <a:t>trwanie </a:t>
                      </a:r>
                      <a:endParaRPr lang="pl-PL" sz="1400" b="1" dirty="0"/>
                    </a:p>
                  </a:txBody>
                  <a:tcPr marL="52779" marR="52779" marT="26390" marB="26390" anchor="ctr">
                    <a:lnL>
                      <a:noFill/>
                    </a:lnL>
                    <a:lnR>
                      <a:noFill/>
                    </a:lnR>
                    <a:lnT>
                      <a:noFill/>
                    </a:lnT>
                    <a:lnB>
                      <a:noFill/>
                    </a:lnB>
                  </a:tcPr>
                </a:tc>
              </a:tr>
              <a:tr h="527792">
                <a:tc>
                  <a:txBody>
                    <a:bodyPr/>
                    <a:lstStyle/>
                    <a:p>
                      <a:pPr algn="ctr"/>
                      <a:r>
                        <a:rPr lang="pl-PL" sz="1400" b="1" smtClean="0"/>
                        <a:t>palenie </a:t>
                      </a:r>
                      <a:r>
                        <a:rPr lang="pl-PL" sz="1400" b="1" dirty="0" smtClean="0"/>
                        <a:t>wodoru</a:t>
                      </a:r>
                      <a:endParaRPr lang="pl-PL" sz="1400" b="1" dirty="0"/>
                    </a:p>
                  </a:txBody>
                  <a:tcPr marL="52779" marR="52779" marT="26390" marB="26390" anchor="ctr">
                    <a:lnL>
                      <a:noFill/>
                    </a:lnL>
                    <a:lnR>
                      <a:noFill/>
                    </a:lnR>
                    <a:lnT>
                      <a:noFill/>
                    </a:lnT>
                    <a:lnB>
                      <a:noFill/>
                    </a:lnB>
                  </a:tcPr>
                </a:tc>
                <a:tc>
                  <a:txBody>
                    <a:bodyPr/>
                    <a:lstStyle/>
                    <a:p>
                      <a:pPr algn="ctr"/>
                      <a:r>
                        <a:rPr lang="pl-PL" sz="1400" b="1" dirty="0" smtClean="0"/>
                        <a:t>hel</a:t>
                      </a:r>
                      <a:endParaRPr lang="pl-PL" sz="1400" b="1" dirty="0"/>
                    </a:p>
                  </a:txBody>
                  <a:tcPr marL="52779" marR="52779" marT="26390" marB="26390" anchor="ctr">
                    <a:lnL>
                      <a:noFill/>
                    </a:lnL>
                    <a:lnR>
                      <a:noFill/>
                    </a:lnR>
                    <a:lnT>
                      <a:noFill/>
                    </a:lnT>
                    <a:lnB>
                      <a:noFill/>
                    </a:lnB>
                  </a:tcPr>
                </a:tc>
                <a:tc>
                  <a:txBody>
                    <a:bodyPr/>
                    <a:lstStyle/>
                    <a:p>
                      <a:pPr algn="ctr"/>
                      <a:r>
                        <a:rPr lang="pl-PL" sz="1400" b="1" dirty="0"/>
                        <a:t>7×10</a:t>
                      </a:r>
                      <a:r>
                        <a:rPr lang="pl-PL" sz="1400" b="1" baseline="30000" dirty="0"/>
                        <a:t>7</a:t>
                      </a:r>
                      <a:endParaRPr lang="pl-PL" sz="1400" b="1" dirty="0"/>
                    </a:p>
                  </a:txBody>
                  <a:tcPr marL="52779" marR="52779" marT="26390" marB="26390" anchor="ctr">
                    <a:lnL>
                      <a:noFill/>
                    </a:lnL>
                    <a:lnR>
                      <a:noFill/>
                    </a:lnR>
                    <a:lnT>
                      <a:noFill/>
                    </a:lnT>
                    <a:lnB>
                      <a:noFill/>
                    </a:lnB>
                  </a:tcPr>
                </a:tc>
                <a:tc>
                  <a:txBody>
                    <a:bodyPr/>
                    <a:lstStyle/>
                    <a:p>
                      <a:pPr algn="ctr"/>
                      <a:r>
                        <a:rPr lang="pl-PL" sz="1400" b="1" dirty="0"/>
                        <a:t>10</a:t>
                      </a:r>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7</a:t>
                      </a:r>
                      <a:r>
                        <a:rPr lang="pl-PL" sz="1400" b="1" dirty="0"/>
                        <a:t> </a:t>
                      </a:r>
                      <a:r>
                        <a:rPr lang="pl-PL" sz="1400" b="1" dirty="0" smtClean="0"/>
                        <a:t>lat</a:t>
                      </a:r>
                      <a:endParaRPr lang="pl-PL" sz="1400" b="1" dirty="0"/>
                    </a:p>
                  </a:txBody>
                  <a:tcPr marL="52779" marR="52779" marT="26390" marB="26390" anchor="ctr">
                    <a:lnL>
                      <a:noFill/>
                    </a:lnL>
                    <a:lnR>
                      <a:noFill/>
                    </a:lnR>
                    <a:lnT>
                      <a:noFill/>
                    </a:lnT>
                    <a:lnB>
                      <a:noFill/>
                    </a:lnB>
                  </a:tcPr>
                </a:tc>
              </a:tr>
              <a:tr h="527792">
                <a:tc>
                  <a:txBody>
                    <a:bodyPr/>
                    <a:lstStyle/>
                    <a:p>
                      <a:pPr algn="ctr"/>
                      <a:r>
                        <a:rPr lang="pl-PL" sz="1400" b="1" dirty="0" smtClean="0"/>
                        <a:t>reakcja</a:t>
                      </a:r>
                      <a:r>
                        <a:rPr lang="pl-PL" sz="1400" b="1" baseline="0" dirty="0" smtClean="0"/>
                        <a:t> 3</a:t>
                      </a:r>
                      <a:r>
                        <a:rPr lang="el-GR" sz="1400" b="1" baseline="0" dirty="0" smtClean="0"/>
                        <a:t>α</a:t>
                      </a:r>
                      <a:endParaRPr lang="pl-PL" sz="1400" b="1" dirty="0"/>
                    </a:p>
                  </a:txBody>
                  <a:tcPr marL="52779" marR="52779" marT="26390" marB="26390" anchor="ctr">
                    <a:lnL>
                      <a:noFill/>
                    </a:lnL>
                    <a:lnR>
                      <a:noFill/>
                    </a:lnR>
                    <a:lnT>
                      <a:noFill/>
                    </a:lnT>
                    <a:lnB>
                      <a:noFill/>
                    </a:lnB>
                  </a:tcPr>
                </a:tc>
                <a:tc>
                  <a:txBody>
                    <a:bodyPr/>
                    <a:lstStyle/>
                    <a:p>
                      <a:pPr algn="ctr"/>
                      <a:r>
                        <a:rPr lang="pl-PL" sz="1400" b="1" dirty="0" smtClean="0"/>
                        <a:t>węgiel,</a:t>
                      </a:r>
                      <a:r>
                        <a:rPr lang="pl-PL" sz="1400" b="1" baseline="0" dirty="0" smtClean="0"/>
                        <a:t> tlen</a:t>
                      </a:r>
                      <a:endParaRPr lang="pl-PL" sz="1400" b="1" dirty="0"/>
                    </a:p>
                  </a:txBody>
                  <a:tcPr marL="52779" marR="52779" marT="26390" marB="26390" anchor="ctr">
                    <a:lnL>
                      <a:noFill/>
                    </a:lnL>
                    <a:lnR>
                      <a:noFill/>
                    </a:lnR>
                    <a:lnT>
                      <a:noFill/>
                    </a:lnT>
                    <a:lnB>
                      <a:noFill/>
                    </a:lnB>
                  </a:tcPr>
                </a:tc>
                <a:tc>
                  <a:txBody>
                    <a:bodyPr/>
                    <a:lstStyle/>
                    <a:p>
                      <a:pPr algn="ctr"/>
                      <a:r>
                        <a:rPr lang="pl-PL" sz="1400" b="1"/>
                        <a:t>2×10</a:t>
                      </a:r>
                      <a:r>
                        <a:rPr lang="pl-PL" sz="1400" b="1" baseline="30000"/>
                        <a:t>8</a:t>
                      </a:r>
                      <a:endParaRPr lang="pl-PL" sz="1400" b="1"/>
                    </a:p>
                  </a:txBody>
                  <a:tcPr marL="52779" marR="52779" marT="26390" marB="26390" anchor="ctr">
                    <a:lnL>
                      <a:noFill/>
                    </a:lnL>
                    <a:lnR>
                      <a:noFill/>
                    </a:lnR>
                    <a:lnT>
                      <a:noFill/>
                    </a:lnT>
                    <a:lnB>
                      <a:noFill/>
                    </a:lnB>
                  </a:tcPr>
                </a:tc>
                <a:tc>
                  <a:txBody>
                    <a:bodyPr/>
                    <a:lstStyle/>
                    <a:p>
                      <a:pPr algn="ctr"/>
                      <a:r>
                        <a:rPr lang="pl-PL" sz="1400" b="1" dirty="0"/>
                        <a:t>2000</a:t>
                      </a:r>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6</a:t>
                      </a:r>
                      <a:r>
                        <a:rPr lang="pl-PL" sz="1400" b="1" dirty="0"/>
                        <a:t> </a:t>
                      </a:r>
                      <a:r>
                        <a:rPr lang="pl-PL" sz="1400" b="1" dirty="0" smtClean="0"/>
                        <a:t>lat</a:t>
                      </a:r>
                      <a:endParaRPr lang="pl-PL" sz="1400" b="1" dirty="0"/>
                    </a:p>
                  </a:txBody>
                  <a:tcPr marL="52779" marR="52779" marT="26390" marB="26390" anchor="ctr">
                    <a:lnL>
                      <a:noFill/>
                    </a:lnL>
                    <a:lnR>
                      <a:noFill/>
                    </a:lnR>
                    <a:lnT>
                      <a:noFill/>
                    </a:lnT>
                    <a:lnB>
                      <a:noFill/>
                    </a:lnB>
                  </a:tcPr>
                </a:tc>
              </a:tr>
              <a:tr h="527792">
                <a:tc>
                  <a:txBody>
                    <a:bodyPr/>
                    <a:lstStyle/>
                    <a:p>
                      <a:pPr algn="ctr"/>
                      <a:r>
                        <a:rPr lang="pl-PL" sz="1400" b="1" dirty="0" smtClean="0"/>
                        <a:t>palenie</a:t>
                      </a:r>
                      <a:r>
                        <a:rPr lang="pl-PL" sz="1400" b="1" baseline="0" dirty="0" smtClean="0"/>
                        <a:t> węgla</a:t>
                      </a:r>
                      <a:endParaRPr lang="pl-PL" sz="1400" b="1" dirty="0"/>
                    </a:p>
                  </a:txBody>
                  <a:tcPr marL="52779" marR="52779" marT="26390" marB="26390" anchor="ctr">
                    <a:lnL>
                      <a:noFill/>
                    </a:lnL>
                    <a:lnR>
                      <a:noFill/>
                    </a:lnR>
                    <a:lnT>
                      <a:noFill/>
                    </a:lnT>
                    <a:lnB>
                      <a:noFill/>
                    </a:lnB>
                  </a:tcPr>
                </a:tc>
                <a:tc>
                  <a:txBody>
                    <a:bodyPr/>
                    <a:lstStyle/>
                    <a:p>
                      <a:pPr algn="ctr"/>
                      <a:r>
                        <a:rPr lang="pl-PL" sz="1400" b="1" dirty="0"/>
                        <a:t>Ne, Na, Mg, Al</a:t>
                      </a:r>
                    </a:p>
                  </a:txBody>
                  <a:tcPr marL="52779" marR="52779" marT="26390" marB="26390" anchor="ctr">
                    <a:lnL>
                      <a:noFill/>
                    </a:lnL>
                    <a:lnR>
                      <a:noFill/>
                    </a:lnR>
                    <a:lnT>
                      <a:noFill/>
                    </a:lnT>
                    <a:lnB>
                      <a:noFill/>
                    </a:lnB>
                  </a:tcPr>
                </a:tc>
                <a:tc>
                  <a:txBody>
                    <a:bodyPr/>
                    <a:lstStyle/>
                    <a:p>
                      <a:pPr algn="ctr"/>
                      <a:r>
                        <a:rPr lang="pl-PL" sz="1400" b="1" dirty="0"/>
                        <a:t>8×10</a:t>
                      </a:r>
                      <a:r>
                        <a:rPr lang="pl-PL" sz="1400" b="1" baseline="30000" dirty="0"/>
                        <a:t>8</a:t>
                      </a:r>
                      <a:endParaRPr lang="pl-PL" sz="1400" b="1" dirty="0"/>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6</a:t>
                      </a:r>
                      <a:endParaRPr lang="pl-PL" sz="1400" b="1" dirty="0"/>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3</a:t>
                      </a:r>
                      <a:r>
                        <a:rPr lang="pl-PL" sz="1400" b="1" dirty="0"/>
                        <a:t> </a:t>
                      </a:r>
                      <a:r>
                        <a:rPr lang="pl-PL" sz="1400" b="1" dirty="0" smtClean="0"/>
                        <a:t>lat</a:t>
                      </a:r>
                      <a:endParaRPr lang="pl-PL" sz="1400" b="1" dirty="0"/>
                    </a:p>
                  </a:txBody>
                  <a:tcPr marL="52779" marR="52779" marT="26390" marB="26390" anchor="ctr">
                    <a:lnL>
                      <a:noFill/>
                    </a:lnL>
                    <a:lnR>
                      <a:noFill/>
                    </a:lnR>
                    <a:lnT>
                      <a:noFill/>
                    </a:lnT>
                    <a:lnB>
                      <a:noFill/>
                    </a:lnB>
                  </a:tcPr>
                </a:tc>
              </a:tr>
              <a:tr h="527792">
                <a:tc>
                  <a:txBody>
                    <a:bodyPr/>
                    <a:lstStyle/>
                    <a:p>
                      <a:pPr algn="ctr"/>
                      <a:r>
                        <a:rPr lang="pl-PL" sz="1400" b="1" dirty="0" smtClean="0"/>
                        <a:t>palenie neonu</a:t>
                      </a:r>
                      <a:endParaRPr lang="pl-PL" sz="1400" b="1" dirty="0"/>
                    </a:p>
                  </a:txBody>
                  <a:tcPr marL="52779" marR="52779" marT="26390" marB="26390" anchor="ctr">
                    <a:lnL>
                      <a:noFill/>
                    </a:lnL>
                    <a:lnR>
                      <a:noFill/>
                    </a:lnR>
                    <a:lnT>
                      <a:noFill/>
                    </a:lnT>
                    <a:lnB>
                      <a:noFill/>
                    </a:lnB>
                  </a:tcPr>
                </a:tc>
                <a:tc>
                  <a:txBody>
                    <a:bodyPr/>
                    <a:lstStyle/>
                    <a:p>
                      <a:pPr algn="ctr"/>
                      <a:r>
                        <a:rPr lang="pl-PL" sz="1400" b="1" dirty="0"/>
                        <a:t>O, Mg</a:t>
                      </a:r>
                    </a:p>
                  </a:txBody>
                  <a:tcPr marL="52779" marR="52779" marT="26390" marB="26390" anchor="ctr">
                    <a:lnL>
                      <a:noFill/>
                    </a:lnL>
                    <a:lnR>
                      <a:noFill/>
                    </a:lnR>
                    <a:lnT>
                      <a:noFill/>
                    </a:lnT>
                    <a:lnB>
                      <a:noFill/>
                    </a:lnB>
                  </a:tcPr>
                </a:tc>
                <a:tc>
                  <a:txBody>
                    <a:bodyPr/>
                    <a:lstStyle/>
                    <a:p>
                      <a:pPr algn="ctr"/>
                      <a:r>
                        <a:rPr lang="pl-PL" sz="1400" b="1" dirty="0"/>
                        <a:t>1.6×10</a:t>
                      </a:r>
                      <a:r>
                        <a:rPr lang="pl-PL" sz="1400" b="1" baseline="30000" dirty="0"/>
                        <a:t>9</a:t>
                      </a:r>
                      <a:endParaRPr lang="pl-PL" sz="1400" b="1" dirty="0"/>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7</a:t>
                      </a:r>
                      <a:endParaRPr lang="pl-PL" sz="1400" b="1" dirty="0"/>
                    </a:p>
                  </a:txBody>
                  <a:tcPr marL="52779" marR="52779" marT="26390" marB="26390" anchor="ctr">
                    <a:lnL>
                      <a:noFill/>
                    </a:lnL>
                    <a:lnR>
                      <a:noFill/>
                    </a:lnR>
                    <a:lnT>
                      <a:noFill/>
                    </a:lnT>
                    <a:lnB>
                      <a:noFill/>
                    </a:lnB>
                  </a:tcPr>
                </a:tc>
                <a:tc>
                  <a:txBody>
                    <a:bodyPr/>
                    <a:lstStyle/>
                    <a:p>
                      <a:pPr algn="ctr"/>
                      <a:r>
                        <a:rPr lang="pl-PL" sz="1400" b="1" dirty="0"/>
                        <a:t>3 </a:t>
                      </a:r>
                      <a:r>
                        <a:rPr lang="pl-PL" sz="1400" b="1" dirty="0" smtClean="0"/>
                        <a:t>lata</a:t>
                      </a:r>
                      <a:endParaRPr lang="pl-PL" sz="1400" b="1" dirty="0"/>
                    </a:p>
                  </a:txBody>
                  <a:tcPr marL="52779" marR="52779" marT="26390" marB="26390" anchor="ctr">
                    <a:lnL>
                      <a:noFill/>
                    </a:lnL>
                    <a:lnR>
                      <a:noFill/>
                    </a:lnR>
                    <a:lnT>
                      <a:noFill/>
                    </a:lnT>
                    <a:lnB>
                      <a:noFill/>
                    </a:lnB>
                  </a:tcPr>
                </a:tc>
              </a:tr>
              <a:tr h="527792">
                <a:tc>
                  <a:txBody>
                    <a:bodyPr/>
                    <a:lstStyle/>
                    <a:p>
                      <a:pPr algn="ctr"/>
                      <a:r>
                        <a:rPr lang="pl-PL" sz="1400" b="1" dirty="0" smtClean="0"/>
                        <a:t>palenie tlenu</a:t>
                      </a:r>
                      <a:endParaRPr lang="pl-PL" sz="1400" b="1" dirty="0"/>
                    </a:p>
                  </a:txBody>
                  <a:tcPr marL="52779" marR="52779" marT="26390" marB="26390" anchor="ctr">
                    <a:lnL>
                      <a:noFill/>
                    </a:lnL>
                    <a:lnR>
                      <a:noFill/>
                    </a:lnR>
                    <a:lnT>
                      <a:noFill/>
                    </a:lnT>
                    <a:lnB>
                      <a:noFill/>
                    </a:lnB>
                  </a:tcPr>
                </a:tc>
                <a:tc>
                  <a:txBody>
                    <a:bodyPr/>
                    <a:lstStyle/>
                    <a:p>
                      <a:pPr algn="ctr"/>
                      <a:r>
                        <a:rPr lang="pl-PL" sz="1400" b="1" dirty="0"/>
                        <a:t>Si, S, Ar, Ca</a:t>
                      </a:r>
                    </a:p>
                  </a:txBody>
                  <a:tcPr marL="52779" marR="52779" marT="26390" marB="26390" anchor="ctr">
                    <a:lnL>
                      <a:noFill/>
                    </a:lnL>
                    <a:lnR>
                      <a:noFill/>
                    </a:lnR>
                    <a:lnT>
                      <a:noFill/>
                    </a:lnT>
                    <a:lnB>
                      <a:noFill/>
                    </a:lnB>
                  </a:tcPr>
                </a:tc>
                <a:tc>
                  <a:txBody>
                    <a:bodyPr/>
                    <a:lstStyle/>
                    <a:p>
                      <a:pPr algn="ctr"/>
                      <a:r>
                        <a:rPr lang="pl-PL" sz="1400" b="1" dirty="0"/>
                        <a:t>1.8×10</a:t>
                      </a:r>
                      <a:r>
                        <a:rPr lang="pl-PL" sz="1400" b="1" baseline="30000" dirty="0"/>
                        <a:t>9</a:t>
                      </a:r>
                      <a:endParaRPr lang="pl-PL" sz="1400" b="1" dirty="0"/>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7</a:t>
                      </a:r>
                      <a:endParaRPr lang="pl-PL" sz="1400" b="1" dirty="0"/>
                    </a:p>
                  </a:txBody>
                  <a:tcPr marL="52779" marR="52779" marT="26390" marB="26390" anchor="ctr">
                    <a:lnL>
                      <a:noFill/>
                    </a:lnL>
                    <a:lnR>
                      <a:noFill/>
                    </a:lnR>
                    <a:lnT>
                      <a:noFill/>
                    </a:lnT>
                    <a:lnB>
                      <a:noFill/>
                    </a:lnB>
                  </a:tcPr>
                </a:tc>
                <a:tc>
                  <a:txBody>
                    <a:bodyPr/>
                    <a:lstStyle/>
                    <a:p>
                      <a:pPr algn="ctr"/>
                      <a:r>
                        <a:rPr lang="pl-PL" sz="1400" b="1" dirty="0"/>
                        <a:t>0.3 </a:t>
                      </a:r>
                      <a:r>
                        <a:rPr lang="pl-PL" sz="1400" b="1" dirty="0" smtClean="0"/>
                        <a:t>roku</a:t>
                      </a:r>
                      <a:endParaRPr lang="pl-PL" sz="1400" b="1" dirty="0"/>
                    </a:p>
                  </a:txBody>
                  <a:tcPr marL="52779" marR="52779" marT="26390" marB="26390" anchor="ctr">
                    <a:lnL>
                      <a:noFill/>
                    </a:lnL>
                    <a:lnR>
                      <a:noFill/>
                    </a:lnR>
                    <a:lnT>
                      <a:noFill/>
                    </a:lnT>
                    <a:lnB>
                      <a:noFill/>
                    </a:lnB>
                  </a:tcPr>
                </a:tc>
              </a:tr>
              <a:tr h="686130">
                <a:tc>
                  <a:txBody>
                    <a:bodyPr/>
                    <a:lstStyle/>
                    <a:p>
                      <a:pPr algn="ctr"/>
                      <a:r>
                        <a:rPr lang="pl-PL" sz="1400" b="1" dirty="0" smtClean="0"/>
                        <a:t>palenie krzemu</a:t>
                      </a:r>
                      <a:endParaRPr lang="pl-PL" sz="1400" b="1" dirty="0"/>
                    </a:p>
                  </a:txBody>
                  <a:tcPr marL="52779" marR="52779" marT="26390" marB="26390" anchor="ctr">
                    <a:lnL>
                      <a:noFill/>
                    </a:lnL>
                    <a:lnR>
                      <a:noFill/>
                    </a:lnR>
                    <a:lnT>
                      <a:noFill/>
                    </a:lnT>
                    <a:lnB>
                      <a:noFill/>
                    </a:lnB>
                  </a:tcPr>
                </a:tc>
                <a:tc>
                  <a:txBody>
                    <a:bodyPr/>
                    <a:lstStyle/>
                    <a:p>
                      <a:pPr algn="ctr"/>
                      <a:r>
                        <a:rPr lang="pl-PL" sz="1400" b="1" dirty="0" smtClean="0"/>
                        <a:t>nikiel (</a:t>
                      </a:r>
                      <a:r>
                        <a:rPr lang="pl-PL" sz="1400" b="1" dirty="0" err="1" smtClean="0"/>
                        <a:t>rozpadajacy</a:t>
                      </a:r>
                      <a:r>
                        <a:rPr lang="pl-PL" sz="1400" b="1" baseline="0" dirty="0" smtClean="0"/>
                        <a:t> się do żelaza</a:t>
                      </a:r>
                      <a:r>
                        <a:rPr lang="pl-PL" sz="1400" b="1" dirty="0" smtClean="0"/>
                        <a:t>)</a:t>
                      </a:r>
                      <a:endParaRPr lang="pl-PL" sz="1400" b="1" dirty="0"/>
                    </a:p>
                  </a:txBody>
                  <a:tcPr marL="52779" marR="52779" marT="26390" marB="26390" anchor="ctr">
                    <a:lnL>
                      <a:noFill/>
                    </a:lnL>
                    <a:lnR>
                      <a:noFill/>
                    </a:lnR>
                    <a:lnT>
                      <a:noFill/>
                    </a:lnT>
                    <a:lnB>
                      <a:noFill/>
                    </a:lnB>
                  </a:tcPr>
                </a:tc>
                <a:tc>
                  <a:txBody>
                    <a:bodyPr/>
                    <a:lstStyle/>
                    <a:p>
                      <a:pPr algn="ctr"/>
                      <a:r>
                        <a:rPr lang="pl-PL" sz="1400" b="1"/>
                        <a:t>2.5×10</a:t>
                      </a:r>
                      <a:r>
                        <a:rPr lang="pl-PL" sz="1400" b="1" baseline="30000"/>
                        <a:t>9</a:t>
                      </a:r>
                      <a:endParaRPr lang="pl-PL" sz="1400" b="1"/>
                    </a:p>
                  </a:txBody>
                  <a:tcPr marL="52779" marR="52779" marT="26390" marB="26390" anchor="ctr">
                    <a:lnL>
                      <a:noFill/>
                    </a:lnL>
                    <a:lnR>
                      <a:noFill/>
                    </a:lnR>
                    <a:lnT>
                      <a:noFill/>
                    </a:lnT>
                    <a:lnB>
                      <a:noFill/>
                    </a:lnB>
                  </a:tcPr>
                </a:tc>
                <a:tc>
                  <a:txBody>
                    <a:bodyPr/>
                    <a:lstStyle/>
                    <a:p>
                      <a:pPr algn="ctr"/>
                      <a:r>
                        <a:rPr lang="pl-PL" sz="1400" b="1" dirty="0"/>
                        <a:t>10</a:t>
                      </a:r>
                      <a:r>
                        <a:rPr lang="pl-PL" sz="1400" b="1" baseline="30000" dirty="0"/>
                        <a:t>8</a:t>
                      </a:r>
                      <a:endParaRPr lang="pl-PL" sz="1400" b="1" dirty="0"/>
                    </a:p>
                  </a:txBody>
                  <a:tcPr marL="52779" marR="52779" marT="26390" marB="26390" anchor="ctr">
                    <a:lnL>
                      <a:noFill/>
                    </a:lnL>
                    <a:lnR>
                      <a:noFill/>
                    </a:lnR>
                    <a:lnT>
                      <a:noFill/>
                    </a:lnT>
                    <a:lnB>
                      <a:noFill/>
                    </a:lnB>
                  </a:tcPr>
                </a:tc>
                <a:tc>
                  <a:txBody>
                    <a:bodyPr/>
                    <a:lstStyle/>
                    <a:p>
                      <a:pPr algn="ctr"/>
                      <a:r>
                        <a:rPr lang="pl-PL" sz="1400" b="1" dirty="0"/>
                        <a:t>5 </a:t>
                      </a:r>
                      <a:r>
                        <a:rPr lang="pl-PL" sz="1400" b="1" dirty="0" smtClean="0"/>
                        <a:t>dni</a:t>
                      </a:r>
                      <a:endParaRPr lang="pl-PL" sz="1400" b="1" dirty="0"/>
                    </a:p>
                  </a:txBody>
                  <a:tcPr marL="52779" marR="52779" marT="26390" marB="26390"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Supernowe: typ </a:t>
            </a:r>
            <a:r>
              <a:rPr lang="pl-PL" sz="2800" b="1" dirty="0" err="1" smtClean="0"/>
              <a:t>Ib</a:t>
            </a:r>
            <a:r>
              <a:rPr lang="pl-PL" sz="2800" b="1" dirty="0" smtClean="0"/>
              <a:t>, c oraz II</a:t>
            </a:r>
            <a:endParaRPr lang="pl-PL" sz="2800" b="1" dirty="0"/>
          </a:p>
        </p:txBody>
      </p:sp>
      <p:cxnSp>
        <p:nvCxnSpPr>
          <p:cNvPr id="9" name="Łącznik prosty 8"/>
          <p:cNvCxnSpPr/>
          <p:nvPr/>
        </p:nvCxnSpPr>
        <p:spPr>
          <a:xfrm>
            <a:off x="-32" y="785794"/>
            <a:ext cx="914406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cstate="print"/>
          <a:srcRect/>
          <a:stretch>
            <a:fillRect/>
          </a:stretch>
        </p:blipFill>
        <p:spPr bwMode="auto">
          <a:xfrm>
            <a:off x="142876" y="1000108"/>
            <a:ext cx="4572000" cy="3419475"/>
          </a:xfrm>
          <a:prstGeom prst="rect">
            <a:avLst/>
          </a:prstGeom>
          <a:noFill/>
          <a:ln w="9525">
            <a:noFill/>
            <a:miter lim="800000"/>
            <a:headEnd/>
            <a:tailEnd/>
          </a:ln>
        </p:spPr>
      </p:pic>
      <p:sp>
        <p:nvSpPr>
          <p:cNvPr id="11" name="pole tekstowe 10"/>
          <p:cNvSpPr txBox="1"/>
          <p:nvPr/>
        </p:nvSpPr>
        <p:spPr>
          <a:xfrm>
            <a:off x="214282" y="4429132"/>
            <a:ext cx="1184170" cy="276999"/>
          </a:xfrm>
          <a:prstGeom prst="rect">
            <a:avLst/>
          </a:prstGeom>
          <a:noFill/>
        </p:spPr>
        <p:txBody>
          <a:bodyPr wrap="none" rtlCol="0">
            <a:spAutoFit/>
          </a:bodyPr>
          <a:lstStyle/>
          <a:p>
            <a:r>
              <a:rPr lang="pl-PL" sz="1200" dirty="0" err="1" smtClean="0"/>
              <a:t>Author</a:t>
            </a:r>
            <a:r>
              <a:rPr lang="pl-PL" sz="1200" dirty="0" smtClean="0"/>
              <a:t>: R.J. Hall</a:t>
            </a:r>
            <a:endParaRPr lang="pl-PL" sz="1200" dirty="0"/>
          </a:p>
        </p:txBody>
      </p:sp>
      <p:sp>
        <p:nvSpPr>
          <p:cNvPr id="12" name="pole tekstowe 11"/>
          <p:cNvSpPr txBox="1"/>
          <p:nvPr/>
        </p:nvSpPr>
        <p:spPr>
          <a:xfrm>
            <a:off x="214960" y="4929198"/>
            <a:ext cx="5357172" cy="1569660"/>
          </a:xfrm>
          <a:prstGeom prst="rect">
            <a:avLst/>
          </a:prstGeom>
          <a:noFill/>
        </p:spPr>
        <p:txBody>
          <a:bodyPr wrap="none" rtlCol="0">
            <a:spAutoFit/>
          </a:bodyPr>
          <a:lstStyle/>
          <a:p>
            <a:r>
              <a:rPr lang="pl-PL" sz="1600" b="1" dirty="0" smtClean="0"/>
              <a:t>Po utworzeniu jądra żelazowego reakcje w centrum ustają. </a:t>
            </a:r>
          </a:p>
          <a:p>
            <a:endParaRPr lang="pl-PL" sz="1600" b="1" dirty="0" smtClean="0"/>
          </a:p>
          <a:p>
            <a:r>
              <a:rPr lang="pl-PL" sz="1600" b="1" dirty="0" smtClean="0"/>
              <a:t>Jądro zapada się do gwiazdy neutronowej lub czarnej dziury. </a:t>
            </a:r>
          </a:p>
          <a:p>
            <a:endParaRPr lang="pl-PL" sz="1600" b="1" dirty="0" smtClean="0"/>
          </a:p>
          <a:p>
            <a:r>
              <a:rPr lang="pl-PL" sz="1600" b="1" dirty="0" smtClean="0"/>
              <a:t>Zewnętrzne warstwy odbijają się od sztywnego obiektu </a:t>
            </a:r>
          </a:p>
          <a:p>
            <a:r>
              <a:rPr lang="pl-PL" sz="1600" b="1" dirty="0" smtClean="0"/>
              <a:t>powstającego wewnątrz (jak odbić się od czarnej dziury?)</a:t>
            </a:r>
            <a:endParaRPr lang="pl-PL" sz="1600" b="1" dirty="0"/>
          </a:p>
        </p:txBody>
      </p:sp>
      <p:pic>
        <p:nvPicPr>
          <p:cNvPr id="13" name="Picture 3"/>
          <p:cNvPicPr>
            <a:picLocks noChangeAspect="1" noChangeArrowheads="1"/>
          </p:cNvPicPr>
          <p:nvPr/>
        </p:nvPicPr>
        <p:blipFill>
          <a:blip r:embed="rId3" cstate="print"/>
          <a:srcRect/>
          <a:stretch>
            <a:fillRect/>
          </a:stretch>
        </p:blipFill>
        <p:spPr bwMode="auto">
          <a:xfrm>
            <a:off x="5786446" y="3643314"/>
            <a:ext cx="3037424" cy="2928945"/>
          </a:xfrm>
          <a:prstGeom prst="rect">
            <a:avLst/>
          </a:prstGeom>
          <a:noFill/>
          <a:ln w="9525">
            <a:noFill/>
            <a:miter lim="800000"/>
            <a:headEnd/>
            <a:tailEnd/>
          </a:ln>
        </p:spPr>
      </p:pic>
      <p:sp>
        <p:nvSpPr>
          <p:cNvPr id="14" name="Prostokąt 13"/>
          <p:cNvSpPr/>
          <p:nvPr/>
        </p:nvSpPr>
        <p:spPr>
          <a:xfrm>
            <a:off x="6643702" y="6581001"/>
            <a:ext cx="2288255" cy="276999"/>
          </a:xfrm>
          <a:prstGeom prst="rect">
            <a:avLst/>
          </a:prstGeom>
        </p:spPr>
        <p:txBody>
          <a:bodyPr wrap="none">
            <a:spAutoFit/>
          </a:bodyPr>
          <a:lstStyle/>
          <a:p>
            <a:r>
              <a:rPr lang="pl-PL" sz="1200" dirty="0" smtClean="0"/>
              <a:t>Credit: NASA/McGill/</a:t>
            </a:r>
            <a:r>
              <a:rPr lang="pl-PL" sz="1200" dirty="0" err="1" smtClean="0"/>
              <a:t>V.Kaspi</a:t>
            </a:r>
            <a:r>
              <a:rPr lang="pl-PL" sz="1200" dirty="0" smtClean="0"/>
              <a:t> et al.</a:t>
            </a:r>
            <a:endParaRPr lang="pl-PL" sz="1200" dirty="0"/>
          </a:p>
        </p:txBody>
      </p:sp>
      <p:grpSp>
        <p:nvGrpSpPr>
          <p:cNvPr id="15" name="Group 18"/>
          <p:cNvGrpSpPr>
            <a:grpSpLocks/>
          </p:cNvGrpSpPr>
          <p:nvPr/>
        </p:nvGrpSpPr>
        <p:grpSpPr bwMode="auto">
          <a:xfrm>
            <a:off x="5000628" y="1000108"/>
            <a:ext cx="3857160" cy="2513037"/>
            <a:chOff x="2676" y="228"/>
            <a:chExt cx="3421" cy="2299"/>
          </a:xfrm>
        </p:grpSpPr>
        <p:pic>
          <p:nvPicPr>
            <p:cNvPr id="16" name="Picture 15" descr="D:\BCS\OSA2006\800px-Supernova_1987A.jpg"/>
            <p:cNvPicPr>
              <a:picLocks noChangeAspect="1" noChangeArrowheads="1"/>
            </p:cNvPicPr>
            <p:nvPr/>
          </p:nvPicPr>
          <p:blipFill>
            <a:blip r:embed="rId4" cstate="print"/>
            <a:srcRect/>
            <a:stretch>
              <a:fillRect/>
            </a:stretch>
          </p:blipFill>
          <p:spPr bwMode="auto">
            <a:xfrm>
              <a:off x="3120" y="228"/>
              <a:ext cx="2640" cy="1980"/>
            </a:xfrm>
            <a:prstGeom prst="rect">
              <a:avLst/>
            </a:prstGeom>
            <a:noFill/>
          </p:spPr>
        </p:pic>
        <p:sp>
          <p:nvSpPr>
            <p:cNvPr id="17" name="Text Box 17"/>
            <p:cNvSpPr txBox="1">
              <a:spLocks noChangeArrowheads="1"/>
            </p:cNvSpPr>
            <p:nvPr/>
          </p:nvSpPr>
          <p:spPr bwMode="auto">
            <a:xfrm>
              <a:off x="2676" y="2189"/>
              <a:ext cx="3421" cy="338"/>
            </a:xfrm>
            <a:prstGeom prst="rect">
              <a:avLst/>
            </a:prstGeom>
            <a:noFill/>
            <a:ln w="28575">
              <a:noFill/>
              <a:miter lim="800000"/>
              <a:headEnd/>
              <a:tailEnd/>
            </a:ln>
            <a:effectLst/>
          </p:spPr>
          <p:txBody>
            <a:bodyPr wrap="square">
              <a:spAutoFit/>
            </a:bodyPr>
            <a:lstStyle/>
            <a:p>
              <a:pPr algn="l">
                <a:spcBef>
                  <a:spcPct val="50000"/>
                </a:spcBef>
              </a:pPr>
              <a:r>
                <a:rPr lang="pl-PL" sz="1800" dirty="0">
                  <a:latin typeface="Arial" charset="0"/>
                </a:rPr>
                <a:t>Wybuch supernowej 1987 w LMC</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err="1" smtClean="0"/>
              <a:t>Lyman</a:t>
            </a:r>
            <a:r>
              <a:rPr lang="pl-PL" sz="2800" b="1" dirty="0" smtClean="0"/>
              <a:t> </a:t>
            </a:r>
            <a:r>
              <a:rPr lang="pl-PL" sz="2800" b="1" dirty="0" err="1" smtClean="0"/>
              <a:t>Spitzer</a:t>
            </a:r>
            <a:r>
              <a:rPr lang="pl-PL" sz="2800" b="1" dirty="0" smtClean="0"/>
              <a:t> </a:t>
            </a:r>
            <a:r>
              <a:rPr lang="pl-PL" sz="2800" b="1" dirty="0" err="1" smtClean="0"/>
              <a:t>Jr</a:t>
            </a:r>
            <a:r>
              <a:rPr lang="pl-PL" sz="2800" b="1" dirty="0" smtClean="0"/>
              <a:t>. (26.06.1914 – 31.03.1997)</a:t>
            </a:r>
            <a:endParaRPr lang="pl-PL" sz="2800" b="1" dirty="0"/>
          </a:p>
        </p:txBody>
      </p:sp>
      <p:pic>
        <p:nvPicPr>
          <p:cNvPr id="1026" name="Picture 2"/>
          <p:cNvPicPr>
            <a:picLocks noChangeAspect="1" noChangeArrowheads="1"/>
          </p:cNvPicPr>
          <p:nvPr/>
        </p:nvPicPr>
        <p:blipFill>
          <a:blip r:embed="rId2" cstate="print"/>
          <a:srcRect/>
          <a:stretch>
            <a:fillRect/>
          </a:stretch>
        </p:blipFill>
        <p:spPr bwMode="auto">
          <a:xfrm>
            <a:off x="5286380" y="1357298"/>
            <a:ext cx="3484254" cy="442913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357158" y="1357298"/>
            <a:ext cx="4429156" cy="4429156"/>
          </a:xfrm>
          <a:prstGeom prst="rect">
            <a:avLst/>
          </a:prstGeom>
          <a:noFill/>
          <a:ln w="9525">
            <a:noFill/>
            <a:miter lim="800000"/>
            <a:headEnd/>
            <a:tailEnd/>
          </a:ln>
        </p:spPr>
      </p:pic>
      <p:sp>
        <p:nvSpPr>
          <p:cNvPr id="7" name="pole tekstowe 6"/>
          <p:cNvSpPr txBox="1"/>
          <p:nvPr/>
        </p:nvSpPr>
        <p:spPr>
          <a:xfrm>
            <a:off x="714348" y="6143644"/>
            <a:ext cx="7689862" cy="369332"/>
          </a:xfrm>
          <a:prstGeom prst="rect">
            <a:avLst/>
          </a:prstGeom>
          <a:noFill/>
        </p:spPr>
        <p:txBody>
          <a:bodyPr wrap="none" rtlCol="0">
            <a:spAutoFit/>
          </a:bodyPr>
          <a:lstStyle/>
          <a:p>
            <a:r>
              <a:rPr lang="pl-PL" b="1" dirty="0" smtClean="0">
                <a:solidFill>
                  <a:srgbClr val="002060"/>
                </a:solidFill>
              </a:rPr>
              <a:t>W 1946 r. zaproponował umieszczenie dużego teleskopu na sztucznym satelicie</a:t>
            </a:r>
            <a:endParaRPr lang="pl-PL" b="1" dirty="0">
              <a:solidFill>
                <a:srgbClr val="00206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Supernowe: typ </a:t>
            </a:r>
            <a:r>
              <a:rPr lang="pl-PL" sz="2800" b="1" dirty="0" err="1" smtClean="0"/>
              <a:t>Ia</a:t>
            </a:r>
            <a:endParaRPr lang="pl-PL" sz="2800" b="1" dirty="0"/>
          </a:p>
        </p:txBody>
      </p:sp>
      <p:pic>
        <p:nvPicPr>
          <p:cNvPr id="4" name="Picture 2"/>
          <p:cNvPicPr>
            <a:picLocks noChangeAspect="1" noChangeArrowheads="1"/>
          </p:cNvPicPr>
          <p:nvPr/>
        </p:nvPicPr>
        <p:blipFill>
          <a:blip r:embed="rId3" cstate="print"/>
          <a:srcRect/>
          <a:stretch>
            <a:fillRect/>
          </a:stretch>
        </p:blipFill>
        <p:spPr bwMode="auto">
          <a:xfrm>
            <a:off x="214282" y="1071546"/>
            <a:ext cx="4526963" cy="4644862"/>
          </a:xfrm>
          <a:prstGeom prst="rect">
            <a:avLst/>
          </a:prstGeom>
          <a:noFill/>
          <a:ln w="9525">
            <a:noFill/>
            <a:miter lim="800000"/>
            <a:headEnd/>
            <a:tailEnd/>
          </a:ln>
        </p:spPr>
      </p:pic>
      <p:sp>
        <p:nvSpPr>
          <p:cNvPr id="7" name="pole tekstowe 6"/>
          <p:cNvSpPr txBox="1"/>
          <p:nvPr/>
        </p:nvSpPr>
        <p:spPr>
          <a:xfrm>
            <a:off x="4929190" y="1357298"/>
            <a:ext cx="3857851" cy="1569660"/>
          </a:xfrm>
          <a:prstGeom prst="rect">
            <a:avLst/>
          </a:prstGeom>
          <a:noFill/>
        </p:spPr>
        <p:txBody>
          <a:bodyPr wrap="none" rtlCol="0">
            <a:spAutoFit/>
          </a:bodyPr>
          <a:lstStyle/>
          <a:p>
            <a:r>
              <a:rPr lang="pl-PL" sz="1600" b="1" dirty="0" smtClean="0"/>
              <a:t>Eksplodujące białe karły, które gwałtownie </a:t>
            </a:r>
          </a:p>
          <a:p>
            <a:r>
              <a:rPr lang="pl-PL" sz="1600" b="1" dirty="0" smtClean="0"/>
              <a:t>przekraczają granicę </a:t>
            </a:r>
            <a:r>
              <a:rPr lang="pl-PL" sz="1600" b="1" dirty="0" err="1" smtClean="0"/>
              <a:t>Chandrasekhara</a:t>
            </a:r>
            <a:endParaRPr lang="pl-PL" sz="1600" b="1" dirty="0" smtClean="0"/>
          </a:p>
          <a:p>
            <a:endParaRPr lang="pl-PL" sz="1600" b="1" dirty="0" smtClean="0"/>
          </a:p>
          <a:p>
            <a:r>
              <a:rPr lang="pl-PL" sz="1600" b="1" dirty="0" smtClean="0"/>
              <a:t>Podobne masy eksplodujących białych </a:t>
            </a:r>
          </a:p>
          <a:p>
            <a:r>
              <a:rPr lang="pl-PL" sz="1600" b="1" dirty="0" smtClean="0"/>
              <a:t>karłów – podobne jasności supernowych – </a:t>
            </a:r>
          </a:p>
          <a:p>
            <a:r>
              <a:rPr lang="pl-PL" sz="1600" b="1" dirty="0" smtClean="0"/>
              <a:t>świece standardowe</a:t>
            </a:r>
          </a:p>
        </p:txBody>
      </p:sp>
      <p:pic>
        <p:nvPicPr>
          <p:cNvPr id="8" name="6km_18rb_42off_rpv1_dens_800x640.avi">
            <a:hlinkClick r:id="" action="ppaction://media"/>
          </p:cNvPr>
          <p:cNvPicPr>
            <a:picLocks noRot="1" noChangeAspect="1"/>
          </p:cNvPicPr>
          <p:nvPr>
            <a:videoFile r:link="rId1"/>
          </p:nvPr>
        </p:nvPicPr>
        <p:blipFill>
          <a:blip r:embed="rId4" cstate="print"/>
          <a:stretch>
            <a:fillRect/>
          </a:stretch>
        </p:blipFill>
        <p:spPr>
          <a:xfrm>
            <a:off x="4786314" y="3143248"/>
            <a:ext cx="4256488" cy="340519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dirty="0" err="1" smtClean="0"/>
              <a:t>Ia</a:t>
            </a:r>
            <a:endParaRPr lang="pl-PL" sz="2800" b="1" dirty="0"/>
          </a:p>
        </p:txBody>
      </p:sp>
      <p:pic>
        <p:nvPicPr>
          <p:cNvPr id="4" name="Picture 2"/>
          <p:cNvPicPr>
            <a:picLocks noChangeAspect="1" noChangeArrowheads="1"/>
          </p:cNvPicPr>
          <p:nvPr/>
        </p:nvPicPr>
        <p:blipFill>
          <a:blip r:embed="rId3" cstate="print"/>
          <a:srcRect/>
          <a:stretch>
            <a:fillRect/>
          </a:stretch>
        </p:blipFill>
        <p:spPr bwMode="auto">
          <a:xfrm>
            <a:off x="571472" y="1834210"/>
            <a:ext cx="1905000" cy="2828925"/>
          </a:xfrm>
          <a:prstGeom prst="rect">
            <a:avLst/>
          </a:prstGeom>
          <a:noFill/>
          <a:ln w="9525">
            <a:noFill/>
            <a:miter lim="800000"/>
            <a:headEnd/>
            <a:tailEnd/>
          </a:ln>
        </p:spPr>
      </p:pic>
      <p:sp>
        <p:nvSpPr>
          <p:cNvPr id="7" name="pole tekstowe 6"/>
          <p:cNvSpPr txBox="1"/>
          <p:nvPr/>
        </p:nvSpPr>
        <p:spPr>
          <a:xfrm>
            <a:off x="428596" y="4834606"/>
            <a:ext cx="2281908" cy="523220"/>
          </a:xfrm>
          <a:prstGeom prst="rect">
            <a:avLst/>
          </a:prstGeom>
          <a:noFill/>
        </p:spPr>
        <p:txBody>
          <a:bodyPr wrap="none" rtlCol="0">
            <a:spAutoFit/>
          </a:bodyPr>
          <a:lstStyle/>
          <a:p>
            <a:pPr algn="ctr"/>
            <a:r>
              <a:rPr lang="pl-PL" sz="1400" b="1" dirty="0" smtClean="0"/>
              <a:t>Tycho </a:t>
            </a:r>
            <a:r>
              <a:rPr lang="pl-PL" sz="1400" b="1" dirty="0" err="1" smtClean="0"/>
              <a:t>Brahe</a:t>
            </a:r>
            <a:r>
              <a:rPr lang="pl-PL" sz="1400" b="1" dirty="0" smtClean="0"/>
              <a:t> </a:t>
            </a:r>
          </a:p>
          <a:p>
            <a:pPr algn="ctr"/>
            <a:r>
              <a:rPr lang="pl-PL" sz="1400" b="1" dirty="0" smtClean="0"/>
              <a:t>14.12.1546 r. – 24.10.1601 r.</a:t>
            </a:r>
            <a:endParaRPr lang="pl-PL" sz="1400" b="1" dirty="0"/>
          </a:p>
        </p:txBody>
      </p:sp>
      <p:sp>
        <p:nvSpPr>
          <p:cNvPr id="8" name="pole tekstowe 7"/>
          <p:cNvSpPr txBox="1"/>
          <p:nvPr/>
        </p:nvSpPr>
        <p:spPr>
          <a:xfrm>
            <a:off x="5000628" y="1214422"/>
            <a:ext cx="1840697" cy="338554"/>
          </a:xfrm>
          <a:prstGeom prst="rect">
            <a:avLst/>
          </a:prstGeom>
          <a:noFill/>
        </p:spPr>
        <p:txBody>
          <a:bodyPr wrap="none" rtlCol="0">
            <a:spAutoFit/>
          </a:bodyPr>
          <a:lstStyle/>
          <a:p>
            <a:r>
              <a:rPr lang="pl-PL" sz="1600" b="1" dirty="0" smtClean="0"/>
              <a:t>11 listopada 1572 r.</a:t>
            </a:r>
            <a:endParaRPr lang="pl-PL" sz="1600" b="1" dirty="0"/>
          </a:p>
        </p:txBody>
      </p:sp>
      <p:sp>
        <p:nvSpPr>
          <p:cNvPr id="9" name="Prostokąt 8"/>
          <p:cNvSpPr/>
          <p:nvPr/>
        </p:nvSpPr>
        <p:spPr>
          <a:xfrm>
            <a:off x="7215206" y="6072206"/>
            <a:ext cx="1516121" cy="276999"/>
          </a:xfrm>
          <a:prstGeom prst="rect">
            <a:avLst/>
          </a:prstGeom>
        </p:spPr>
        <p:txBody>
          <a:bodyPr wrap="none">
            <a:spAutoFit/>
          </a:bodyPr>
          <a:lstStyle/>
          <a:p>
            <a:r>
              <a:rPr lang="pl-PL" sz="1200" dirty="0" smtClean="0"/>
              <a:t>(Oliver Krause, MPIA)</a:t>
            </a:r>
            <a:endParaRPr lang="pl-PL" sz="1200" dirty="0"/>
          </a:p>
        </p:txBody>
      </p:sp>
      <p:pic>
        <p:nvPicPr>
          <p:cNvPr id="10" name="tycho_remnant.avi">
            <a:hlinkClick r:id="" action="ppaction://media"/>
          </p:cNvPr>
          <p:cNvPicPr>
            <a:picLocks noRot="1" noChangeAspect="1"/>
          </p:cNvPicPr>
          <p:nvPr>
            <a:videoFile r:link="rId1"/>
          </p:nvPr>
        </p:nvPicPr>
        <p:blipFill>
          <a:blip r:embed="rId4" cstate="print"/>
          <a:stretch>
            <a:fillRect/>
          </a:stretch>
        </p:blipFill>
        <p:spPr>
          <a:xfrm>
            <a:off x="3143240" y="1500174"/>
            <a:ext cx="5643578" cy="451486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smtClean="0"/>
              <a:t>Ia</a:t>
            </a:r>
            <a:endParaRPr lang="pl-PL" sz="2800" b="1" dirty="0"/>
          </a:p>
        </p:txBody>
      </p:sp>
      <p:pic>
        <p:nvPicPr>
          <p:cNvPr id="10" name="Picture 2"/>
          <p:cNvPicPr>
            <a:picLocks noChangeAspect="1" noChangeArrowheads="1"/>
          </p:cNvPicPr>
          <p:nvPr/>
        </p:nvPicPr>
        <p:blipFill>
          <a:blip r:embed="rId2" cstate="print"/>
          <a:srcRect/>
          <a:stretch>
            <a:fillRect/>
          </a:stretch>
        </p:blipFill>
        <p:spPr bwMode="auto">
          <a:xfrm>
            <a:off x="500034" y="1214422"/>
            <a:ext cx="5000660" cy="5000660"/>
          </a:xfrm>
          <a:prstGeom prst="rect">
            <a:avLst/>
          </a:prstGeom>
          <a:noFill/>
          <a:ln w="9525">
            <a:noFill/>
            <a:miter lim="800000"/>
            <a:headEnd/>
            <a:tailEnd/>
          </a:ln>
        </p:spPr>
      </p:pic>
      <p:sp>
        <p:nvSpPr>
          <p:cNvPr id="11" name="pole tekstowe 10"/>
          <p:cNvSpPr txBox="1"/>
          <p:nvPr/>
        </p:nvSpPr>
        <p:spPr>
          <a:xfrm>
            <a:off x="5596651" y="1428736"/>
            <a:ext cx="3579698" cy="4278094"/>
          </a:xfrm>
          <a:prstGeom prst="rect">
            <a:avLst/>
          </a:prstGeom>
          <a:noFill/>
        </p:spPr>
        <p:txBody>
          <a:bodyPr wrap="none" rtlCol="0">
            <a:spAutoFit/>
          </a:bodyPr>
          <a:lstStyle/>
          <a:p>
            <a:r>
              <a:rPr lang="pl-PL" sz="1600" b="1" dirty="0" smtClean="0"/>
              <a:t>Dwie fale uderzeniowe wędrujące</a:t>
            </a:r>
          </a:p>
          <a:p>
            <a:r>
              <a:rPr lang="pl-PL" sz="1600" b="1" dirty="0" smtClean="0"/>
              <a:t>na zewnątrz i do wewnątrz pozostałości</a:t>
            </a:r>
          </a:p>
          <a:p>
            <a:endParaRPr lang="pl-PL" sz="1600" b="1" dirty="0" smtClean="0"/>
          </a:p>
          <a:p>
            <a:r>
              <a:rPr lang="pl-PL" sz="1600" b="1" dirty="0" smtClean="0"/>
              <a:t>Front zewnętrznej fali powinien być </a:t>
            </a:r>
          </a:p>
          <a:p>
            <a:r>
              <a:rPr lang="pl-PL" sz="1600" b="1" dirty="0" smtClean="0"/>
              <a:t>oddalony o około 2 l. św., a obserwacje </a:t>
            </a:r>
          </a:p>
          <a:p>
            <a:r>
              <a:rPr lang="pl-PL" sz="1600" b="1" dirty="0" smtClean="0"/>
              <a:t>chandra pokazują, że jest w odległości </a:t>
            </a:r>
          </a:p>
          <a:p>
            <a:r>
              <a:rPr lang="pl-PL" sz="1600" b="1" dirty="0" smtClean="0"/>
              <a:t>jedynie 0.5 l. św.</a:t>
            </a:r>
          </a:p>
          <a:p>
            <a:endParaRPr lang="pl-PL" sz="1600" b="1" dirty="0" smtClean="0"/>
          </a:p>
          <a:p>
            <a:r>
              <a:rPr lang="pl-PL" sz="1600" b="1" dirty="0" smtClean="0"/>
              <a:t>Wytłumaczeniem tego faktu może być </a:t>
            </a:r>
          </a:p>
          <a:p>
            <a:r>
              <a:rPr lang="pl-PL" sz="1600" b="1" dirty="0" smtClean="0"/>
              <a:t>transfer energii frontu fali uderzeniowej</a:t>
            </a:r>
          </a:p>
          <a:p>
            <a:r>
              <a:rPr lang="pl-PL" sz="1600" b="1" dirty="0" smtClean="0"/>
              <a:t>na przyspieszenie cząstek do wysokich</a:t>
            </a:r>
          </a:p>
          <a:p>
            <a:r>
              <a:rPr lang="pl-PL" sz="1600" b="1" dirty="0" smtClean="0"/>
              <a:t>energii.</a:t>
            </a:r>
          </a:p>
          <a:p>
            <a:endParaRPr lang="pl-PL" sz="1600" b="1" dirty="0" smtClean="0"/>
          </a:p>
          <a:p>
            <a:r>
              <a:rPr lang="pl-PL" sz="1600" b="1" dirty="0" smtClean="0"/>
              <a:t>Obserwacje Chandra wskazują, że </a:t>
            </a:r>
          </a:p>
          <a:p>
            <a:r>
              <a:rPr lang="pl-PL" sz="1600" b="1" dirty="0" smtClean="0"/>
              <a:t>źródłem wysokoenergetycznego </a:t>
            </a:r>
          </a:p>
          <a:p>
            <a:r>
              <a:rPr lang="pl-PL" sz="1600" b="1" dirty="0" smtClean="0"/>
              <a:t>promieniowania kosmicznego mogą </a:t>
            </a:r>
          </a:p>
          <a:p>
            <a:r>
              <a:rPr lang="pl-PL" sz="1600" b="1" dirty="0" smtClean="0"/>
              <a:t>być wybuchy supernowych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smtClean="0"/>
              <a:t>Ia</a:t>
            </a:r>
            <a:endParaRPr lang="pl-PL" sz="2800" b="1" dirty="0"/>
          </a:p>
        </p:txBody>
      </p:sp>
      <p:pic>
        <p:nvPicPr>
          <p:cNvPr id="4" name="Picture 2"/>
          <p:cNvPicPr>
            <a:picLocks noChangeAspect="1" noChangeArrowheads="1"/>
          </p:cNvPicPr>
          <p:nvPr/>
        </p:nvPicPr>
        <p:blipFill>
          <a:blip r:embed="rId3" cstate="print"/>
          <a:srcRect/>
          <a:stretch>
            <a:fillRect/>
          </a:stretch>
        </p:blipFill>
        <p:spPr bwMode="auto">
          <a:xfrm>
            <a:off x="500034" y="1785926"/>
            <a:ext cx="2075789" cy="2847983"/>
          </a:xfrm>
          <a:prstGeom prst="rect">
            <a:avLst/>
          </a:prstGeom>
          <a:noFill/>
          <a:ln w="9525">
            <a:noFill/>
            <a:miter lim="800000"/>
            <a:headEnd/>
            <a:tailEnd/>
          </a:ln>
        </p:spPr>
      </p:pic>
      <p:sp>
        <p:nvSpPr>
          <p:cNvPr id="7" name="pole tekstowe 6"/>
          <p:cNvSpPr txBox="1"/>
          <p:nvPr/>
        </p:nvSpPr>
        <p:spPr>
          <a:xfrm>
            <a:off x="428596" y="4834606"/>
            <a:ext cx="2281907" cy="523220"/>
          </a:xfrm>
          <a:prstGeom prst="rect">
            <a:avLst/>
          </a:prstGeom>
          <a:noFill/>
        </p:spPr>
        <p:txBody>
          <a:bodyPr wrap="none" rtlCol="0">
            <a:spAutoFit/>
          </a:bodyPr>
          <a:lstStyle/>
          <a:p>
            <a:pPr algn="ctr"/>
            <a:r>
              <a:rPr lang="pl-PL" sz="1400" b="1" dirty="0" smtClean="0"/>
              <a:t>Johannes Kepler</a:t>
            </a:r>
          </a:p>
          <a:p>
            <a:pPr algn="ctr"/>
            <a:r>
              <a:rPr lang="pl-PL" sz="1400" b="1" dirty="0" smtClean="0"/>
              <a:t>27.12.1571 r. – 15.11.1630 r.</a:t>
            </a:r>
            <a:endParaRPr lang="pl-PL" sz="1400" b="1" dirty="0"/>
          </a:p>
        </p:txBody>
      </p:sp>
      <p:sp>
        <p:nvSpPr>
          <p:cNvPr id="8" name="pole tekstowe 7"/>
          <p:cNvSpPr txBox="1"/>
          <p:nvPr/>
        </p:nvSpPr>
        <p:spPr>
          <a:xfrm>
            <a:off x="6766994" y="1804562"/>
            <a:ext cx="2019848" cy="338554"/>
          </a:xfrm>
          <a:prstGeom prst="rect">
            <a:avLst/>
          </a:prstGeom>
          <a:noFill/>
        </p:spPr>
        <p:txBody>
          <a:bodyPr wrap="none" rtlCol="0">
            <a:spAutoFit/>
          </a:bodyPr>
          <a:lstStyle/>
          <a:p>
            <a:r>
              <a:rPr lang="pl-PL" sz="1600" b="1" dirty="0" smtClean="0"/>
              <a:t>9 października 1604 r.</a:t>
            </a:r>
            <a:endParaRPr lang="pl-PL" sz="1600" b="1" dirty="0"/>
          </a:p>
        </p:txBody>
      </p:sp>
      <p:pic>
        <p:nvPicPr>
          <p:cNvPr id="9" name="Obraz 8" descr="Obraz1.png"/>
          <p:cNvPicPr>
            <a:picLocks noChangeAspect="1"/>
          </p:cNvPicPr>
          <p:nvPr/>
        </p:nvPicPr>
        <p:blipFill>
          <a:blip r:embed="rId4" cstate="print"/>
          <a:stretch>
            <a:fillRect/>
          </a:stretch>
        </p:blipFill>
        <p:spPr>
          <a:xfrm>
            <a:off x="2786050" y="834920"/>
            <a:ext cx="3429024" cy="2165452"/>
          </a:xfrm>
          <a:prstGeom prst="rect">
            <a:avLst/>
          </a:prstGeom>
        </p:spPr>
      </p:pic>
      <p:sp>
        <p:nvSpPr>
          <p:cNvPr id="10" name="Prostokąt 9"/>
          <p:cNvSpPr/>
          <p:nvPr/>
        </p:nvSpPr>
        <p:spPr>
          <a:xfrm>
            <a:off x="2571736" y="2937687"/>
            <a:ext cx="3929090" cy="276999"/>
          </a:xfrm>
          <a:prstGeom prst="rect">
            <a:avLst/>
          </a:prstGeom>
        </p:spPr>
        <p:txBody>
          <a:bodyPr wrap="square">
            <a:spAutoFit/>
          </a:bodyPr>
          <a:lstStyle/>
          <a:p>
            <a:r>
              <a:rPr lang="en-US" sz="1200" dirty="0" smtClean="0"/>
              <a:t>Green </a:t>
            </a:r>
            <a:r>
              <a:rPr lang="en-US" sz="1200" dirty="0" err="1" smtClean="0"/>
              <a:t>i</a:t>
            </a:r>
            <a:r>
              <a:rPr lang="en-US" sz="1200" dirty="0" smtClean="0"/>
              <a:t> Stephenson</a:t>
            </a:r>
            <a:r>
              <a:rPr lang="pl-PL" sz="1200" dirty="0" smtClean="0"/>
              <a:t> </a:t>
            </a:r>
            <a:r>
              <a:rPr lang="en-US" sz="1200" dirty="0" smtClean="0"/>
              <a:t>2003, Lecture Notes in</a:t>
            </a:r>
            <a:r>
              <a:rPr lang="pl-PL" sz="1200" dirty="0" smtClean="0"/>
              <a:t> </a:t>
            </a:r>
            <a:r>
              <a:rPr lang="en-US" sz="1200" dirty="0" smtClean="0"/>
              <a:t>Physics 598, 7</a:t>
            </a:r>
            <a:endParaRPr lang="pl-PL" sz="1200" dirty="0"/>
          </a:p>
        </p:txBody>
      </p:sp>
      <p:pic>
        <p:nvPicPr>
          <p:cNvPr id="11" name="kepler_zoom_lg.mpg">
            <a:hlinkClick r:id="" action="ppaction://media"/>
          </p:cNvPr>
          <p:cNvPicPr>
            <a:picLocks noRot="1" noChangeAspect="1"/>
          </p:cNvPicPr>
          <p:nvPr>
            <a:videoFile r:link="rId1"/>
          </p:nvPr>
        </p:nvPicPr>
        <p:blipFill>
          <a:blip r:embed="rId5" cstate="print"/>
          <a:stretch>
            <a:fillRect/>
          </a:stretch>
        </p:blipFill>
        <p:spPr>
          <a:xfrm>
            <a:off x="3714744" y="3286124"/>
            <a:ext cx="5143512" cy="342900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smtClean="0"/>
              <a:t>Ia</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285720" y="1142984"/>
            <a:ext cx="4494520" cy="5286412"/>
          </a:xfrm>
          <a:prstGeom prst="rect">
            <a:avLst/>
          </a:prstGeom>
          <a:noFill/>
          <a:ln w="9525">
            <a:noFill/>
            <a:miter lim="800000"/>
            <a:headEnd/>
            <a:tailEnd/>
          </a:ln>
        </p:spPr>
      </p:pic>
      <p:sp>
        <p:nvSpPr>
          <p:cNvPr id="7" name="pole tekstowe 6"/>
          <p:cNvSpPr txBox="1"/>
          <p:nvPr/>
        </p:nvSpPr>
        <p:spPr>
          <a:xfrm>
            <a:off x="4786314" y="1285860"/>
            <a:ext cx="4375557" cy="5016758"/>
          </a:xfrm>
          <a:prstGeom prst="rect">
            <a:avLst/>
          </a:prstGeom>
          <a:noFill/>
        </p:spPr>
        <p:txBody>
          <a:bodyPr wrap="none" rtlCol="0">
            <a:spAutoFit/>
          </a:bodyPr>
          <a:lstStyle/>
          <a:p>
            <a:r>
              <a:rPr lang="pl-PL" sz="1600" b="1" dirty="0" smtClean="0"/>
              <a:t>Obserwacje HST pokazują miejsca gdzie front </a:t>
            </a:r>
          </a:p>
          <a:p>
            <a:r>
              <a:rPr lang="pl-PL" sz="1600" b="1" dirty="0" smtClean="0"/>
              <a:t>fali uderzeniowej spotyka gęsty ośrodek.</a:t>
            </a:r>
          </a:p>
          <a:p>
            <a:endParaRPr lang="pl-PL" sz="1600" b="1" dirty="0" smtClean="0"/>
          </a:p>
          <a:p>
            <a:r>
              <a:rPr lang="pl-PL" sz="1600" b="1" dirty="0" err="1" smtClean="0"/>
              <a:t>Spitzer</a:t>
            </a:r>
            <a:r>
              <a:rPr lang="pl-PL" sz="1600" b="1" dirty="0" smtClean="0"/>
              <a:t> pokazuje promieniowanie podczerwone</a:t>
            </a:r>
          </a:p>
          <a:p>
            <a:r>
              <a:rPr lang="pl-PL" sz="1600" b="1" dirty="0" smtClean="0"/>
              <a:t>pochodzące od pyłu podgrzanego przez front fali </a:t>
            </a:r>
          </a:p>
          <a:p>
            <a:r>
              <a:rPr lang="pl-PL" sz="1600" b="1" dirty="0" smtClean="0"/>
              <a:t>uderzeniowej.</a:t>
            </a:r>
          </a:p>
          <a:p>
            <a:endParaRPr lang="pl-PL" sz="1600" b="1" dirty="0" smtClean="0"/>
          </a:p>
          <a:p>
            <a:r>
              <a:rPr lang="pl-PL" sz="1600" b="1" dirty="0" smtClean="0"/>
              <a:t>Najgorętszy ośrodek (kolor niebieski) znajduje się</a:t>
            </a:r>
          </a:p>
          <a:p>
            <a:r>
              <a:rPr lang="pl-PL" sz="1600" b="1" dirty="0" smtClean="0"/>
              <a:t>tuż za frontem fali uderzeniowej. Związany jest </a:t>
            </a:r>
          </a:p>
          <a:p>
            <a:r>
              <a:rPr lang="pl-PL" sz="1600" b="1" dirty="0" smtClean="0"/>
              <a:t>z cząstkami przyspieszonymi na froncie fali </a:t>
            </a:r>
          </a:p>
          <a:p>
            <a:r>
              <a:rPr lang="pl-PL" sz="1600" b="1" dirty="0" smtClean="0"/>
              <a:t>uderzeniowej, które wirują dookoła linii sił pola </a:t>
            </a:r>
          </a:p>
          <a:p>
            <a:r>
              <a:rPr lang="pl-PL" sz="1600" b="1" dirty="0" smtClean="0"/>
              <a:t>magnetycznego.</a:t>
            </a:r>
          </a:p>
          <a:p>
            <a:endParaRPr lang="pl-PL" sz="1600" b="1" dirty="0" smtClean="0"/>
          </a:p>
          <a:p>
            <a:r>
              <a:rPr lang="pl-PL" sz="1600" b="1" dirty="0" smtClean="0"/>
              <a:t>Nieco chłodniejsze obszary (kolor zielony) </a:t>
            </a:r>
          </a:p>
          <a:p>
            <a:r>
              <a:rPr lang="pl-PL" sz="1600" b="1" dirty="0" smtClean="0"/>
              <a:t>pochodzą od podgrzanej plazmy eksplodującej</a:t>
            </a:r>
          </a:p>
          <a:p>
            <a:r>
              <a:rPr lang="pl-PL" sz="1600" b="1" dirty="0" smtClean="0"/>
              <a:t>gwiazdy.</a:t>
            </a:r>
          </a:p>
          <a:p>
            <a:endParaRPr lang="pl-PL" sz="1600" b="1" dirty="0" smtClean="0"/>
          </a:p>
          <a:p>
            <a:r>
              <a:rPr lang="pl-PL" sz="1600" b="1" dirty="0" smtClean="0"/>
              <a:t>Dokładna analiza obfitości pierwiastków w </a:t>
            </a:r>
          </a:p>
          <a:p>
            <a:r>
              <a:rPr lang="pl-PL" sz="1600" b="1" dirty="0" smtClean="0"/>
              <a:t>pozostałościach (Chandra) wskazuje, że była </a:t>
            </a:r>
          </a:p>
          <a:p>
            <a:r>
              <a:rPr lang="pl-PL" sz="1600" b="1" dirty="0" smtClean="0"/>
              <a:t>to supernowa typu </a:t>
            </a:r>
            <a:r>
              <a:rPr lang="pl-PL" sz="1600" b="1" dirty="0" err="1" smtClean="0"/>
              <a:t>Ia</a:t>
            </a:r>
            <a:endParaRPr lang="pl-PL" sz="1600"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dirty="0" err="1" smtClean="0"/>
              <a:t>Ib,c</a:t>
            </a:r>
            <a:r>
              <a:rPr lang="pl-PL" sz="2800" b="1" dirty="0" smtClean="0"/>
              <a:t> oraz II</a:t>
            </a:r>
            <a:endParaRPr lang="pl-PL" sz="2800" b="1" dirty="0"/>
          </a:p>
        </p:txBody>
      </p:sp>
      <p:pic>
        <p:nvPicPr>
          <p:cNvPr id="8" name="Picture 2"/>
          <p:cNvPicPr>
            <a:picLocks noChangeAspect="1" noChangeArrowheads="1"/>
          </p:cNvPicPr>
          <p:nvPr/>
        </p:nvPicPr>
        <p:blipFill>
          <a:blip r:embed="rId3" cstate="print"/>
          <a:srcRect/>
          <a:stretch>
            <a:fillRect/>
          </a:stretch>
        </p:blipFill>
        <p:spPr bwMode="auto">
          <a:xfrm>
            <a:off x="428596" y="1142984"/>
            <a:ext cx="4000500" cy="4000500"/>
          </a:xfrm>
          <a:prstGeom prst="rect">
            <a:avLst/>
          </a:prstGeom>
          <a:noFill/>
          <a:ln w="9525">
            <a:noFill/>
            <a:miter lim="800000"/>
            <a:headEnd/>
            <a:tailEnd/>
          </a:ln>
        </p:spPr>
      </p:pic>
      <p:sp>
        <p:nvSpPr>
          <p:cNvPr id="9" name="pole tekstowe 8"/>
          <p:cNvSpPr txBox="1"/>
          <p:nvPr/>
        </p:nvSpPr>
        <p:spPr>
          <a:xfrm>
            <a:off x="4572000" y="1071546"/>
            <a:ext cx="4519058" cy="2800767"/>
          </a:xfrm>
          <a:prstGeom prst="rect">
            <a:avLst/>
          </a:prstGeom>
          <a:noFill/>
        </p:spPr>
        <p:txBody>
          <a:bodyPr wrap="none" rtlCol="0">
            <a:spAutoFit/>
          </a:bodyPr>
          <a:lstStyle/>
          <a:p>
            <a:r>
              <a:rPr lang="pl-PL" sz="1600" b="1" dirty="0" smtClean="0"/>
              <a:t>SN2006GY</a:t>
            </a:r>
          </a:p>
          <a:p>
            <a:r>
              <a:rPr lang="pl-PL" sz="1600" b="1" dirty="0" smtClean="0"/>
              <a:t>Jedna z najjaśniejszych supernowych kiedykolwiek </a:t>
            </a:r>
          </a:p>
          <a:p>
            <a:r>
              <a:rPr lang="pl-PL" sz="1600" b="1" dirty="0" smtClean="0"/>
              <a:t>obserwowanych</a:t>
            </a:r>
          </a:p>
          <a:p>
            <a:endParaRPr lang="pl-PL" sz="1600" b="1" dirty="0" smtClean="0"/>
          </a:p>
          <a:p>
            <a:r>
              <a:rPr lang="pl-PL" sz="1600" b="1" dirty="0" smtClean="0"/>
              <a:t>Obserwacje rentgenowskie pozwoliły stwierdzić,</a:t>
            </a:r>
          </a:p>
          <a:p>
            <a:r>
              <a:rPr lang="pl-PL" sz="1600" b="1" dirty="0" smtClean="0"/>
              <a:t>że eksplodowała bardzo masywna gwiazda, a nie </a:t>
            </a:r>
          </a:p>
          <a:p>
            <a:r>
              <a:rPr lang="pl-PL" sz="1600" b="1" dirty="0" smtClean="0"/>
              <a:t>biały karzeł (świeciła zbyt słabo w zakresie </a:t>
            </a:r>
          </a:p>
          <a:p>
            <a:r>
              <a:rPr lang="pl-PL" sz="1600" b="1" dirty="0" smtClean="0"/>
              <a:t>rentgenowskim)</a:t>
            </a:r>
          </a:p>
          <a:p>
            <a:endParaRPr lang="pl-PL" sz="1600" b="1" dirty="0" smtClean="0"/>
          </a:p>
          <a:p>
            <a:r>
              <a:rPr lang="pl-PL" sz="1600" b="1" dirty="0" smtClean="0"/>
              <a:t>Masa ok. 150 </a:t>
            </a:r>
            <a:r>
              <a:rPr lang="pl-PL" sz="1600" b="1" dirty="0" err="1" smtClean="0"/>
              <a:t>M</a:t>
            </a:r>
            <a:r>
              <a:rPr lang="pl-PL" sz="1600" b="1" baseline="-25000" dirty="0" err="1" smtClean="0"/>
              <a:t>☉</a:t>
            </a:r>
            <a:r>
              <a:rPr lang="pl-PL" sz="1600" b="1" dirty="0" smtClean="0"/>
              <a:t>  – typ supernowych, które były </a:t>
            </a:r>
          </a:p>
          <a:p>
            <a:r>
              <a:rPr lang="pl-PL" sz="1600" b="1" dirty="0" smtClean="0"/>
              <a:t>bardziej powszechne w młodym Wszechświecie</a:t>
            </a:r>
            <a:endParaRPr lang="pl-PL" sz="1600" b="1" dirty="0"/>
          </a:p>
        </p:txBody>
      </p:sp>
      <p:sp>
        <p:nvSpPr>
          <p:cNvPr id="11" name="pole tekstowe 10"/>
          <p:cNvSpPr txBox="1"/>
          <p:nvPr/>
        </p:nvSpPr>
        <p:spPr>
          <a:xfrm>
            <a:off x="714348" y="5280740"/>
            <a:ext cx="3233834" cy="1077218"/>
          </a:xfrm>
          <a:prstGeom prst="rect">
            <a:avLst/>
          </a:prstGeom>
          <a:noFill/>
        </p:spPr>
        <p:txBody>
          <a:bodyPr wrap="none" rtlCol="0">
            <a:spAutoFit/>
          </a:bodyPr>
          <a:lstStyle/>
          <a:p>
            <a:r>
              <a:rPr lang="pl-PL" sz="1600" b="1" dirty="0" smtClean="0"/>
              <a:t>NGC1260 w podczerwieni</a:t>
            </a:r>
          </a:p>
          <a:p>
            <a:endParaRPr lang="pl-PL" sz="1600" b="1" dirty="0" smtClean="0"/>
          </a:p>
          <a:p>
            <a:r>
              <a:rPr lang="pl-PL" sz="1600" b="1" dirty="0" smtClean="0"/>
              <a:t>Słabe źródło to centrum galaktyki, a</a:t>
            </a:r>
          </a:p>
          <a:p>
            <a:r>
              <a:rPr lang="pl-PL" sz="1600" b="1" dirty="0" smtClean="0"/>
              <a:t>jasne to supernowa</a:t>
            </a:r>
            <a:endParaRPr lang="pl-PL" sz="1600" b="1" dirty="0"/>
          </a:p>
        </p:txBody>
      </p:sp>
      <p:pic>
        <p:nvPicPr>
          <p:cNvPr id="12" name="sn2006gy_anim_lg.mpg">
            <a:hlinkClick r:id="" action="ppaction://media"/>
          </p:cNvPr>
          <p:cNvPicPr>
            <a:picLocks noRot="1" noChangeAspect="1"/>
          </p:cNvPicPr>
          <p:nvPr>
            <a:videoFile r:link="rId1"/>
          </p:nvPr>
        </p:nvPicPr>
        <p:blipFill>
          <a:blip r:embed="rId4" cstate="print"/>
          <a:stretch>
            <a:fillRect/>
          </a:stretch>
        </p:blipFill>
        <p:spPr>
          <a:xfrm>
            <a:off x="4643438" y="4000504"/>
            <a:ext cx="4071942" cy="2714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dirty="0" err="1" smtClean="0"/>
              <a:t>Ib,c</a:t>
            </a:r>
            <a:r>
              <a:rPr lang="pl-PL" sz="2800" b="1" smtClean="0"/>
              <a:t> oraz II</a:t>
            </a:r>
            <a:endParaRPr lang="pl-PL" sz="2800" b="1" dirty="0"/>
          </a:p>
        </p:txBody>
      </p:sp>
      <p:sp>
        <p:nvSpPr>
          <p:cNvPr id="4" name="pole tekstowe 3"/>
          <p:cNvSpPr txBox="1"/>
          <p:nvPr/>
        </p:nvSpPr>
        <p:spPr>
          <a:xfrm>
            <a:off x="5500694" y="1000108"/>
            <a:ext cx="1383712" cy="369332"/>
          </a:xfrm>
          <a:prstGeom prst="rect">
            <a:avLst/>
          </a:prstGeom>
          <a:noFill/>
        </p:spPr>
        <p:txBody>
          <a:bodyPr wrap="none" rtlCol="0">
            <a:spAutoFit/>
          </a:bodyPr>
          <a:lstStyle/>
          <a:p>
            <a:r>
              <a:rPr lang="pl-PL" b="1" dirty="0" err="1" smtClean="0"/>
              <a:t>Cassiopeia</a:t>
            </a:r>
            <a:r>
              <a:rPr lang="pl-PL" b="1" dirty="0" smtClean="0"/>
              <a:t> A</a:t>
            </a:r>
            <a:endParaRPr lang="pl-PL" dirty="0"/>
          </a:p>
        </p:txBody>
      </p:sp>
      <p:pic>
        <p:nvPicPr>
          <p:cNvPr id="7" name="Picture 3"/>
          <p:cNvPicPr>
            <a:picLocks noChangeAspect="1" noChangeArrowheads="1"/>
          </p:cNvPicPr>
          <p:nvPr/>
        </p:nvPicPr>
        <p:blipFill>
          <a:blip r:embed="rId2" cstate="print"/>
          <a:srcRect/>
          <a:stretch>
            <a:fillRect/>
          </a:stretch>
        </p:blipFill>
        <p:spPr bwMode="auto">
          <a:xfrm>
            <a:off x="2928926" y="1500174"/>
            <a:ext cx="6105119" cy="4643470"/>
          </a:xfrm>
          <a:prstGeom prst="rect">
            <a:avLst/>
          </a:prstGeom>
          <a:noFill/>
          <a:ln w="9525">
            <a:noFill/>
            <a:miter lim="800000"/>
            <a:headEnd/>
            <a:tailEnd/>
          </a:ln>
        </p:spPr>
      </p:pic>
      <p:sp>
        <p:nvSpPr>
          <p:cNvPr id="8" name="Prostokąt 7"/>
          <p:cNvSpPr/>
          <p:nvPr/>
        </p:nvSpPr>
        <p:spPr>
          <a:xfrm>
            <a:off x="5500694" y="6215082"/>
            <a:ext cx="3500494" cy="461665"/>
          </a:xfrm>
          <a:prstGeom prst="rect">
            <a:avLst/>
          </a:prstGeom>
        </p:spPr>
        <p:txBody>
          <a:bodyPr wrap="square">
            <a:spAutoFit/>
          </a:bodyPr>
          <a:lstStyle/>
          <a:p>
            <a:r>
              <a:rPr lang="en-US" sz="1200" dirty="0" smtClean="0"/>
              <a:t>Credit: X-ray: NASA/CXC/SAO; Optical: NASA/</a:t>
            </a:r>
            <a:r>
              <a:rPr lang="en-US" sz="1200" dirty="0" err="1" smtClean="0"/>
              <a:t>STScI</a:t>
            </a:r>
            <a:r>
              <a:rPr lang="en-US" sz="1200" dirty="0" smtClean="0"/>
              <a:t>; </a:t>
            </a:r>
            <a:endParaRPr lang="pl-PL" sz="1200" dirty="0" smtClean="0"/>
          </a:p>
          <a:p>
            <a:r>
              <a:rPr lang="en-US" sz="1200" dirty="0" smtClean="0"/>
              <a:t>Infrared: NASA/JPL-Caltech/Steward/</a:t>
            </a:r>
            <a:r>
              <a:rPr lang="en-US" sz="1200" dirty="0" err="1" smtClean="0"/>
              <a:t>O.Krause</a:t>
            </a:r>
            <a:r>
              <a:rPr lang="en-US" sz="1200" dirty="0" smtClean="0"/>
              <a:t> et al.</a:t>
            </a:r>
            <a:endParaRPr lang="pl-PL" sz="1200" dirty="0"/>
          </a:p>
        </p:txBody>
      </p:sp>
      <p:sp>
        <p:nvSpPr>
          <p:cNvPr id="9" name="pole tekstowe 8"/>
          <p:cNvSpPr txBox="1"/>
          <p:nvPr/>
        </p:nvSpPr>
        <p:spPr>
          <a:xfrm>
            <a:off x="142844" y="1571612"/>
            <a:ext cx="2635465" cy="2677656"/>
          </a:xfrm>
          <a:prstGeom prst="rect">
            <a:avLst/>
          </a:prstGeom>
          <a:noFill/>
        </p:spPr>
        <p:txBody>
          <a:bodyPr wrap="none" rtlCol="0">
            <a:spAutoFit/>
          </a:bodyPr>
          <a:lstStyle/>
          <a:p>
            <a:r>
              <a:rPr lang="pl-PL" sz="1600" b="1" dirty="0" smtClean="0"/>
              <a:t>Wybuch masywnej </a:t>
            </a:r>
          </a:p>
          <a:p>
            <a:r>
              <a:rPr lang="pl-PL" sz="1600" b="1" dirty="0" smtClean="0"/>
              <a:t>gwiazdy, który nastąpił </a:t>
            </a:r>
          </a:p>
          <a:p>
            <a:r>
              <a:rPr lang="pl-PL" sz="1600" b="1" dirty="0" smtClean="0"/>
              <a:t>ok. 300 lat temu</a:t>
            </a:r>
          </a:p>
          <a:p>
            <a:endParaRPr lang="pl-PL" sz="1600" b="1" dirty="0" smtClean="0"/>
          </a:p>
          <a:p>
            <a:r>
              <a:rPr lang="pl-PL" sz="1600" b="1" dirty="0" smtClean="0"/>
              <a:t>Kolory:</a:t>
            </a:r>
          </a:p>
          <a:p>
            <a:pPr>
              <a:lnSpc>
                <a:spcPct val="150000"/>
              </a:lnSpc>
            </a:pPr>
            <a:r>
              <a:rPr lang="pl-PL" sz="1600" b="1" dirty="0" smtClean="0"/>
              <a:t>czerwony – </a:t>
            </a:r>
            <a:r>
              <a:rPr lang="pl-PL" sz="1600" b="1" dirty="0" err="1" smtClean="0"/>
              <a:t>Spitzer</a:t>
            </a:r>
            <a:r>
              <a:rPr lang="pl-PL" sz="1600" b="1" dirty="0" smtClean="0"/>
              <a:t> (~280 K)</a:t>
            </a:r>
          </a:p>
          <a:p>
            <a:pPr>
              <a:lnSpc>
                <a:spcPct val="150000"/>
              </a:lnSpc>
            </a:pPr>
            <a:r>
              <a:rPr lang="pl-PL" sz="1600" b="1" dirty="0" smtClean="0"/>
              <a:t>żółty – HST (10 000 K)</a:t>
            </a:r>
          </a:p>
          <a:p>
            <a:pPr>
              <a:lnSpc>
                <a:spcPct val="150000"/>
              </a:lnSpc>
            </a:pPr>
            <a:r>
              <a:rPr lang="pl-PL" sz="1600" b="1" dirty="0" smtClean="0"/>
              <a:t>zielony i niebieski – Chandra </a:t>
            </a:r>
          </a:p>
          <a:p>
            <a:r>
              <a:rPr lang="pl-PL" sz="1600" b="1" dirty="0" smtClean="0"/>
              <a:t>	                 (10</a:t>
            </a:r>
            <a:r>
              <a:rPr lang="pl-PL" sz="1600" b="1" baseline="30000" dirty="0" smtClean="0"/>
              <a:t>6</a:t>
            </a:r>
            <a:r>
              <a:rPr lang="pl-PL" sz="1600" b="1" dirty="0" smtClean="0"/>
              <a:t> K)</a:t>
            </a:r>
            <a:endParaRPr lang="pl-PL" sz="16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Pozostałości po supernowych: typ </a:t>
            </a:r>
            <a:r>
              <a:rPr lang="pl-PL" sz="2800" b="1" dirty="0" err="1" smtClean="0"/>
              <a:t>Ib,c</a:t>
            </a:r>
            <a:r>
              <a:rPr lang="pl-PL" sz="2800" b="1" smtClean="0"/>
              <a:t> oraz II</a:t>
            </a:r>
            <a:endParaRPr lang="pl-PL" sz="2800" b="1" dirty="0"/>
          </a:p>
        </p:txBody>
      </p:sp>
      <p:sp>
        <p:nvSpPr>
          <p:cNvPr id="4" name="pole tekstowe 3"/>
          <p:cNvSpPr txBox="1"/>
          <p:nvPr/>
        </p:nvSpPr>
        <p:spPr>
          <a:xfrm>
            <a:off x="5500694" y="1000108"/>
            <a:ext cx="1383712" cy="369332"/>
          </a:xfrm>
          <a:prstGeom prst="rect">
            <a:avLst/>
          </a:prstGeom>
          <a:noFill/>
        </p:spPr>
        <p:txBody>
          <a:bodyPr wrap="none" rtlCol="0">
            <a:spAutoFit/>
          </a:bodyPr>
          <a:lstStyle/>
          <a:p>
            <a:r>
              <a:rPr lang="pl-PL" b="1" dirty="0" err="1" smtClean="0"/>
              <a:t>Cassiopeia</a:t>
            </a:r>
            <a:r>
              <a:rPr lang="pl-PL" b="1" dirty="0" smtClean="0"/>
              <a:t> A</a:t>
            </a:r>
            <a:endParaRPr lang="pl-PL" dirty="0"/>
          </a:p>
        </p:txBody>
      </p:sp>
      <p:pic>
        <p:nvPicPr>
          <p:cNvPr id="7" name="Picture 2"/>
          <p:cNvPicPr>
            <a:picLocks noChangeAspect="1" noChangeArrowheads="1"/>
          </p:cNvPicPr>
          <p:nvPr/>
        </p:nvPicPr>
        <p:blipFill>
          <a:blip r:embed="rId2" cstate="print"/>
          <a:srcRect/>
          <a:stretch>
            <a:fillRect/>
          </a:stretch>
        </p:blipFill>
        <p:spPr bwMode="auto">
          <a:xfrm>
            <a:off x="4143372" y="1785926"/>
            <a:ext cx="4000500" cy="4000500"/>
          </a:xfrm>
          <a:prstGeom prst="rect">
            <a:avLst/>
          </a:prstGeom>
          <a:noFill/>
          <a:ln w="9525">
            <a:noFill/>
            <a:miter lim="800000"/>
            <a:headEnd/>
            <a:tailEnd/>
          </a:ln>
        </p:spPr>
      </p:pic>
      <p:sp>
        <p:nvSpPr>
          <p:cNvPr id="8" name="pole tekstowe 7"/>
          <p:cNvSpPr txBox="1"/>
          <p:nvPr/>
        </p:nvSpPr>
        <p:spPr>
          <a:xfrm>
            <a:off x="6858016" y="1428736"/>
            <a:ext cx="703462" cy="338554"/>
          </a:xfrm>
          <a:prstGeom prst="rect">
            <a:avLst/>
          </a:prstGeom>
          <a:noFill/>
        </p:spPr>
        <p:txBody>
          <a:bodyPr wrap="none" rtlCol="0">
            <a:spAutoFit/>
          </a:bodyPr>
          <a:lstStyle/>
          <a:p>
            <a:r>
              <a:rPr lang="pl-PL" sz="1600" b="1" dirty="0" smtClean="0"/>
              <a:t>krzem</a:t>
            </a:r>
            <a:endParaRPr lang="pl-PL" sz="1600" b="1" dirty="0"/>
          </a:p>
        </p:txBody>
      </p:sp>
      <p:sp>
        <p:nvSpPr>
          <p:cNvPr id="9" name="pole tekstowe 8"/>
          <p:cNvSpPr txBox="1"/>
          <p:nvPr/>
        </p:nvSpPr>
        <p:spPr>
          <a:xfrm>
            <a:off x="4786314" y="5786454"/>
            <a:ext cx="656975" cy="338554"/>
          </a:xfrm>
          <a:prstGeom prst="rect">
            <a:avLst/>
          </a:prstGeom>
          <a:noFill/>
        </p:spPr>
        <p:txBody>
          <a:bodyPr wrap="none" rtlCol="0">
            <a:spAutoFit/>
          </a:bodyPr>
          <a:lstStyle/>
          <a:p>
            <a:r>
              <a:rPr lang="pl-PL" sz="1600" b="1" dirty="0" smtClean="0"/>
              <a:t>wapń</a:t>
            </a:r>
            <a:endParaRPr lang="pl-PL" sz="1600" b="1" dirty="0"/>
          </a:p>
        </p:txBody>
      </p:sp>
      <p:sp>
        <p:nvSpPr>
          <p:cNvPr id="10" name="pole tekstowe 9"/>
          <p:cNvSpPr txBox="1"/>
          <p:nvPr/>
        </p:nvSpPr>
        <p:spPr>
          <a:xfrm>
            <a:off x="6796213" y="5786454"/>
            <a:ext cx="704745" cy="338554"/>
          </a:xfrm>
          <a:prstGeom prst="rect">
            <a:avLst/>
          </a:prstGeom>
          <a:noFill/>
        </p:spPr>
        <p:txBody>
          <a:bodyPr wrap="none" rtlCol="0">
            <a:spAutoFit/>
          </a:bodyPr>
          <a:lstStyle/>
          <a:p>
            <a:r>
              <a:rPr lang="pl-PL" sz="1600" b="1" dirty="0" smtClean="0"/>
              <a:t>żelazo</a:t>
            </a:r>
            <a:endParaRPr lang="pl-PL" sz="1600" b="1" dirty="0"/>
          </a:p>
        </p:txBody>
      </p:sp>
      <p:sp>
        <p:nvSpPr>
          <p:cNvPr id="11" name="pole tekstowe 10"/>
          <p:cNvSpPr txBox="1"/>
          <p:nvPr/>
        </p:nvSpPr>
        <p:spPr>
          <a:xfrm>
            <a:off x="4349026" y="1428736"/>
            <a:ext cx="1651734" cy="338554"/>
          </a:xfrm>
          <a:prstGeom prst="rect">
            <a:avLst/>
          </a:prstGeom>
          <a:noFill/>
        </p:spPr>
        <p:txBody>
          <a:bodyPr wrap="none" rtlCol="0">
            <a:spAutoFit/>
          </a:bodyPr>
          <a:lstStyle/>
          <a:p>
            <a:r>
              <a:rPr lang="pl-PL" sz="1600" b="1" dirty="0" smtClean="0"/>
              <a:t>szerokopasmowy</a:t>
            </a:r>
            <a:endParaRPr lang="pl-PL" sz="1600" b="1" dirty="0"/>
          </a:p>
        </p:txBody>
      </p:sp>
      <p:sp>
        <p:nvSpPr>
          <p:cNvPr id="12" name="Prostokąt 11"/>
          <p:cNvSpPr/>
          <p:nvPr/>
        </p:nvSpPr>
        <p:spPr>
          <a:xfrm>
            <a:off x="6643702" y="6581001"/>
            <a:ext cx="2335704" cy="276999"/>
          </a:xfrm>
          <a:prstGeom prst="rect">
            <a:avLst/>
          </a:prstGeom>
        </p:spPr>
        <p:txBody>
          <a:bodyPr wrap="none">
            <a:spAutoFit/>
          </a:bodyPr>
          <a:lstStyle/>
          <a:p>
            <a:r>
              <a:rPr lang="pl-PL" sz="1200" dirty="0" smtClean="0"/>
              <a:t>Credit: NASA/GSFC/</a:t>
            </a:r>
            <a:r>
              <a:rPr lang="pl-PL" sz="1200" dirty="0" err="1" smtClean="0"/>
              <a:t>U.Hwang</a:t>
            </a:r>
            <a:r>
              <a:rPr lang="pl-PL" sz="1200" dirty="0" smtClean="0"/>
              <a:t> et al.</a:t>
            </a:r>
            <a:endParaRPr lang="pl-PL" sz="1200" dirty="0"/>
          </a:p>
        </p:txBody>
      </p:sp>
      <p:sp>
        <p:nvSpPr>
          <p:cNvPr id="13" name="pole tekstowe 12"/>
          <p:cNvSpPr txBox="1"/>
          <p:nvPr/>
        </p:nvSpPr>
        <p:spPr>
          <a:xfrm>
            <a:off x="142844" y="928670"/>
            <a:ext cx="4008790" cy="3570208"/>
          </a:xfrm>
          <a:prstGeom prst="rect">
            <a:avLst/>
          </a:prstGeom>
          <a:noFill/>
        </p:spPr>
        <p:txBody>
          <a:bodyPr wrap="none" rtlCol="0">
            <a:spAutoFit/>
          </a:bodyPr>
          <a:lstStyle/>
          <a:p>
            <a:r>
              <a:rPr lang="pl-PL" sz="1600" b="1" dirty="0" smtClean="0"/>
              <a:t>Obraz wykonany w szerokim zakresie</a:t>
            </a:r>
          </a:p>
          <a:p>
            <a:r>
              <a:rPr lang="pl-PL" sz="1600" b="1" dirty="0" smtClean="0"/>
              <a:t>widma jest najbardziej symetryczny – </a:t>
            </a:r>
          </a:p>
          <a:p>
            <a:r>
              <a:rPr lang="pl-PL" sz="1600" b="1" dirty="0" smtClean="0"/>
              <a:t>widoczna emisja to promieniowanie </a:t>
            </a:r>
          </a:p>
          <a:p>
            <a:r>
              <a:rPr lang="pl-PL" sz="1600" b="1" dirty="0" smtClean="0"/>
              <a:t>synchrotronowe</a:t>
            </a:r>
          </a:p>
          <a:p>
            <a:endParaRPr lang="pl-PL" sz="1600" b="1" dirty="0" smtClean="0"/>
          </a:p>
          <a:p>
            <a:r>
              <a:rPr lang="pl-PL" sz="1600" b="1" dirty="0" smtClean="0"/>
              <a:t>Krzem: wyraźny dżet (górny lewy róg) i </a:t>
            </a:r>
          </a:p>
          <a:p>
            <a:r>
              <a:rPr lang="pl-PL" sz="1600" b="1" dirty="0" smtClean="0"/>
              <a:t>słabe strugi po przeciwnej stronie wskazują</a:t>
            </a:r>
          </a:p>
          <a:p>
            <a:r>
              <a:rPr lang="pl-PL" sz="1600" b="1" dirty="0" smtClean="0"/>
              <a:t>na asymetrię eksplozji</a:t>
            </a:r>
          </a:p>
          <a:p>
            <a:endParaRPr lang="pl-PL" sz="1600" b="1" dirty="0" smtClean="0"/>
          </a:p>
          <a:p>
            <a:r>
              <a:rPr lang="pl-PL" sz="1600" b="1" dirty="0" smtClean="0"/>
              <a:t>Obraz „wapniowy” jest podobny </a:t>
            </a:r>
          </a:p>
          <a:p>
            <a:endParaRPr lang="pl-PL" sz="1600" b="1" dirty="0" smtClean="0"/>
          </a:p>
          <a:p>
            <a:r>
              <a:rPr lang="pl-PL" sz="1600" b="1" dirty="0" smtClean="0"/>
              <a:t>Żelazo – kierunek ruchu prawie prostopadły</a:t>
            </a:r>
          </a:p>
          <a:p>
            <a:r>
              <a:rPr lang="pl-PL" sz="1600" b="1" dirty="0" smtClean="0"/>
              <a:t>do kierunku dżetu widocznego w linii krzemu</a:t>
            </a:r>
          </a:p>
          <a:p>
            <a:r>
              <a:rPr lang="pl-PL" sz="1600" b="1" dirty="0" smtClean="0"/>
              <a:t>i wapnia</a:t>
            </a:r>
            <a:endParaRPr lang="pl-PL" dirty="0"/>
          </a:p>
        </p:txBody>
      </p:sp>
      <p:pic>
        <p:nvPicPr>
          <p:cNvPr id="14" name="Picture 3"/>
          <p:cNvPicPr>
            <a:picLocks noChangeAspect="1" noChangeArrowheads="1"/>
          </p:cNvPicPr>
          <p:nvPr/>
        </p:nvPicPr>
        <p:blipFill>
          <a:blip r:embed="rId3" cstate="print"/>
          <a:srcRect/>
          <a:stretch>
            <a:fillRect/>
          </a:stretch>
        </p:blipFill>
        <p:spPr bwMode="auto">
          <a:xfrm>
            <a:off x="214282" y="4643446"/>
            <a:ext cx="4000500"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neutronowe</a:t>
            </a:r>
            <a:endParaRPr lang="pl-PL" sz="2800" b="1" dirty="0"/>
          </a:p>
        </p:txBody>
      </p:sp>
      <p:sp>
        <p:nvSpPr>
          <p:cNvPr id="4" name="pole tekstowe 3"/>
          <p:cNvSpPr txBox="1"/>
          <p:nvPr/>
        </p:nvSpPr>
        <p:spPr>
          <a:xfrm>
            <a:off x="5143504" y="1785926"/>
            <a:ext cx="3917483" cy="3693319"/>
          </a:xfrm>
          <a:prstGeom prst="rect">
            <a:avLst/>
          </a:prstGeom>
          <a:noFill/>
        </p:spPr>
        <p:txBody>
          <a:bodyPr wrap="none" rtlCol="0">
            <a:spAutoFit/>
          </a:bodyPr>
          <a:lstStyle/>
          <a:p>
            <a:r>
              <a:rPr lang="pl-PL" b="1" dirty="0" smtClean="0"/>
              <a:t>Wybuchy supernowych obserwowane </a:t>
            </a:r>
          </a:p>
          <a:p>
            <a:r>
              <a:rPr lang="pl-PL" b="1" dirty="0" smtClean="0"/>
              <a:t>były w przeszłości, a dziś widzimy </a:t>
            </a:r>
          </a:p>
          <a:p>
            <a:r>
              <a:rPr lang="pl-PL" b="1" dirty="0" smtClean="0"/>
              <a:t>w tych miejscach pozostałości w </a:t>
            </a:r>
          </a:p>
          <a:p>
            <a:r>
              <a:rPr lang="pl-PL" b="1" dirty="0" smtClean="0"/>
              <a:t>postaci charakterystycznych obiektów </a:t>
            </a:r>
          </a:p>
          <a:p>
            <a:r>
              <a:rPr lang="pl-PL" b="1" dirty="0" smtClean="0"/>
              <a:t>mgławicowych.</a:t>
            </a:r>
          </a:p>
          <a:p>
            <a:endParaRPr lang="pl-PL" b="1" dirty="0" smtClean="0"/>
          </a:p>
          <a:p>
            <a:r>
              <a:rPr lang="pl-PL" b="1" dirty="0" smtClean="0"/>
              <a:t>Jednak po supernowej powinna zostać </a:t>
            </a:r>
          </a:p>
          <a:p>
            <a:r>
              <a:rPr lang="pl-PL" b="1" dirty="0" smtClean="0"/>
              <a:t>jeszcze gwiazda neutronowa.</a:t>
            </a:r>
          </a:p>
          <a:p>
            <a:endParaRPr lang="pl-PL" b="1" dirty="0" smtClean="0"/>
          </a:p>
          <a:p>
            <a:r>
              <a:rPr lang="pl-PL" b="1" dirty="0" smtClean="0"/>
              <a:t>Jak zaobserwować taki dziwny obiekt? </a:t>
            </a:r>
          </a:p>
          <a:p>
            <a:endParaRPr lang="pl-PL" b="1" dirty="0" smtClean="0"/>
          </a:p>
          <a:p>
            <a:r>
              <a:rPr lang="pl-PL" b="1" dirty="0" smtClean="0"/>
              <a:t>Kluczem do tej zagadki okazało się pole</a:t>
            </a:r>
          </a:p>
          <a:p>
            <a:r>
              <a:rPr lang="pl-PL" b="1" dirty="0" smtClean="0"/>
              <a:t>magnetyczne gwiazdy neutronowej</a:t>
            </a:r>
            <a:endParaRPr lang="pl-PL" b="1" dirty="0"/>
          </a:p>
        </p:txBody>
      </p:sp>
      <p:pic>
        <p:nvPicPr>
          <p:cNvPr id="7" name="Picture 2"/>
          <p:cNvPicPr>
            <a:picLocks noChangeAspect="1" noChangeArrowheads="1"/>
          </p:cNvPicPr>
          <p:nvPr/>
        </p:nvPicPr>
        <p:blipFill>
          <a:blip r:embed="rId2" cstate="print"/>
          <a:srcRect/>
          <a:stretch>
            <a:fillRect/>
          </a:stretch>
        </p:blipFill>
        <p:spPr bwMode="auto">
          <a:xfrm>
            <a:off x="214282" y="1643050"/>
            <a:ext cx="4822040" cy="38576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neutronowe</a:t>
            </a:r>
            <a:endParaRPr lang="pl-PL" sz="2800" b="1" dirty="0"/>
          </a:p>
        </p:txBody>
      </p:sp>
      <p:sp>
        <p:nvSpPr>
          <p:cNvPr id="4" name="pole tekstowe 3"/>
          <p:cNvSpPr txBox="1"/>
          <p:nvPr/>
        </p:nvSpPr>
        <p:spPr>
          <a:xfrm>
            <a:off x="4643438" y="1500174"/>
            <a:ext cx="4283737" cy="3970318"/>
          </a:xfrm>
          <a:prstGeom prst="rect">
            <a:avLst/>
          </a:prstGeom>
          <a:noFill/>
        </p:spPr>
        <p:txBody>
          <a:bodyPr wrap="none" rtlCol="0">
            <a:spAutoFit/>
          </a:bodyPr>
          <a:lstStyle/>
          <a:p>
            <a:r>
              <a:rPr lang="pl-PL" b="1" dirty="0" smtClean="0"/>
              <a:t>Pole magnetyczne gwiazdy neutronowej </a:t>
            </a:r>
          </a:p>
          <a:p>
            <a:r>
              <a:rPr lang="pl-PL" b="1" dirty="0" smtClean="0"/>
              <a:t>jest bardzo dobrym akceleratorem cząstek.</a:t>
            </a:r>
          </a:p>
          <a:p>
            <a:endParaRPr lang="pl-PL" b="1" dirty="0" smtClean="0"/>
          </a:p>
          <a:p>
            <a:r>
              <a:rPr lang="pl-PL" b="1" dirty="0" smtClean="0"/>
              <a:t>Cząstki rozpędzone do ogromnych </a:t>
            </a:r>
          </a:p>
          <a:p>
            <a:r>
              <a:rPr lang="pl-PL" b="1" dirty="0" smtClean="0"/>
              <a:t>prędkości zderzają się z zewnętrznymi </a:t>
            </a:r>
          </a:p>
          <a:p>
            <a:r>
              <a:rPr lang="pl-PL" b="1" dirty="0" smtClean="0"/>
              <a:t>warstwami gwiazdy neutronowej w </a:t>
            </a:r>
          </a:p>
          <a:p>
            <a:r>
              <a:rPr lang="pl-PL" b="1" dirty="0" smtClean="0"/>
              <a:t>okolicach biegunów magnetycznych.</a:t>
            </a:r>
          </a:p>
          <a:p>
            <a:endParaRPr lang="pl-PL" b="1" dirty="0" smtClean="0"/>
          </a:p>
          <a:p>
            <a:r>
              <a:rPr lang="pl-PL" b="1" dirty="0" smtClean="0"/>
              <a:t>W wyniku zderzeń produkowane jest </a:t>
            </a:r>
          </a:p>
          <a:p>
            <a:r>
              <a:rPr lang="pl-PL" b="1" dirty="0" smtClean="0"/>
              <a:t>promieniowanie, które możemy </a:t>
            </a:r>
          </a:p>
          <a:p>
            <a:r>
              <a:rPr lang="pl-PL" b="1" dirty="0" smtClean="0"/>
              <a:t>rejestrować.</a:t>
            </a:r>
          </a:p>
          <a:p>
            <a:endParaRPr lang="pl-PL" b="1" dirty="0" smtClean="0"/>
          </a:p>
          <a:p>
            <a:r>
              <a:rPr lang="pl-PL" b="1" dirty="0" smtClean="0"/>
              <a:t>Po raz pierwszy dokonała tego </a:t>
            </a:r>
            <a:r>
              <a:rPr lang="pl-PL" b="1" dirty="0" err="1" smtClean="0"/>
              <a:t>Jocelyn</a:t>
            </a:r>
            <a:r>
              <a:rPr lang="pl-PL" b="1" dirty="0" smtClean="0"/>
              <a:t> Bell </a:t>
            </a:r>
          </a:p>
          <a:p>
            <a:r>
              <a:rPr lang="pl-PL" b="1" dirty="0" smtClean="0"/>
              <a:t>w 1967 roku.</a:t>
            </a:r>
          </a:p>
        </p:txBody>
      </p:sp>
      <p:pic>
        <p:nvPicPr>
          <p:cNvPr id="7" name="Picture 2"/>
          <p:cNvPicPr>
            <a:picLocks noChangeAspect="1" noChangeArrowheads="1"/>
          </p:cNvPicPr>
          <p:nvPr/>
        </p:nvPicPr>
        <p:blipFill>
          <a:blip r:embed="rId2" cstate="print"/>
          <a:srcRect/>
          <a:stretch>
            <a:fillRect/>
          </a:stretch>
        </p:blipFill>
        <p:spPr bwMode="auto">
          <a:xfrm>
            <a:off x="357158" y="1500174"/>
            <a:ext cx="3786214" cy="436316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Kosmiczny Teleskop </a:t>
            </a:r>
            <a:r>
              <a:rPr lang="pl-PL" sz="2800" b="1" dirty="0" err="1" smtClean="0"/>
              <a:t>Spitzera</a:t>
            </a:r>
            <a:endParaRPr lang="pl-PL" sz="2800" b="1" dirty="0"/>
          </a:p>
        </p:txBody>
      </p:sp>
      <p:pic>
        <p:nvPicPr>
          <p:cNvPr id="2050" name="Picture 2"/>
          <p:cNvPicPr>
            <a:picLocks noChangeAspect="1" noChangeArrowheads="1"/>
          </p:cNvPicPr>
          <p:nvPr/>
        </p:nvPicPr>
        <p:blipFill>
          <a:blip r:embed="rId3" cstate="print"/>
          <a:srcRect/>
          <a:stretch>
            <a:fillRect/>
          </a:stretch>
        </p:blipFill>
        <p:spPr bwMode="auto">
          <a:xfrm>
            <a:off x="357158" y="1285860"/>
            <a:ext cx="3890070" cy="3214711"/>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61319" y="5000636"/>
            <a:ext cx="8596961" cy="1643074"/>
          </a:xfrm>
          <a:prstGeom prst="rect">
            <a:avLst/>
          </a:prstGeom>
          <a:noFill/>
          <a:ln w="9525">
            <a:noFill/>
            <a:miter lim="800000"/>
            <a:headEnd/>
            <a:tailEnd/>
          </a:ln>
          <a:effectLst/>
        </p:spPr>
      </p:pic>
      <p:sp>
        <p:nvSpPr>
          <p:cNvPr id="8" name="Strzałka w lewo i prawo 7"/>
          <p:cNvSpPr/>
          <p:nvPr/>
        </p:nvSpPr>
        <p:spPr>
          <a:xfrm>
            <a:off x="3571868" y="5000636"/>
            <a:ext cx="785818" cy="214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4929190" y="2143116"/>
            <a:ext cx="3250442" cy="1200329"/>
          </a:xfrm>
          <a:prstGeom prst="rect">
            <a:avLst/>
          </a:prstGeom>
          <a:noFill/>
        </p:spPr>
        <p:txBody>
          <a:bodyPr wrap="none" rtlCol="0">
            <a:spAutoFit/>
          </a:bodyPr>
          <a:lstStyle/>
          <a:p>
            <a:r>
              <a:rPr lang="pl-PL" b="1" dirty="0" smtClean="0"/>
              <a:t>wystrzelony:	25.08.2003 r.</a:t>
            </a:r>
          </a:p>
          <a:p>
            <a:r>
              <a:rPr lang="pl-PL" b="1" dirty="0" smtClean="0"/>
              <a:t>zwierciadło:	0.85 m</a:t>
            </a:r>
          </a:p>
          <a:p>
            <a:r>
              <a:rPr lang="pl-PL" b="1" dirty="0" smtClean="0"/>
              <a:t>zakres:		3-100 </a:t>
            </a:r>
            <a:r>
              <a:rPr lang="el-GR" b="1" dirty="0" smtClean="0"/>
              <a:t>μ</a:t>
            </a:r>
            <a:r>
              <a:rPr lang="pl-PL" b="1" dirty="0" smtClean="0"/>
              <a:t>m</a:t>
            </a:r>
          </a:p>
          <a:p>
            <a:r>
              <a:rPr lang="pl-PL" b="1" dirty="0" smtClean="0"/>
              <a:t>chłodzenie:	-273 ⁰C</a:t>
            </a:r>
            <a:endParaRPr lang="pl-PL"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neutronowe</a:t>
            </a:r>
            <a:endParaRPr lang="pl-PL" sz="2800" b="1" dirty="0"/>
          </a:p>
        </p:txBody>
      </p:sp>
      <p:sp>
        <p:nvSpPr>
          <p:cNvPr id="4" name="pole tekstowe 3"/>
          <p:cNvSpPr txBox="1"/>
          <p:nvPr/>
        </p:nvSpPr>
        <p:spPr>
          <a:xfrm>
            <a:off x="4857752" y="1785926"/>
            <a:ext cx="4290598" cy="4801314"/>
          </a:xfrm>
          <a:prstGeom prst="rect">
            <a:avLst/>
          </a:prstGeom>
          <a:noFill/>
        </p:spPr>
        <p:txBody>
          <a:bodyPr wrap="none" rtlCol="0">
            <a:spAutoFit/>
          </a:bodyPr>
          <a:lstStyle/>
          <a:p>
            <a:r>
              <a:rPr lang="pl-PL" b="1" dirty="0" smtClean="0"/>
              <a:t>Promieniowanie związane z gwiazdą </a:t>
            </a:r>
          </a:p>
          <a:p>
            <a:r>
              <a:rPr lang="pl-PL" b="1" dirty="0" smtClean="0"/>
              <a:t>neutronową ma postać bardzo krótkich </a:t>
            </a:r>
          </a:p>
          <a:p>
            <a:r>
              <a:rPr lang="pl-PL" b="1" dirty="0" smtClean="0"/>
              <a:t>impulsów rejestrowanych głównie w </a:t>
            </a:r>
          </a:p>
          <a:p>
            <a:r>
              <a:rPr lang="pl-PL" b="1" dirty="0" smtClean="0"/>
              <a:t>zakresie radiowym.</a:t>
            </a:r>
          </a:p>
          <a:p>
            <a:endParaRPr lang="pl-PL" b="1" dirty="0" smtClean="0"/>
          </a:p>
          <a:p>
            <a:r>
              <a:rPr lang="pl-PL" b="1" dirty="0" smtClean="0"/>
              <a:t>Związane jest to z tym, że oś rotacji pulsara</a:t>
            </a:r>
          </a:p>
          <a:p>
            <a:r>
              <a:rPr lang="pl-PL" b="1" dirty="0" smtClean="0"/>
              <a:t>nie pokrywa się z osią pola magnetycznego</a:t>
            </a:r>
          </a:p>
          <a:p>
            <a:endParaRPr lang="pl-PL" b="1" dirty="0" smtClean="0"/>
          </a:p>
          <a:p>
            <a:r>
              <a:rPr lang="pl-PL" b="1" dirty="0" smtClean="0"/>
              <a:t>Stąd nazwa tych obiektów – pulsary.</a:t>
            </a:r>
          </a:p>
          <a:p>
            <a:endParaRPr lang="pl-PL" b="1" dirty="0" smtClean="0"/>
          </a:p>
          <a:p>
            <a:r>
              <a:rPr lang="pl-PL" b="1" dirty="0" smtClean="0"/>
              <a:t>Pulsary rotują niewiarygodnie szybko. </a:t>
            </a:r>
          </a:p>
          <a:p>
            <a:endParaRPr lang="pl-PL" b="1" dirty="0" smtClean="0"/>
          </a:p>
          <a:p>
            <a:r>
              <a:rPr lang="pl-PL" b="1" dirty="0" smtClean="0"/>
              <a:t>Typowe okresy obrotu (odległości między </a:t>
            </a:r>
          </a:p>
          <a:p>
            <a:r>
              <a:rPr lang="pl-PL" b="1" dirty="0" smtClean="0"/>
              <a:t>kolejnymi pulsami) są rzędu 0.1 – 0.01 s!</a:t>
            </a:r>
          </a:p>
          <a:p>
            <a:r>
              <a:rPr lang="pl-PL" b="1" dirty="0" smtClean="0"/>
              <a:t>W takim czasie obiekt o rozmiarach rzędu </a:t>
            </a:r>
          </a:p>
          <a:p>
            <a:r>
              <a:rPr lang="pl-PL" b="1" dirty="0" smtClean="0"/>
              <a:t>kilkunastu kilometrów dokonuje pełnego </a:t>
            </a:r>
          </a:p>
          <a:p>
            <a:r>
              <a:rPr lang="pl-PL" b="1" dirty="0" smtClean="0"/>
              <a:t>obrotu wokół własnej osi.</a:t>
            </a:r>
          </a:p>
        </p:txBody>
      </p:sp>
      <p:pic>
        <p:nvPicPr>
          <p:cNvPr id="7" name="Picture 2"/>
          <p:cNvPicPr>
            <a:picLocks noChangeAspect="1" noChangeArrowheads="1"/>
          </p:cNvPicPr>
          <p:nvPr/>
        </p:nvPicPr>
        <p:blipFill>
          <a:blip r:embed="rId2" cstate="print"/>
          <a:srcRect/>
          <a:stretch>
            <a:fillRect/>
          </a:stretch>
        </p:blipFill>
        <p:spPr bwMode="auto">
          <a:xfrm>
            <a:off x="285720" y="5357826"/>
            <a:ext cx="4500594" cy="1019169"/>
          </a:xfrm>
          <a:prstGeom prst="rect">
            <a:avLst/>
          </a:prstGeom>
          <a:noFill/>
          <a:ln w="9525">
            <a:noFill/>
            <a:miter lim="800000"/>
            <a:headEnd/>
            <a:tailEnd/>
          </a:ln>
        </p:spPr>
      </p:pic>
      <p:pic>
        <p:nvPicPr>
          <p:cNvPr id="8" name="Obraz 7" descr="pulsar1.gif"/>
          <p:cNvPicPr>
            <a:picLocks noChangeAspect="1"/>
          </p:cNvPicPr>
          <p:nvPr/>
        </p:nvPicPr>
        <p:blipFill>
          <a:blip r:embed="rId3" cstate="print"/>
          <a:stretch>
            <a:fillRect/>
          </a:stretch>
        </p:blipFill>
        <p:spPr>
          <a:xfrm>
            <a:off x="1000100" y="1000108"/>
            <a:ext cx="2857520" cy="426304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neutronowe</a:t>
            </a:r>
            <a:endParaRPr lang="pl-PL" sz="2800" b="1" dirty="0"/>
          </a:p>
        </p:txBody>
      </p:sp>
      <p:sp>
        <p:nvSpPr>
          <p:cNvPr id="4" name="pole tekstowe 3"/>
          <p:cNvSpPr txBox="1"/>
          <p:nvPr/>
        </p:nvSpPr>
        <p:spPr>
          <a:xfrm>
            <a:off x="5500694" y="1000108"/>
            <a:ext cx="1383712" cy="369332"/>
          </a:xfrm>
          <a:prstGeom prst="rect">
            <a:avLst/>
          </a:prstGeom>
          <a:noFill/>
        </p:spPr>
        <p:txBody>
          <a:bodyPr wrap="none" rtlCol="0">
            <a:spAutoFit/>
          </a:bodyPr>
          <a:lstStyle/>
          <a:p>
            <a:r>
              <a:rPr lang="pl-PL" b="1" dirty="0" err="1" smtClean="0"/>
              <a:t>Cassiopeia</a:t>
            </a:r>
            <a:r>
              <a:rPr lang="pl-PL" b="1" dirty="0" smtClean="0"/>
              <a:t> A</a:t>
            </a:r>
            <a:endParaRPr lang="pl-PL" dirty="0"/>
          </a:p>
        </p:txBody>
      </p:sp>
      <p:pic>
        <p:nvPicPr>
          <p:cNvPr id="7" name="Picture 3"/>
          <p:cNvPicPr>
            <a:picLocks noChangeAspect="1" noChangeArrowheads="1"/>
          </p:cNvPicPr>
          <p:nvPr/>
        </p:nvPicPr>
        <p:blipFill>
          <a:blip r:embed="rId2" cstate="print"/>
          <a:srcRect/>
          <a:stretch>
            <a:fillRect/>
          </a:stretch>
        </p:blipFill>
        <p:spPr bwMode="auto">
          <a:xfrm>
            <a:off x="3643306" y="1571612"/>
            <a:ext cx="4776416" cy="319565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6572264" y="3143248"/>
            <a:ext cx="2507620" cy="2857520"/>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214282" y="1000108"/>
            <a:ext cx="3429010" cy="3429010"/>
          </a:xfrm>
          <a:prstGeom prst="rect">
            <a:avLst/>
          </a:prstGeom>
          <a:noFill/>
          <a:ln w="9525">
            <a:noFill/>
            <a:miter lim="800000"/>
            <a:headEnd/>
            <a:tailEnd/>
          </a:ln>
        </p:spPr>
      </p:pic>
      <p:cxnSp>
        <p:nvCxnSpPr>
          <p:cNvPr id="10" name="Łącznik prosty 9"/>
          <p:cNvCxnSpPr/>
          <p:nvPr/>
        </p:nvCxnSpPr>
        <p:spPr>
          <a:xfrm flipV="1">
            <a:off x="2214546" y="1571612"/>
            <a:ext cx="1428760" cy="928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Łącznik prosty 10"/>
          <p:cNvCxnSpPr/>
          <p:nvPr/>
        </p:nvCxnSpPr>
        <p:spPr>
          <a:xfrm rot="16200000" flipH="1">
            <a:off x="2071670" y="3143248"/>
            <a:ext cx="1643074" cy="15001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pole tekstowe 11"/>
          <p:cNvSpPr txBox="1"/>
          <p:nvPr/>
        </p:nvSpPr>
        <p:spPr>
          <a:xfrm>
            <a:off x="428596" y="4929198"/>
            <a:ext cx="6051657" cy="1815882"/>
          </a:xfrm>
          <a:prstGeom prst="rect">
            <a:avLst/>
          </a:prstGeom>
          <a:noFill/>
        </p:spPr>
        <p:txBody>
          <a:bodyPr wrap="none" rtlCol="0">
            <a:spAutoFit/>
          </a:bodyPr>
          <a:lstStyle/>
          <a:p>
            <a:r>
              <a:rPr lang="pl-PL" sz="1600" b="1" dirty="0" smtClean="0"/>
              <a:t>Obserwacje atmosfery gwiazdy  neutronowej:</a:t>
            </a:r>
          </a:p>
          <a:p>
            <a:r>
              <a:rPr lang="pl-PL" sz="1600" b="1" dirty="0" smtClean="0"/>
              <a:t>		- zbudowana z węgla</a:t>
            </a:r>
          </a:p>
          <a:p>
            <a:r>
              <a:rPr lang="pl-PL" sz="1600" b="1" dirty="0" smtClean="0"/>
              <a:t>		- temperatura – 2 mln K</a:t>
            </a:r>
          </a:p>
          <a:p>
            <a:r>
              <a:rPr lang="pl-PL" sz="1600" b="1" dirty="0" smtClean="0"/>
              <a:t>		- ciśnienie – 10 x ciśnienie wewnątrz Ziemi</a:t>
            </a:r>
          </a:p>
          <a:p>
            <a:r>
              <a:rPr lang="pl-PL" sz="1600" b="1" dirty="0" smtClean="0"/>
              <a:t>		- grubość – 10 cm</a:t>
            </a:r>
          </a:p>
          <a:p>
            <a:r>
              <a:rPr lang="pl-PL" sz="1600" b="1" dirty="0" smtClean="0"/>
              <a:t>		- przyspieszenie grawitacyjne – 10</a:t>
            </a:r>
            <a:r>
              <a:rPr lang="pl-PL" sz="1600" b="1" baseline="30000" dirty="0" smtClean="0"/>
              <a:t>11</a:t>
            </a:r>
            <a:r>
              <a:rPr lang="pl-PL" sz="1600" b="1" dirty="0" smtClean="0"/>
              <a:t> g</a:t>
            </a:r>
          </a:p>
          <a:p>
            <a:r>
              <a:rPr lang="pl-PL" sz="1600" b="1" dirty="0" smtClean="0"/>
              <a:t>		- gęstość – porównywalna z gęstością diamentu</a:t>
            </a:r>
            <a:endParaRPr lang="pl-PL" sz="1600"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Mgławica Krab (M1)</a:t>
            </a:r>
            <a:endParaRPr lang="pl-PL" sz="2800" b="1" dirty="0"/>
          </a:p>
        </p:txBody>
      </p:sp>
      <p:grpSp>
        <p:nvGrpSpPr>
          <p:cNvPr id="4" name="Grupa 3"/>
          <p:cNvGrpSpPr/>
          <p:nvPr/>
        </p:nvGrpSpPr>
        <p:grpSpPr>
          <a:xfrm>
            <a:off x="71406" y="928670"/>
            <a:ext cx="9001188" cy="2500330"/>
            <a:chOff x="71406" y="928670"/>
            <a:chExt cx="9001188" cy="2500330"/>
          </a:xfrm>
        </p:grpSpPr>
        <p:grpSp>
          <p:nvGrpSpPr>
            <p:cNvPr id="7" name="Grupa 7"/>
            <p:cNvGrpSpPr/>
            <p:nvPr/>
          </p:nvGrpSpPr>
          <p:grpSpPr>
            <a:xfrm>
              <a:off x="71406" y="1214422"/>
              <a:ext cx="9001188" cy="2214578"/>
              <a:chOff x="142844" y="1214422"/>
              <a:chExt cx="9001188" cy="2214578"/>
            </a:xfrm>
          </p:grpSpPr>
          <p:pic>
            <p:nvPicPr>
              <p:cNvPr id="9" name="Picture 2"/>
              <p:cNvPicPr>
                <a:picLocks noChangeAspect="1" noChangeArrowheads="1"/>
              </p:cNvPicPr>
              <p:nvPr/>
            </p:nvPicPr>
            <p:blipFill>
              <a:blip r:embed="rId2" cstate="print"/>
              <a:srcRect/>
              <a:stretch>
                <a:fillRect/>
              </a:stretch>
            </p:blipFill>
            <p:spPr bwMode="auto">
              <a:xfrm>
                <a:off x="142844" y="1214422"/>
                <a:ext cx="2214578" cy="2214578"/>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2357422" y="1214422"/>
                <a:ext cx="2214578" cy="2214578"/>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4572000" y="1214422"/>
                <a:ext cx="2230064" cy="2214578"/>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srcRect/>
              <a:stretch>
                <a:fillRect/>
              </a:stretch>
            </p:blipFill>
            <p:spPr bwMode="auto">
              <a:xfrm>
                <a:off x="6783532" y="1214422"/>
                <a:ext cx="2360500" cy="2214578"/>
              </a:xfrm>
              <a:prstGeom prst="rect">
                <a:avLst/>
              </a:prstGeom>
              <a:noFill/>
              <a:ln w="9525">
                <a:noFill/>
                <a:miter lim="800000"/>
                <a:headEnd/>
                <a:tailEnd/>
              </a:ln>
            </p:spPr>
          </p:pic>
        </p:grpSp>
        <p:sp>
          <p:nvSpPr>
            <p:cNvPr id="8" name="pole tekstowe 7"/>
            <p:cNvSpPr txBox="1"/>
            <p:nvPr/>
          </p:nvSpPr>
          <p:spPr>
            <a:xfrm>
              <a:off x="428596" y="928670"/>
              <a:ext cx="7899855" cy="338554"/>
            </a:xfrm>
            <a:prstGeom prst="rect">
              <a:avLst/>
            </a:prstGeom>
            <a:noFill/>
          </p:spPr>
          <p:txBody>
            <a:bodyPr wrap="none" rtlCol="0">
              <a:spAutoFit/>
            </a:bodyPr>
            <a:lstStyle/>
            <a:p>
              <a:r>
                <a:rPr lang="pl-PL" sz="1600" b="1" dirty="0" smtClean="0"/>
                <a:t>rentgenowskie	            widzialne	              podczerwone		            radiowe</a:t>
              </a:r>
              <a:endParaRPr lang="pl-PL" sz="1600" b="1" dirty="0"/>
            </a:p>
          </p:txBody>
        </p:sp>
      </p:grpSp>
      <p:sp>
        <p:nvSpPr>
          <p:cNvPr id="13" name="pole tekstowe 12"/>
          <p:cNvSpPr txBox="1"/>
          <p:nvPr/>
        </p:nvSpPr>
        <p:spPr>
          <a:xfrm>
            <a:off x="785786" y="4280608"/>
            <a:ext cx="3757760" cy="1077218"/>
          </a:xfrm>
          <a:prstGeom prst="rect">
            <a:avLst/>
          </a:prstGeom>
          <a:noFill/>
        </p:spPr>
        <p:txBody>
          <a:bodyPr wrap="none" rtlCol="0">
            <a:spAutoFit/>
          </a:bodyPr>
          <a:lstStyle/>
          <a:p>
            <a:r>
              <a:rPr lang="pl-PL" sz="1600" b="1" dirty="0" smtClean="0"/>
              <a:t>Supernowa obserwowana w 1054 r. przez </a:t>
            </a:r>
          </a:p>
          <a:p>
            <a:r>
              <a:rPr lang="pl-PL" sz="1600" b="1" dirty="0" smtClean="0"/>
              <a:t>astronomów arabskich i chińskich</a:t>
            </a:r>
          </a:p>
          <a:p>
            <a:endParaRPr lang="pl-PL" sz="1600" b="1" dirty="0" smtClean="0"/>
          </a:p>
          <a:p>
            <a:r>
              <a:rPr lang="pl-PL" sz="1600" b="1" dirty="0" smtClean="0"/>
              <a:t>W centrum widoczny jest pulsar</a:t>
            </a:r>
            <a:endParaRPr lang="pl-PL" sz="1600" b="1" dirty="0"/>
          </a:p>
        </p:txBody>
      </p:sp>
      <p:pic>
        <p:nvPicPr>
          <p:cNvPr id="14" name="Picture 6"/>
          <p:cNvPicPr>
            <a:picLocks noChangeAspect="1" noChangeArrowheads="1"/>
          </p:cNvPicPr>
          <p:nvPr/>
        </p:nvPicPr>
        <p:blipFill>
          <a:blip r:embed="rId6" cstate="print"/>
          <a:srcRect/>
          <a:stretch>
            <a:fillRect/>
          </a:stretch>
        </p:blipFill>
        <p:spPr bwMode="auto">
          <a:xfrm>
            <a:off x="5429256" y="3500438"/>
            <a:ext cx="3400421" cy="3238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Mgławica Krab (M1)</a:t>
            </a:r>
            <a:endParaRPr lang="pl-PL" sz="2800" b="1" dirty="0"/>
          </a:p>
        </p:txBody>
      </p:sp>
      <p:pic>
        <p:nvPicPr>
          <p:cNvPr id="4" name="modelmovie.mpg">
            <a:hlinkClick r:id="" action="ppaction://media"/>
          </p:cNvPr>
          <p:cNvPicPr>
            <a:picLocks noRot="1" noChangeAspect="1"/>
          </p:cNvPicPr>
          <p:nvPr>
            <a:videoFile r:link="rId1"/>
          </p:nvPr>
        </p:nvPicPr>
        <p:blipFill>
          <a:blip r:embed="rId3" cstate="print"/>
          <a:stretch>
            <a:fillRect/>
          </a:stretch>
        </p:blipFill>
        <p:spPr>
          <a:xfrm>
            <a:off x="214282" y="1142984"/>
            <a:ext cx="5250669" cy="3500446"/>
          </a:xfrm>
          <a:prstGeom prst="rect">
            <a:avLst/>
          </a:prstGeom>
        </p:spPr>
      </p:pic>
      <p:pic>
        <p:nvPicPr>
          <p:cNvPr id="7" name="Picture 2"/>
          <p:cNvPicPr>
            <a:picLocks noChangeAspect="1" noChangeArrowheads="1"/>
          </p:cNvPicPr>
          <p:nvPr/>
        </p:nvPicPr>
        <p:blipFill>
          <a:blip r:embed="rId4" cstate="print"/>
          <a:srcRect/>
          <a:stretch>
            <a:fillRect/>
          </a:stretch>
        </p:blipFill>
        <p:spPr bwMode="auto">
          <a:xfrm>
            <a:off x="5429256" y="857232"/>
            <a:ext cx="3429000" cy="2743200"/>
          </a:xfrm>
          <a:prstGeom prst="rect">
            <a:avLst/>
          </a:prstGeom>
          <a:noFill/>
          <a:ln w="9525">
            <a:noFill/>
            <a:miter lim="800000"/>
            <a:headEnd/>
            <a:tailEnd/>
          </a:ln>
        </p:spPr>
      </p:pic>
      <p:sp>
        <p:nvSpPr>
          <p:cNvPr id="8" name="pole tekstowe 7"/>
          <p:cNvSpPr txBox="1"/>
          <p:nvPr/>
        </p:nvSpPr>
        <p:spPr>
          <a:xfrm>
            <a:off x="561568" y="5000636"/>
            <a:ext cx="4224746" cy="1569660"/>
          </a:xfrm>
          <a:prstGeom prst="rect">
            <a:avLst/>
          </a:prstGeom>
          <a:noFill/>
        </p:spPr>
        <p:txBody>
          <a:bodyPr wrap="none" rtlCol="0">
            <a:spAutoFit/>
          </a:bodyPr>
          <a:lstStyle/>
          <a:p>
            <a:r>
              <a:rPr lang="pl-PL" sz="1600" b="1" dirty="0" smtClean="0"/>
              <a:t>Szybko rotujący pulsar jest bardzo efektywnym </a:t>
            </a:r>
          </a:p>
          <a:p>
            <a:r>
              <a:rPr lang="pl-PL" sz="1600" b="1" dirty="0" smtClean="0"/>
              <a:t>akceleratorem cząstek</a:t>
            </a:r>
          </a:p>
          <a:p>
            <a:endParaRPr lang="pl-PL" sz="1600" b="1" dirty="0" smtClean="0"/>
          </a:p>
          <a:p>
            <a:r>
              <a:rPr lang="pl-PL" sz="1600" b="1" dirty="0" smtClean="0"/>
              <a:t>Wewnętrzny krąg wskazuje miejsce, w którym </a:t>
            </a:r>
          </a:p>
          <a:p>
            <a:r>
              <a:rPr lang="pl-PL" sz="1600" b="1" dirty="0" smtClean="0"/>
              <a:t>rozpędzone cząstki zderzają się z ośrodkiem </a:t>
            </a:r>
          </a:p>
          <a:p>
            <a:r>
              <a:rPr lang="pl-PL" sz="1600" b="1" dirty="0" smtClean="0"/>
              <a:t>otaczającym pulsara</a:t>
            </a:r>
            <a:endParaRPr lang="pl-PL" sz="1600" b="1" dirty="0"/>
          </a:p>
        </p:txBody>
      </p:sp>
      <p:pic>
        <p:nvPicPr>
          <p:cNvPr id="9" name="Picture 4"/>
          <p:cNvPicPr>
            <a:picLocks noChangeAspect="1" noChangeArrowheads="1"/>
          </p:cNvPicPr>
          <p:nvPr/>
        </p:nvPicPr>
        <p:blipFill>
          <a:blip r:embed="rId5" cstate="print"/>
          <a:srcRect/>
          <a:stretch>
            <a:fillRect/>
          </a:stretch>
        </p:blipFill>
        <p:spPr bwMode="auto">
          <a:xfrm>
            <a:off x="5429256" y="3357562"/>
            <a:ext cx="3429024" cy="34290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masywne</a:t>
            </a:r>
            <a:endParaRPr lang="pl-PL" sz="2800" b="1" dirty="0"/>
          </a:p>
        </p:txBody>
      </p:sp>
      <p:sp>
        <p:nvSpPr>
          <p:cNvPr id="4" name="pole tekstowe 3"/>
          <p:cNvSpPr txBox="1"/>
          <p:nvPr/>
        </p:nvSpPr>
        <p:spPr>
          <a:xfrm>
            <a:off x="5143504" y="1861315"/>
            <a:ext cx="4003275" cy="3139321"/>
          </a:xfrm>
          <a:prstGeom prst="rect">
            <a:avLst/>
          </a:prstGeom>
          <a:noFill/>
        </p:spPr>
        <p:txBody>
          <a:bodyPr wrap="none" rtlCol="0">
            <a:spAutoFit/>
          </a:bodyPr>
          <a:lstStyle/>
          <a:p>
            <a:r>
              <a:rPr lang="pl-PL" b="1" dirty="0" smtClean="0"/>
              <a:t>Najbardziej masywne gwiazdy nie </a:t>
            </a:r>
          </a:p>
          <a:p>
            <a:r>
              <a:rPr lang="pl-PL" b="1" dirty="0" smtClean="0"/>
              <a:t>kończą życia jako gwiazdy neutronowe.</a:t>
            </a:r>
          </a:p>
          <a:p>
            <a:endParaRPr lang="pl-PL" b="1" dirty="0" smtClean="0"/>
          </a:p>
          <a:p>
            <a:r>
              <a:rPr lang="pl-PL" b="1" dirty="0" smtClean="0"/>
              <a:t>Jeśli masa jądra gwiazdy znajdującej się </a:t>
            </a:r>
          </a:p>
          <a:p>
            <a:r>
              <a:rPr lang="pl-PL" b="1" dirty="0" smtClean="0"/>
              <a:t>w końcowej fazie ewolucji przekroczy </a:t>
            </a:r>
          </a:p>
          <a:p>
            <a:r>
              <a:rPr lang="pl-PL" b="1" dirty="0" smtClean="0"/>
              <a:t>2.1 </a:t>
            </a:r>
            <a:r>
              <a:rPr lang="pl-PL" b="1" dirty="0" err="1" smtClean="0">
                <a:cs typeface="Arial" pitchFamily="34" charset="0"/>
              </a:rPr>
              <a:t>M</a:t>
            </a:r>
            <a:r>
              <a:rPr lang="pl-PL" b="1" baseline="-25000" dirty="0" err="1" smtClean="0">
                <a:cs typeface="Arial" pitchFamily="34" charset="0"/>
                <a:sym typeface="Wingdings" pitchFamily="2" charset="2"/>
              </a:rPr>
              <a:t></a:t>
            </a:r>
            <a:r>
              <a:rPr lang="pl-PL" b="1" dirty="0" smtClean="0">
                <a:cs typeface="Arial" pitchFamily="34" charset="0"/>
                <a:sym typeface="Wingdings" pitchFamily="2" charset="2"/>
              </a:rPr>
              <a:t> to zapadanie jądra nie zostaje </a:t>
            </a:r>
          </a:p>
          <a:p>
            <a:r>
              <a:rPr lang="pl-PL" b="1" dirty="0" smtClean="0">
                <a:cs typeface="Arial" pitchFamily="34" charset="0"/>
                <a:sym typeface="Wingdings" pitchFamily="2" charset="2"/>
              </a:rPr>
              <a:t>zatrzymane przez powstanie materii </a:t>
            </a:r>
          </a:p>
          <a:p>
            <a:r>
              <a:rPr lang="pl-PL" b="1" dirty="0" smtClean="0">
                <a:cs typeface="Arial" pitchFamily="34" charset="0"/>
                <a:sym typeface="Wingdings" pitchFamily="2" charset="2"/>
              </a:rPr>
              <a:t>neutronowej.</a:t>
            </a:r>
          </a:p>
          <a:p>
            <a:endParaRPr lang="pl-PL" b="1" dirty="0" smtClean="0">
              <a:cs typeface="Arial" pitchFamily="34" charset="0"/>
              <a:sym typeface="Wingdings" pitchFamily="2" charset="2"/>
            </a:endParaRPr>
          </a:p>
          <a:p>
            <a:r>
              <a:rPr lang="pl-PL" b="1" dirty="0" smtClean="0">
                <a:cs typeface="Arial" pitchFamily="34" charset="0"/>
                <a:sym typeface="Wingdings" pitchFamily="2" charset="2"/>
              </a:rPr>
              <a:t>Jądro zapada się dalej aż do punktu – </a:t>
            </a:r>
          </a:p>
          <a:p>
            <a:r>
              <a:rPr lang="pl-PL" b="1" dirty="0" smtClean="0">
                <a:cs typeface="Arial" pitchFamily="34" charset="0"/>
                <a:sym typeface="Wingdings" pitchFamily="2" charset="2"/>
              </a:rPr>
              <a:t>powstaje czarna  dziura.</a:t>
            </a:r>
            <a:endParaRPr lang="pl-PL" b="1" dirty="0"/>
          </a:p>
        </p:txBody>
      </p:sp>
      <p:grpSp>
        <p:nvGrpSpPr>
          <p:cNvPr id="7" name="Grupa 6"/>
          <p:cNvGrpSpPr/>
          <p:nvPr/>
        </p:nvGrpSpPr>
        <p:grpSpPr>
          <a:xfrm>
            <a:off x="71406" y="2000240"/>
            <a:ext cx="5060165" cy="4048132"/>
            <a:chOff x="214282" y="2000240"/>
            <a:chExt cx="5060165" cy="4048132"/>
          </a:xfrm>
        </p:grpSpPr>
        <p:pic>
          <p:nvPicPr>
            <p:cNvPr id="8" name="Picture 3"/>
            <p:cNvPicPr>
              <a:picLocks noChangeAspect="1" noChangeArrowheads="1"/>
            </p:cNvPicPr>
            <p:nvPr/>
          </p:nvPicPr>
          <p:blipFill>
            <a:blip r:embed="rId2" cstate="print"/>
            <a:srcRect/>
            <a:stretch>
              <a:fillRect/>
            </a:stretch>
          </p:blipFill>
          <p:spPr bwMode="auto">
            <a:xfrm>
              <a:off x="214282" y="2000240"/>
              <a:ext cx="5060165" cy="4048132"/>
            </a:xfrm>
            <a:prstGeom prst="rect">
              <a:avLst/>
            </a:prstGeom>
            <a:noFill/>
            <a:ln w="9525">
              <a:noFill/>
              <a:miter lim="800000"/>
              <a:headEnd/>
              <a:tailEnd/>
            </a:ln>
            <a:effectLst/>
          </p:spPr>
        </p:pic>
        <p:sp>
          <p:nvSpPr>
            <p:cNvPr id="9" name="Prostokąt 8"/>
            <p:cNvSpPr/>
            <p:nvPr/>
          </p:nvSpPr>
          <p:spPr>
            <a:xfrm>
              <a:off x="3428992" y="2143116"/>
              <a:ext cx="1714512" cy="5715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0" name="Prostokąt 9"/>
            <p:cNvSpPr/>
            <p:nvPr/>
          </p:nvSpPr>
          <p:spPr>
            <a:xfrm>
              <a:off x="3428992" y="4500570"/>
              <a:ext cx="1714512" cy="5715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Gwiazdy masywne</a:t>
            </a:r>
            <a:endParaRPr lang="pl-PL" sz="2800" b="1" dirty="0"/>
          </a:p>
        </p:txBody>
      </p:sp>
      <p:sp>
        <p:nvSpPr>
          <p:cNvPr id="11" name="pole tekstowe 10"/>
          <p:cNvSpPr txBox="1"/>
          <p:nvPr/>
        </p:nvSpPr>
        <p:spPr>
          <a:xfrm>
            <a:off x="4929190" y="1647001"/>
            <a:ext cx="4003275" cy="3139321"/>
          </a:xfrm>
          <a:prstGeom prst="rect">
            <a:avLst/>
          </a:prstGeom>
          <a:noFill/>
        </p:spPr>
        <p:txBody>
          <a:bodyPr wrap="none" rtlCol="0">
            <a:spAutoFit/>
          </a:bodyPr>
          <a:lstStyle/>
          <a:p>
            <a:r>
              <a:rPr lang="pl-PL" b="1" dirty="0" smtClean="0"/>
              <a:t>Najbardziej masywne gwiazdy nie </a:t>
            </a:r>
          </a:p>
          <a:p>
            <a:r>
              <a:rPr lang="pl-PL" b="1" dirty="0" smtClean="0"/>
              <a:t>kończą życia jako gwiazdy neutronowe.</a:t>
            </a:r>
          </a:p>
          <a:p>
            <a:endParaRPr lang="pl-PL" b="1" dirty="0" smtClean="0"/>
          </a:p>
          <a:p>
            <a:r>
              <a:rPr lang="pl-PL" b="1" dirty="0" smtClean="0"/>
              <a:t>Jeśli masa jądra gwiazdy znajdującej się </a:t>
            </a:r>
          </a:p>
          <a:p>
            <a:r>
              <a:rPr lang="pl-PL" b="1" dirty="0" smtClean="0"/>
              <a:t>w końcowej fazie ewolucji przekroczy </a:t>
            </a:r>
          </a:p>
          <a:p>
            <a:r>
              <a:rPr lang="pl-PL" b="1" dirty="0" smtClean="0"/>
              <a:t>2.1 </a:t>
            </a:r>
            <a:r>
              <a:rPr lang="pl-PL" b="1" dirty="0" err="1" smtClean="0">
                <a:cs typeface="Arial" pitchFamily="34" charset="0"/>
              </a:rPr>
              <a:t>M</a:t>
            </a:r>
            <a:r>
              <a:rPr lang="pl-PL" b="1" baseline="-25000" dirty="0" err="1" smtClean="0">
                <a:cs typeface="Arial" pitchFamily="34" charset="0"/>
                <a:sym typeface="Wingdings" pitchFamily="2" charset="2"/>
              </a:rPr>
              <a:t></a:t>
            </a:r>
            <a:r>
              <a:rPr lang="pl-PL" b="1" dirty="0" smtClean="0">
                <a:cs typeface="Arial" pitchFamily="34" charset="0"/>
                <a:sym typeface="Wingdings" pitchFamily="2" charset="2"/>
              </a:rPr>
              <a:t> to zapadanie jądra nie zostaje </a:t>
            </a:r>
          </a:p>
          <a:p>
            <a:r>
              <a:rPr lang="pl-PL" b="1" dirty="0" smtClean="0">
                <a:cs typeface="Arial" pitchFamily="34" charset="0"/>
                <a:sym typeface="Wingdings" pitchFamily="2" charset="2"/>
              </a:rPr>
              <a:t>zatrzymane przez powstanie materii </a:t>
            </a:r>
          </a:p>
          <a:p>
            <a:r>
              <a:rPr lang="pl-PL" b="1" dirty="0" smtClean="0">
                <a:cs typeface="Arial" pitchFamily="34" charset="0"/>
                <a:sym typeface="Wingdings" pitchFamily="2" charset="2"/>
              </a:rPr>
              <a:t>neutronowej.</a:t>
            </a:r>
          </a:p>
          <a:p>
            <a:endParaRPr lang="pl-PL" b="1" dirty="0" smtClean="0">
              <a:cs typeface="Arial" pitchFamily="34" charset="0"/>
              <a:sym typeface="Wingdings" pitchFamily="2" charset="2"/>
            </a:endParaRPr>
          </a:p>
          <a:p>
            <a:r>
              <a:rPr lang="pl-PL" b="1" dirty="0" smtClean="0">
                <a:cs typeface="Arial" pitchFamily="34" charset="0"/>
                <a:sym typeface="Wingdings" pitchFamily="2" charset="2"/>
              </a:rPr>
              <a:t>Jądro zapada się dalej aż do punktu – </a:t>
            </a:r>
          </a:p>
          <a:p>
            <a:r>
              <a:rPr lang="pl-PL" b="1" dirty="0" smtClean="0">
                <a:cs typeface="Arial" pitchFamily="34" charset="0"/>
                <a:sym typeface="Wingdings" pitchFamily="2" charset="2"/>
              </a:rPr>
              <a:t>powstaje czarna  dziura.</a:t>
            </a:r>
            <a:endParaRPr lang="pl-PL" b="1" dirty="0"/>
          </a:p>
        </p:txBody>
      </p:sp>
      <p:pic>
        <p:nvPicPr>
          <p:cNvPr id="12" name="Obraz 11" descr="1996-23-eta-carinae.jpg"/>
          <p:cNvPicPr>
            <a:picLocks noChangeAspect="1"/>
          </p:cNvPicPr>
          <p:nvPr/>
        </p:nvPicPr>
        <p:blipFill>
          <a:blip r:embed="rId2" cstate="print"/>
          <a:stretch>
            <a:fillRect/>
          </a:stretch>
        </p:blipFill>
        <p:spPr>
          <a:xfrm>
            <a:off x="357158" y="1142984"/>
            <a:ext cx="4316108" cy="5302344"/>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Eta </a:t>
            </a:r>
            <a:r>
              <a:rPr lang="pl-PL" sz="2800" b="1" dirty="0" err="1" smtClean="0"/>
              <a:t>Carinae</a:t>
            </a:r>
            <a:endParaRPr lang="pl-PL" sz="2800" b="1" dirty="0"/>
          </a:p>
        </p:txBody>
      </p:sp>
      <p:pic>
        <p:nvPicPr>
          <p:cNvPr id="4" name="Picture 2"/>
          <p:cNvPicPr>
            <a:picLocks noChangeAspect="1" noChangeArrowheads="1"/>
          </p:cNvPicPr>
          <p:nvPr/>
        </p:nvPicPr>
        <p:blipFill>
          <a:blip r:embed="rId2" cstate="print"/>
          <a:srcRect/>
          <a:stretch>
            <a:fillRect/>
          </a:stretch>
        </p:blipFill>
        <p:spPr bwMode="auto">
          <a:xfrm>
            <a:off x="214282" y="928670"/>
            <a:ext cx="4286280" cy="3347381"/>
          </a:xfrm>
          <a:prstGeom prst="rect">
            <a:avLst/>
          </a:prstGeom>
          <a:noFill/>
          <a:ln w="9525">
            <a:noFill/>
            <a:miter lim="800000"/>
            <a:headEnd/>
            <a:tailEnd/>
          </a:ln>
        </p:spPr>
      </p:pic>
      <p:sp>
        <p:nvSpPr>
          <p:cNvPr id="7" name="Prostokąt 6"/>
          <p:cNvSpPr/>
          <p:nvPr/>
        </p:nvSpPr>
        <p:spPr>
          <a:xfrm>
            <a:off x="142844" y="4286256"/>
            <a:ext cx="4572000" cy="276999"/>
          </a:xfrm>
          <a:prstGeom prst="rect">
            <a:avLst/>
          </a:prstGeom>
        </p:spPr>
        <p:txBody>
          <a:bodyPr>
            <a:spAutoFit/>
          </a:bodyPr>
          <a:lstStyle/>
          <a:p>
            <a:r>
              <a:rPr lang="pl-PL" sz="1200" dirty="0" smtClean="0"/>
              <a:t>Credit: </a:t>
            </a:r>
            <a:r>
              <a:rPr lang="pl-PL" sz="1200" dirty="0" err="1" smtClean="0"/>
              <a:t>X-ray</a:t>
            </a:r>
            <a:r>
              <a:rPr lang="pl-PL" sz="1200" dirty="0" smtClean="0"/>
              <a:t>: NASA/CXC/GSFC/</a:t>
            </a:r>
            <a:r>
              <a:rPr lang="pl-PL" sz="1200" dirty="0" err="1" smtClean="0"/>
              <a:t>M.Corcoran</a:t>
            </a:r>
            <a:r>
              <a:rPr lang="pl-PL" sz="1200" dirty="0" smtClean="0"/>
              <a:t> et al.; </a:t>
            </a:r>
            <a:r>
              <a:rPr lang="pl-PL" sz="1200" dirty="0" err="1" smtClean="0"/>
              <a:t>Optical</a:t>
            </a:r>
            <a:r>
              <a:rPr lang="pl-PL" sz="1200" dirty="0" smtClean="0"/>
              <a:t>: NASA/</a:t>
            </a:r>
            <a:r>
              <a:rPr lang="pl-PL" sz="1200" dirty="0" err="1" smtClean="0"/>
              <a:t>STScI</a:t>
            </a:r>
            <a:endParaRPr lang="pl-PL" sz="1200" dirty="0"/>
          </a:p>
        </p:txBody>
      </p:sp>
      <p:pic>
        <p:nvPicPr>
          <p:cNvPr id="8" name="Picture 3"/>
          <p:cNvPicPr>
            <a:picLocks noChangeAspect="1" noChangeArrowheads="1"/>
          </p:cNvPicPr>
          <p:nvPr/>
        </p:nvPicPr>
        <p:blipFill>
          <a:blip r:embed="rId3" cstate="print"/>
          <a:srcRect/>
          <a:stretch>
            <a:fillRect/>
          </a:stretch>
        </p:blipFill>
        <p:spPr bwMode="auto">
          <a:xfrm>
            <a:off x="4714876" y="2714620"/>
            <a:ext cx="4056628" cy="3786186"/>
          </a:xfrm>
          <a:prstGeom prst="rect">
            <a:avLst/>
          </a:prstGeom>
          <a:noFill/>
          <a:ln w="9525">
            <a:noFill/>
            <a:miter lim="800000"/>
            <a:headEnd/>
            <a:tailEnd/>
          </a:ln>
        </p:spPr>
      </p:pic>
      <p:sp>
        <p:nvSpPr>
          <p:cNvPr id="9" name="pole tekstowe 8"/>
          <p:cNvSpPr txBox="1"/>
          <p:nvPr/>
        </p:nvSpPr>
        <p:spPr>
          <a:xfrm>
            <a:off x="5000628" y="1142984"/>
            <a:ext cx="3163751" cy="1077218"/>
          </a:xfrm>
          <a:prstGeom prst="rect">
            <a:avLst/>
          </a:prstGeom>
          <a:noFill/>
        </p:spPr>
        <p:txBody>
          <a:bodyPr wrap="none" rtlCol="0">
            <a:spAutoFit/>
          </a:bodyPr>
          <a:lstStyle/>
          <a:p>
            <a:r>
              <a:rPr lang="pl-PL" sz="1600" b="1" dirty="0" smtClean="0"/>
              <a:t>Masa od 100 do 150 </a:t>
            </a:r>
            <a:r>
              <a:rPr lang="pl-PL" sz="1600" b="1" dirty="0" err="1" smtClean="0"/>
              <a:t>M</a:t>
            </a:r>
            <a:r>
              <a:rPr lang="pl-PL" sz="1600" b="1" baseline="-25000" dirty="0" err="1" smtClean="0"/>
              <a:t>☉</a:t>
            </a:r>
            <a:r>
              <a:rPr lang="pl-PL" sz="1600" b="1" dirty="0" smtClean="0"/>
              <a:t> </a:t>
            </a:r>
          </a:p>
          <a:p>
            <a:endParaRPr lang="pl-PL" sz="1600" b="1" dirty="0" smtClean="0"/>
          </a:p>
          <a:p>
            <a:r>
              <a:rPr lang="pl-PL" sz="1600" b="1" dirty="0" smtClean="0"/>
              <a:t>Bardzo podobna do gwiazdy, która </a:t>
            </a:r>
          </a:p>
          <a:p>
            <a:r>
              <a:rPr lang="pl-PL" sz="1600" b="1" dirty="0" smtClean="0"/>
              <a:t>eksplodowała jako SN2006GY</a:t>
            </a:r>
          </a:p>
        </p:txBody>
      </p:sp>
      <p:sp>
        <p:nvSpPr>
          <p:cNvPr id="10" name="pole tekstowe 9"/>
          <p:cNvSpPr txBox="1"/>
          <p:nvPr/>
        </p:nvSpPr>
        <p:spPr>
          <a:xfrm>
            <a:off x="1443006" y="5143512"/>
            <a:ext cx="1485920" cy="584775"/>
          </a:xfrm>
          <a:prstGeom prst="rect">
            <a:avLst/>
          </a:prstGeom>
          <a:noFill/>
        </p:spPr>
        <p:txBody>
          <a:bodyPr wrap="none" rtlCol="0">
            <a:spAutoFit/>
          </a:bodyPr>
          <a:lstStyle/>
          <a:p>
            <a:r>
              <a:rPr lang="pl-PL" sz="1600" b="1" dirty="0" smtClean="0"/>
              <a:t>Niebieski – HST</a:t>
            </a:r>
          </a:p>
          <a:p>
            <a:r>
              <a:rPr lang="pl-PL" sz="1600" b="1" dirty="0" smtClean="0"/>
              <a:t>Żółty - Chandra</a:t>
            </a:r>
            <a:endParaRPr lang="pl-PL" sz="1600" b="1" dirty="0"/>
          </a:p>
        </p:txBody>
      </p:sp>
      <p:sp>
        <p:nvSpPr>
          <p:cNvPr id="11" name="Strzałka w górę 10"/>
          <p:cNvSpPr/>
          <p:nvPr/>
        </p:nvSpPr>
        <p:spPr>
          <a:xfrm>
            <a:off x="2143108" y="4714884"/>
            <a:ext cx="142876" cy="2857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smtClean="0"/>
              <a:t>Podsumowanie</a:t>
            </a:r>
            <a:endParaRPr lang="pl-PL" sz="2800" b="1" dirty="0"/>
          </a:p>
        </p:txBody>
      </p:sp>
      <p:pic>
        <p:nvPicPr>
          <p:cNvPr id="4" name="Picture 2" descr="D:\BCS\Dydaktyka\Ewolucja_gwiazd.jpg"/>
          <p:cNvPicPr>
            <a:picLocks noChangeAspect="1" noChangeArrowheads="1"/>
          </p:cNvPicPr>
          <p:nvPr/>
        </p:nvPicPr>
        <p:blipFill>
          <a:blip r:embed="rId2" cstate="print"/>
          <a:srcRect/>
          <a:stretch>
            <a:fillRect/>
          </a:stretch>
        </p:blipFill>
        <p:spPr bwMode="auto">
          <a:xfrm>
            <a:off x="500034" y="1142984"/>
            <a:ext cx="8001056" cy="517707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Edwin </a:t>
            </a:r>
            <a:r>
              <a:rPr lang="pl-PL" sz="2800" b="1" dirty="0" err="1" smtClean="0"/>
              <a:t>Hubble</a:t>
            </a:r>
            <a:r>
              <a:rPr lang="pl-PL" sz="2800" b="1" dirty="0" smtClean="0"/>
              <a:t> (20.11.1889 r. – 28.09.1953 r.)</a:t>
            </a:r>
            <a:endParaRPr lang="pl-PL" sz="2800" b="1" dirty="0"/>
          </a:p>
        </p:txBody>
      </p:sp>
      <p:pic>
        <p:nvPicPr>
          <p:cNvPr id="1028" name="Picture 4"/>
          <p:cNvPicPr>
            <a:picLocks noChangeAspect="1" noChangeArrowheads="1"/>
          </p:cNvPicPr>
          <p:nvPr/>
        </p:nvPicPr>
        <p:blipFill>
          <a:blip r:embed="rId4" cstate="print"/>
          <a:srcRect/>
          <a:stretch>
            <a:fillRect/>
          </a:stretch>
        </p:blipFill>
        <p:spPr bwMode="auto">
          <a:xfrm>
            <a:off x="285720" y="1357298"/>
            <a:ext cx="3615816" cy="4547893"/>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3929058" y="1500174"/>
            <a:ext cx="5028405" cy="3609981"/>
          </a:xfrm>
          <a:prstGeom prst="rect">
            <a:avLst/>
          </a:prstGeom>
          <a:noFill/>
          <a:ln w="9525">
            <a:noFill/>
            <a:miter lim="800000"/>
            <a:headEnd/>
            <a:tailEnd/>
          </a:ln>
        </p:spPr>
      </p:pic>
      <p:graphicFrame>
        <p:nvGraphicFramePr>
          <p:cNvPr id="1030" name="Object 6"/>
          <p:cNvGraphicFramePr>
            <a:graphicFrameLocks noChangeAspect="1"/>
          </p:cNvGraphicFramePr>
          <p:nvPr/>
        </p:nvGraphicFramePr>
        <p:xfrm>
          <a:off x="3857620" y="5243512"/>
          <a:ext cx="5157788" cy="542942"/>
        </p:xfrm>
        <a:graphic>
          <a:graphicData uri="http://schemas.openxmlformats.org/presentationml/2006/ole">
            <p:oleObj spid="_x0000_s1030" name="Równanie" r:id="rId6" imgW="2501640" imgH="228600" progId="Equation.3">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Kosmiczny Teleskop </a:t>
            </a:r>
            <a:r>
              <a:rPr lang="pl-PL" sz="2800" b="1" dirty="0" err="1" smtClean="0"/>
              <a:t>Hubble’a</a:t>
            </a:r>
            <a:endParaRPr lang="pl-PL" sz="2800" b="1" dirty="0"/>
          </a:p>
        </p:txBody>
      </p:sp>
      <p:pic>
        <p:nvPicPr>
          <p:cNvPr id="7" name="Picture 2"/>
          <p:cNvPicPr>
            <a:picLocks noChangeAspect="1" noChangeArrowheads="1"/>
          </p:cNvPicPr>
          <p:nvPr/>
        </p:nvPicPr>
        <p:blipFill>
          <a:blip r:embed="rId3" cstate="print"/>
          <a:srcRect/>
          <a:stretch>
            <a:fillRect/>
          </a:stretch>
        </p:blipFill>
        <p:spPr bwMode="auto">
          <a:xfrm>
            <a:off x="261319" y="5000636"/>
            <a:ext cx="8596961" cy="1643074"/>
          </a:xfrm>
          <a:prstGeom prst="rect">
            <a:avLst/>
          </a:prstGeom>
          <a:noFill/>
          <a:ln w="9525">
            <a:noFill/>
            <a:miter lim="800000"/>
            <a:headEnd/>
            <a:tailEnd/>
          </a:ln>
          <a:effectLst/>
        </p:spPr>
      </p:pic>
      <p:sp>
        <p:nvSpPr>
          <p:cNvPr id="8" name="Strzałka w lewo i prawo 7"/>
          <p:cNvSpPr/>
          <p:nvPr/>
        </p:nvSpPr>
        <p:spPr>
          <a:xfrm>
            <a:off x="2786050" y="5000636"/>
            <a:ext cx="571504" cy="214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ole tekstowe 8"/>
          <p:cNvSpPr txBox="1"/>
          <p:nvPr/>
        </p:nvSpPr>
        <p:spPr>
          <a:xfrm>
            <a:off x="4929190" y="2143116"/>
            <a:ext cx="3432158" cy="1200329"/>
          </a:xfrm>
          <a:prstGeom prst="rect">
            <a:avLst/>
          </a:prstGeom>
          <a:noFill/>
        </p:spPr>
        <p:txBody>
          <a:bodyPr wrap="none" rtlCol="0">
            <a:spAutoFit/>
          </a:bodyPr>
          <a:lstStyle/>
          <a:p>
            <a:r>
              <a:rPr lang="pl-PL" b="1" dirty="0" smtClean="0"/>
              <a:t>wystrzelony:	24.04.1990 r.</a:t>
            </a:r>
          </a:p>
          <a:p>
            <a:r>
              <a:rPr lang="pl-PL" b="1" dirty="0" smtClean="0"/>
              <a:t>zwierciadło:	2.4 m</a:t>
            </a:r>
          </a:p>
          <a:p>
            <a:r>
              <a:rPr lang="pl-PL" b="1" dirty="0" smtClean="0"/>
              <a:t>zakres:		UV, widzialne, </a:t>
            </a:r>
          </a:p>
          <a:p>
            <a:r>
              <a:rPr lang="pl-PL" b="1" dirty="0" smtClean="0"/>
              <a:t>		podczerwień</a:t>
            </a:r>
            <a:endParaRPr lang="pl-PL" b="1" dirty="0"/>
          </a:p>
        </p:txBody>
      </p:sp>
      <p:pic>
        <p:nvPicPr>
          <p:cNvPr id="1026" name="Picture 2"/>
          <p:cNvPicPr>
            <a:picLocks noChangeAspect="1" noChangeArrowheads="1"/>
          </p:cNvPicPr>
          <p:nvPr/>
        </p:nvPicPr>
        <p:blipFill>
          <a:blip r:embed="rId4" cstate="print"/>
          <a:srcRect/>
          <a:stretch>
            <a:fillRect/>
          </a:stretch>
        </p:blipFill>
        <p:spPr bwMode="auto">
          <a:xfrm>
            <a:off x="285719" y="1214422"/>
            <a:ext cx="4476781" cy="33575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err="1" smtClean="0"/>
              <a:t>Subrahmanyan</a:t>
            </a:r>
            <a:r>
              <a:rPr lang="pl-PL" sz="2800" b="1" dirty="0" smtClean="0"/>
              <a:t> </a:t>
            </a:r>
            <a:r>
              <a:rPr lang="pl-PL" sz="2800" b="1" dirty="0" err="1" smtClean="0"/>
              <a:t>Chandrasekhar</a:t>
            </a:r>
            <a:r>
              <a:rPr lang="pl-PL" sz="2800" b="1" dirty="0" smtClean="0"/>
              <a:t> (Chandra)</a:t>
            </a:r>
            <a:endParaRPr lang="pl-PL" sz="2800" b="1" dirty="0"/>
          </a:p>
        </p:txBody>
      </p:sp>
      <p:pic>
        <p:nvPicPr>
          <p:cNvPr id="7" name="Picture 2"/>
          <p:cNvPicPr>
            <a:picLocks noChangeAspect="1" noChangeArrowheads="1"/>
          </p:cNvPicPr>
          <p:nvPr/>
        </p:nvPicPr>
        <p:blipFill>
          <a:blip r:embed="rId3" cstate="print"/>
          <a:srcRect/>
          <a:stretch>
            <a:fillRect/>
          </a:stretch>
        </p:blipFill>
        <p:spPr bwMode="auto">
          <a:xfrm>
            <a:off x="428596" y="1357298"/>
            <a:ext cx="3143272" cy="4023388"/>
          </a:xfrm>
          <a:prstGeom prst="rect">
            <a:avLst/>
          </a:prstGeom>
          <a:noFill/>
          <a:ln w="9525">
            <a:noFill/>
            <a:miter lim="800000"/>
            <a:headEnd/>
            <a:tailEnd/>
          </a:ln>
        </p:spPr>
      </p:pic>
      <p:sp>
        <p:nvSpPr>
          <p:cNvPr id="8" name="Prostokąt 7"/>
          <p:cNvSpPr/>
          <p:nvPr/>
        </p:nvSpPr>
        <p:spPr>
          <a:xfrm>
            <a:off x="500034" y="5572140"/>
            <a:ext cx="2872453" cy="369332"/>
          </a:xfrm>
          <a:prstGeom prst="rect">
            <a:avLst/>
          </a:prstGeom>
        </p:spPr>
        <p:txBody>
          <a:bodyPr wrap="none">
            <a:spAutoFit/>
          </a:bodyPr>
          <a:lstStyle/>
          <a:p>
            <a:r>
              <a:rPr lang="pl-PL" b="1" dirty="0" smtClean="0"/>
              <a:t>1</a:t>
            </a:r>
            <a:r>
              <a:rPr lang="en-US" b="1" dirty="0" smtClean="0"/>
              <a:t>9</a:t>
            </a:r>
            <a:r>
              <a:rPr lang="pl-PL" b="1" dirty="0" smtClean="0"/>
              <a:t>.10.</a:t>
            </a:r>
            <a:r>
              <a:rPr lang="en-US" b="1" dirty="0" smtClean="0"/>
              <a:t>1910 </a:t>
            </a:r>
            <a:r>
              <a:rPr lang="pl-PL" b="1" dirty="0" smtClean="0"/>
              <a:t>r. </a:t>
            </a:r>
            <a:r>
              <a:rPr lang="en-US" b="1" dirty="0" smtClean="0"/>
              <a:t>– 21</a:t>
            </a:r>
            <a:r>
              <a:rPr lang="pl-PL" b="1" dirty="0" smtClean="0"/>
              <a:t>.08.</a:t>
            </a:r>
            <a:r>
              <a:rPr lang="en-US" b="1" dirty="0" smtClean="0"/>
              <a:t>1995</a:t>
            </a:r>
            <a:r>
              <a:rPr lang="pl-PL" b="1" dirty="0" smtClean="0"/>
              <a:t> r.</a:t>
            </a:r>
            <a:endParaRPr lang="pl-PL" b="1" dirty="0"/>
          </a:p>
        </p:txBody>
      </p:sp>
      <p:grpSp>
        <p:nvGrpSpPr>
          <p:cNvPr id="9" name="Grupa 8"/>
          <p:cNvGrpSpPr/>
          <p:nvPr/>
        </p:nvGrpSpPr>
        <p:grpSpPr>
          <a:xfrm>
            <a:off x="3857620" y="2786058"/>
            <a:ext cx="4929222" cy="3776481"/>
            <a:chOff x="4572000" y="3714752"/>
            <a:chExt cx="3929090" cy="2847787"/>
          </a:xfrm>
        </p:grpSpPr>
        <p:pic>
          <p:nvPicPr>
            <p:cNvPr id="10" name="Obraz 9" descr="WD_neutron.jpg"/>
            <p:cNvPicPr>
              <a:picLocks noChangeAspect="1"/>
            </p:cNvPicPr>
            <p:nvPr/>
          </p:nvPicPr>
          <p:blipFill>
            <a:blip r:embed="rId4" cstate="print"/>
            <a:stretch>
              <a:fillRect/>
            </a:stretch>
          </p:blipFill>
          <p:spPr>
            <a:xfrm>
              <a:off x="4572000" y="3714752"/>
              <a:ext cx="3929090" cy="2847787"/>
            </a:xfrm>
            <a:prstGeom prst="rect">
              <a:avLst/>
            </a:prstGeom>
          </p:spPr>
        </p:pic>
        <p:sp>
          <p:nvSpPr>
            <p:cNvPr id="11" name="pole tekstowe 10"/>
            <p:cNvSpPr txBox="1"/>
            <p:nvPr/>
          </p:nvSpPr>
          <p:spPr>
            <a:xfrm>
              <a:off x="6215074" y="3835603"/>
              <a:ext cx="2259208" cy="307777"/>
            </a:xfrm>
            <a:prstGeom prst="rect">
              <a:avLst/>
            </a:prstGeom>
            <a:noFill/>
          </p:spPr>
          <p:txBody>
            <a:bodyPr wrap="none" rtlCol="0">
              <a:spAutoFit/>
            </a:bodyPr>
            <a:lstStyle/>
            <a:p>
              <a:r>
                <a:rPr lang="pl-PL" sz="1400" b="1" dirty="0" smtClean="0">
                  <a:solidFill>
                    <a:schemeClr val="bg1"/>
                  </a:solidFill>
                </a:rPr>
                <a:t>gwiazda neutronowa (6 km)</a:t>
              </a:r>
              <a:endParaRPr lang="pl-PL" sz="1400" b="1" dirty="0">
                <a:solidFill>
                  <a:schemeClr val="bg1"/>
                </a:solidFill>
              </a:endParaRPr>
            </a:p>
          </p:txBody>
        </p:sp>
        <p:sp>
          <p:nvSpPr>
            <p:cNvPr id="12" name="pole tekstowe 11"/>
            <p:cNvSpPr txBox="1"/>
            <p:nvPr/>
          </p:nvSpPr>
          <p:spPr>
            <a:xfrm>
              <a:off x="6446216" y="4692859"/>
              <a:ext cx="1911998" cy="307777"/>
            </a:xfrm>
            <a:prstGeom prst="rect">
              <a:avLst/>
            </a:prstGeom>
            <a:noFill/>
          </p:spPr>
          <p:txBody>
            <a:bodyPr wrap="none" rtlCol="0">
              <a:spAutoFit/>
            </a:bodyPr>
            <a:lstStyle/>
            <a:p>
              <a:r>
                <a:rPr lang="pl-PL" sz="1400" b="1" dirty="0" smtClean="0">
                  <a:solidFill>
                    <a:schemeClr val="bg1"/>
                  </a:solidFill>
                </a:rPr>
                <a:t>biały karzeł (10000 km)</a:t>
              </a:r>
              <a:endParaRPr lang="pl-PL" sz="1400" b="1" dirty="0">
                <a:solidFill>
                  <a:schemeClr val="bg1"/>
                </a:solidFill>
              </a:endParaRPr>
            </a:p>
          </p:txBody>
        </p:sp>
      </p:grpSp>
      <p:sp>
        <p:nvSpPr>
          <p:cNvPr id="13" name="pole tekstowe 12"/>
          <p:cNvSpPr txBox="1"/>
          <p:nvPr/>
        </p:nvSpPr>
        <p:spPr>
          <a:xfrm>
            <a:off x="4286248" y="1571612"/>
            <a:ext cx="4224618" cy="369332"/>
          </a:xfrm>
          <a:prstGeom prst="rect">
            <a:avLst/>
          </a:prstGeom>
          <a:noFill/>
        </p:spPr>
        <p:txBody>
          <a:bodyPr wrap="none" rtlCol="0">
            <a:spAutoFit/>
          </a:bodyPr>
          <a:lstStyle/>
          <a:p>
            <a:r>
              <a:rPr lang="pl-PL" b="1" dirty="0" smtClean="0"/>
              <a:t>Górny limit na masę białego karła: ~ 1.4 M</a:t>
            </a:r>
            <a:endParaRPr lang="pl-PL"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4"/>
          <p:cNvCxnSpPr/>
          <p:nvPr/>
        </p:nvCxnSpPr>
        <p:spPr>
          <a:xfrm>
            <a:off x="0" y="642918"/>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pole tekstowe 5"/>
          <p:cNvSpPr txBox="1"/>
          <p:nvPr/>
        </p:nvSpPr>
        <p:spPr>
          <a:xfrm>
            <a:off x="142844" y="71414"/>
            <a:ext cx="8858312" cy="523220"/>
          </a:xfrm>
          <a:prstGeom prst="rect">
            <a:avLst/>
          </a:prstGeom>
          <a:noFill/>
        </p:spPr>
        <p:txBody>
          <a:bodyPr wrap="square" rtlCol="0">
            <a:spAutoFit/>
          </a:bodyPr>
          <a:lstStyle/>
          <a:p>
            <a:r>
              <a:rPr lang="pl-PL" sz="2800" b="1" dirty="0" smtClean="0"/>
              <a:t>Teleskop Woltera</a:t>
            </a:r>
            <a:endParaRPr lang="pl-PL" sz="2800" b="1" dirty="0"/>
          </a:p>
        </p:txBody>
      </p:sp>
      <p:pic>
        <p:nvPicPr>
          <p:cNvPr id="4" name="Picture 2"/>
          <p:cNvPicPr>
            <a:picLocks noChangeAspect="1" noChangeArrowheads="1"/>
          </p:cNvPicPr>
          <p:nvPr/>
        </p:nvPicPr>
        <p:blipFill>
          <a:blip r:embed="rId3" cstate="print"/>
          <a:srcRect/>
          <a:stretch>
            <a:fillRect/>
          </a:stretch>
        </p:blipFill>
        <p:spPr bwMode="auto">
          <a:xfrm>
            <a:off x="357158" y="1142984"/>
            <a:ext cx="3343290" cy="5078416"/>
          </a:xfrm>
          <a:prstGeom prst="rect">
            <a:avLst/>
          </a:prstGeom>
          <a:noFill/>
          <a:ln w="9525">
            <a:noFill/>
            <a:miter lim="800000"/>
            <a:headEnd/>
            <a:tailEnd/>
          </a:ln>
        </p:spPr>
      </p:pic>
      <p:sp>
        <p:nvSpPr>
          <p:cNvPr id="7" name="pole tekstowe 6"/>
          <p:cNvSpPr txBox="1"/>
          <p:nvPr/>
        </p:nvSpPr>
        <p:spPr>
          <a:xfrm>
            <a:off x="4071934" y="1428736"/>
            <a:ext cx="4822474" cy="2800767"/>
          </a:xfrm>
          <a:prstGeom prst="rect">
            <a:avLst/>
          </a:prstGeom>
          <a:noFill/>
        </p:spPr>
        <p:txBody>
          <a:bodyPr wrap="none" rtlCol="0">
            <a:spAutoFit/>
          </a:bodyPr>
          <a:lstStyle/>
          <a:p>
            <a:r>
              <a:rPr lang="pl-PL" sz="1600" b="1" dirty="0" smtClean="0"/>
              <a:t>Kwantów promieniowania rentgenowskiego nie  da się</a:t>
            </a:r>
          </a:p>
          <a:p>
            <a:r>
              <a:rPr lang="pl-PL" sz="1600" b="1" dirty="0" smtClean="0"/>
              <a:t>odbić od żadnej powierzchni, ale można pozwolić im</a:t>
            </a:r>
          </a:p>
          <a:p>
            <a:r>
              <a:rPr lang="pl-PL" sz="1600" b="1" dirty="0" smtClean="0"/>
              <a:t>się ślizgać.</a:t>
            </a:r>
          </a:p>
          <a:p>
            <a:endParaRPr lang="pl-PL" sz="1600" b="1" dirty="0" smtClean="0"/>
          </a:p>
          <a:p>
            <a:r>
              <a:rPr lang="pl-PL" sz="1600" b="1" dirty="0" smtClean="0"/>
              <a:t>Taką ideę przedstawił w roku 1951 Hans Wolter.</a:t>
            </a:r>
          </a:p>
          <a:p>
            <a:endParaRPr lang="pl-PL" sz="1600" b="1" dirty="0" smtClean="0"/>
          </a:p>
          <a:p>
            <a:endParaRPr lang="pl-PL" sz="1600" b="1" dirty="0" smtClean="0"/>
          </a:p>
          <a:p>
            <a:r>
              <a:rPr lang="pl-PL" sz="1600" b="1" dirty="0" smtClean="0"/>
              <a:t>Inne metody obrazowania:</a:t>
            </a:r>
          </a:p>
          <a:p>
            <a:endParaRPr lang="pl-PL" sz="1600" b="1" dirty="0" smtClean="0"/>
          </a:p>
          <a:p>
            <a:r>
              <a:rPr lang="pl-PL" sz="1600" b="1" dirty="0" smtClean="0"/>
              <a:t>	- macierz kolimatorów (SMM)</a:t>
            </a:r>
          </a:p>
          <a:p>
            <a:r>
              <a:rPr lang="pl-PL" sz="1600" b="1" dirty="0" smtClean="0"/>
              <a:t>	- obrazowanie fourierowskie (RHESSI)</a:t>
            </a:r>
            <a:endParaRPr lang="pl-PL" sz="1600" b="1" dirty="0"/>
          </a:p>
        </p:txBody>
      </p:sp>
      <p:pic>
        <p:nvPicPr>
          <p:cNvPr id="8" name="Picture 3"/>
          <p:cNvPicPr>
            <a:picLocks noChangeAspect="1" noChangeArrowheads="1"/>
          </p:cNvPicPr>
          <p:nvPr/>
        </p:nvPicPr>
        <p:blipFill>
          <a:blip r:embed="rId4" cstate="print"/>
          <a:srcRect/>
          <a:stretch>
            <a:fillRect/>
          </a:stretch>
        </p:blipFill>
        <p:spPr bwMode="auto">
          <a:xfrm>
            <a:off x="4643438" y="4357694"/>
            <a:ext cx="2381240" cy="17859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3064</Words>
  <Application>Microsoft Office PowerPoint</Application>
  <PresentationFormat>Pokaz na ekranie (4:3)</PresentationFormat>
  <Paragraphs>577</Paragraphs>
  <Slides>57</Slides>
  <Notes>6</Notes>
  <HiddenSlides>0</HiddenSlides>
  <MMClips>6</MMClips>
  <ScaleCrop>false</ScaleCrop>
  <HeadingPairs>
    <vt:vector size="6" baseType="variant">
      <vt:variant>
        <vt:lpstr>Motyw</vt:lpstr>
      </vt:variant>
      <vt:variant>
        <vt:i4>1</vt:i4>
      </vt:variant>
      <vt:variant>
        <vt:lpstr>Osadzone serwery OLE</vt:lpstr>
      </vt:variant>
      <vt:variant>
        <vt:i4>1</vt:i4>
      </vt:variant>
      <vt:variant>
        <vt:lpstr>Tytuły slajdów</vt:lpstr>
      </vt:variant>
      <vt:variant>
        <vt:i4>57</vt:i4>
      </vt:variant>
    </vt:vector>
  </HeadingPairs>
  <TitlesOfParts>
    <vt:vector size="59" baseType="lpstr">
      <vt:lpstr>Motyw pakietu Office</vt:lpstr>
      <vt:lpstr>Równanie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Tomek</dc:creator>
  <cp:lastModifiedBy>Tomek</cp:lastModifiedBy>
  <cp:revision>25</cp:revision>
  <dcterms:created xsi:type="dcterms:W3CDTF">2010-06-02T19:39:53Z</dcterms:created>
  <dcterms:modified xsi:type="dcterms:W3CDTF">2010-06-08T06:49:10Z</dcterms:modified>
</cp:coreProperties>
</file>