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309" r:id="rId4"/>
    <p:sldId id="310" r:id="rId5"/>
    <p:sldId id="264" r:id="rId6"/>
    <p:sldId id="265" r:id="rId7"/>
    <p:sldId id="266" r:id="rId8"/>
    <p:sldId id="267" r:id="rId9"/>
    <p:sldId id="271" r:id="rId10"/>
    <p:sldId id="307" r:id="rId11"/>
    <p:sldId id="273" r:id="rId12"/>
    <p:sldId id="292" r:id="rId13"/>
    <p:sldId id="293" r:id="rId14"/>
    <p:sldId id="295" r:id="rId15"/>
    <p:sldId id="296" r:id="rId16"/>
    <p:sldId id="297" r:id="rId17"/>
    <p:sldId id="260" r:id="rId18"/>
    <p:sldId id="299" r:id="rId19"/>
    <p:sldId id="304" r:id="rId20"/>
    <p:sldId id="261" r:id="rId21"/>
    <p:sldId id="305" r:id="rId22"/>
    <p:sldId id="314" r:id="rId23"/>
    <p:sldId id="315" r:id="rId24"/>
    <p:sldId id="262" r:id="rId25"/>
    <p:sldId id="312" r:id="rId26"/>
    <p:sldId id="31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4A1B-6060-4445-9015-C8CB0D234DD2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F3E40-71DC-47F1-A00F-E38D30F7F2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F3E40-71DC-47F1-A00F-E38D30F7F23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4761C-1126-402A-A9B5-9A2123BD5886}" type="slidenum">
              <a:rPr lang="pl-PL"/>
              <a:pPr/>
              <a:t>10</a:t>
            </a:fld>
            <a:endParaRPr lang="pl-PL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11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12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13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14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15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4142-8CD5-4F0E-A6B4-7A24BD380282}" type="slidenum">
              <a:rPr lang="pl-PL"/>
              <a:pPr/>
              <a:t>16</a:t>
            </a:fld>
            <a:endParaRPr 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31F7F-2183-418A-B9B7-0E545A63A17B}" type="slidenum">
              <a:rPr lang="pl-PL"/>
              <a:pPr/>
              <a:t>2</a:t>
            </a:fld>
            <a:endParaRPr lang="pl-PL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31F7F-2183-418A-B9B7-0E545A63A17B}" type="slidenum">
              <a:rPr lang="pl-PL"/>
              <a:pPr/>
              <a:t>3</a:t>
            </a:fld>
            <a:endParaRPr lang="pl-PL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31F7F-2183-418A-B9B7-0E545A63A17B}" type="slidenum">
              <a:rPr lang="pl-PL"/>
              <a:pPr/>
              <a:t>4</a:t>
            </a:fld>
            <a:endParaRPr lang="pl-PL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EE563-D163-4497-B2DF-E75CABA1B9AA}" type="slidenum">
              <a:rPr lang="pl-PL"/>
              <a:pPr/>
              <a:t>5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F4D96-128A-4E08-8D1E-7DD98DC5BD5A}" type="slidenum">
              <a:rPr lang="pl-PL"/>
              <a:pPr/>
              <a:t>6</a:t>
            </a:fld>
            <a:endParaRPr lang="pl-P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D8C76-E6CE-4B3C-8296-912EE8B96DE5}" type="slidenum">
              <a:rPr lang="pl-PL"/>
              <a:pPr/>
              <a:t>7</a:t>
            </a:fld>
            <a:endParaRPr lang="pl-PL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E0537-641B-44EF-B840-4E030B330BF0}" type="slidenum">
              <a:rPr lang="pl-PL"/>
              <a:pPr/>
              <a:t>8</a:t>
            </a:fld>
            <a:endParaRPr lang="pl-PL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4761C-1126-402A-A9B5-9A2123BD5886}" type="slidenum">
              <a:rPr lang="pl-PL"/>
              <a:pPr/>
              <a:t>9</a:t>
            </a:fld>
            <a:endParaRPr lang="pl-PL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72F7-AE85-460B-9DB3-E019384E78E6}" type="datetimeFigureOut">
              <a:rPr lang="pl-PL" smtClean="0"/>
              <a:pPr/>
              <a:t>2010-06-08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0C54-7CD1-42E5-8F73-0BA15B242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506" y="4500570"/>
            <a:ext cx="4113212" cy="21129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5" descr="i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87" y="4500570"/>
            <a:ext cx="4113213" cy="21129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00034" y="642918"/>
            <a:ext cx="82153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Ciemność ciemności nierówna</a:t>
            </a: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Tomasz Mrozek</a:t>
            </a: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Instytut Astronomiczny</a:t>
            </a: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Uniwersytet Wrocławski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Przykłady</a:t>
            </a:r>
            <a:endParaRPr lang="pl-PL" sz="2800" dirty="0"/>
          </a:p>
        </p:txBody>
      </p:sp>
      <p:pic>
        <p:nvPicPr>
          <p:cNvPr id="14" name="Picture 4" descr="bad-area-lightin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14282" y="1142984"/>
            <a:ext cx="3962400" cy="28781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" name="Picture 6" descr="tesco"/>
          <p:cNvPicPr>
            <a:picLocks noChangeAspect="1" noChangeArrowheads="1"/>
          </p:cNvPicPr>
          <p:nvPr/>
        </p:nvPicPr>
        <p:blipFill>
          <a:blip r:embed="rId4" cstate="print"/>
          <a:srcRect t="14174"/>
          <a:stretch>
            <a:fillRect/>
          </a:stretch>
        </p:blipFill>
        <p:spPr bwMode="auto">
          <a:xfrm>
            <a:off x="1627184" y="3837010"/>
            <a:ext cx="2516188" cy="28781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" name="Picture 7" descr="z_gory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14752"/>
            <a:ext cx="3851275" cy="2889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142984"/>
            <a:ext cx="4226844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oc_sw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2093935"/>
            <a:ext cx="8953500" cy="44783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11169" y="934034"/>
            <a:ext cx="8789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latin typeface="Calibri" pitchFamily="34" charset="0"/>
              </a:rPr>
              <a:t>Zdjęcia satelitarne dostarczają informacji o strumieniu światła wyświecanym przez </a:t>
            </a:r>
            <a:r>
              <a:rPr lang="pl-PL" b="1" dirty="0" smtClean="0">
                <a:latin typeface="Calibri" pitchFamily="34" charset="0"/>
              </a:rPr>
              <a:t> oświetlenie </a:t>
            </a:r>
            <a:r>
              <a:rPr lang="pl-PL" b="1" dirty="0">
                <a:latin typeface="Calibri" pitchFamily="34" charset="0"/>
              </a:rPr>
              <a:t>zewnętrzne bezpośrednio w niebo lub odbijanym do góry przez oświetlane powierzchnie.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Oświetlamy Wszechświat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oc_sw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2093935"/>
            <a:ext cx="8953500" cy="44783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11169" y="934034"/>
            <a:ext cx="8789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latin typeface="Calibri" pitchFamily="34" charset="0"/>
              </a:rPr>
              <a:t>Zdjęcia satelitarne dostarczają informacji o strumieniu światła wyświecanym przez </a:t>
            </a:r>
            <a:r>
              <a:rPr lang="pl-PL" b="1" dirty="0" smtClean="0">
                <a:latin typeface="Calibri" pitchFamily="34" charset="0"/>
              </a:rPr>
              <a:t> oświetlenie </a:t>
            </a:r>
            <a:r>
              <a:rPr lang="pl-PL" b="1" dirty="0">
                <a:latin typeface="Calibri" pitchFamily="34" charset="0"/>
              </a:rPr>
              <a:t>zewnętrzne bezpośrednio w niebo lub odbijanym do góry przez oświetlane powierzchnie.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Oświetlamy Wszechświat</a:t>
            </a:r>
            <a:endParaRPr lang="pl-PL" sz="2800" dirty="0"/>
          </a:p>
        </p:txBody>
      </p:sp>
      <p:pic>
        <p:nvPicPr>
          <p:cNvPr id="6" name="Picture 6" descr="noc_euro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71678"/>
            <a:ext cx="5419725" cy="449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oc_sw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2093935"/>
            <a:ext cx="8953500" cy="44783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11169" y="934034"/>
            <a:ext cx="8789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latin typeface="Calibri" pitchFamily="34" charset="0"/>
              </a:rPr>
              <a:t>Zdjęcia satelitarne dostarczają informacji o strumieniu światła wyświecanym przez </a:t>
            </a:r>
            <a:r>
              <a:rPr lang="pl-PL" b="1" dirty="0" smtClean="0">
                <a:latin typeface="Calibri" pitchFamily="34" charset="0"/>
              </a:rPr>
              <a:t> oświetlenie </a:t>
            </a:r>
            <a:r>
              <a:rPr lang="pl-PL" b="1" dirty="0">
                <a:latin typeface="Calibri" pitchFamily="34" charset="0"/>
              </a:rPr>
              <a:t>zewnętrzne bezpośrednio w niebo lub odbijanym do góry przez oświetlane powierzchnie.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Oświetlamy Wszechświat</a:t>
            </a:r>
            <a:endParaRPr lang="pl-PL" sz="2800" dirty="0"/>
          </a:p>
        </p:txBody>
      </p:sp>
      <p:pic>
        <p:nvPicPr>
          <p:cNvPr id="6" name="Picture 6" descr="noc_euro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71678"/>
            <a:ext cx="5419725" cy="449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7" descr="noc_pol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388" y="2071678"/>
            <a:ext cx="7086600" cy="4457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oc_sw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2093935"/>
            <a:ext cx="8953500" cy="44783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11169" y="934034"/>
            <a:ext cx="8789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latin typeface="Calibri" pitchFamily="34" charset="0"/>
              </a:rPr>
              <a:t>Zdjęcia satelitarne dostarczają informacji o strumieniu światła wyświecanym przez </a:t>
            </a:r>
            <a:r>
              <a:rPr lang="pl-PL" b="1" dirty="0" smtClean="0">
                <a:latin typeface="Calibri" pitchFamily="34" charset="0"/>
              </a:rPr>
              <a:t> oświetlenie </a:t>
            </a:r>
            <a:r>
              <a:rPr lang="pl-PL" b="1" dirty="0">
                <a:latin typeface="Calibri" pitchFamily="34" charset="0"/>
              </a:rPr>
              <a:t>zewnętrzne bezpośrednio w niebo lub odbijanym do góry przez oświetlane powierzchnie.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Oświetlamy Wszechświat</a:t>
            </a:r>
            <a:endParaRPr lang="pl-PL" sz="2800" dirty="0"/>
          </a:p>
        </p:txBody>
      </p:sp>
      <p:pic>
        <p:nvPicPr>
          <p:cNvPr id="6" name="Picture 6" descr="noc_euro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71678"/>
            <a:ext cx="5419725" cy="449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7" descr="noc_pol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388" y="2071678"/>
            <a:ext cx="7086600" cy="4457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8" descr="noc_sla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71678"/>
            <a:ext cx="8634413" cy="4062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oc_sw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2093935"/>
            <a:ext cx="8953500" cy="44783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11169" y="934034"/>
            <a:ext cx="8789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>
                <a:latin typeface="Calibri" pitchFamily="34" charset="0"/>
              </a:rPr>
              <a:t>Zdjęcia satelitarne dostarczają informacji o strumieniu światła wyświecanym przez </a:t>
            </a:r>
            <a:r>
              <a:rPr lang="pl-PL" b="1" dirty="0" smtClean="0">
                <a:latin typeface="Calibri" pitchFamily="34" charset="0"/>
              </a:rPr>
              <a:t> oświetlenie </a:t>
            </a:r>
            <a:r>
              <a:rPr lang="pl-PL" b="1" dirty="0">
                <a:latin typeface="Calibri" pitchFamily="34" charset="0"/>
              </a:rPr>
              <a:t>zewnętrzne bezpośrednio w niebo lub odbijanym do góry przez oświetlane powierzchnie.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Oświetlamy Wszechświat</a:t>
            </a:r>
            <a:endParaRPr lang="pl-PL" sz="2800" dirty="0"/>
          </a:p>
        </p:txBody>
      </p:sp>
      <p:pic>
        <p:nvPicPr>
          <p:cNvPr id="6" name="Picture 6" descr="noc_euro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71678"/>
            <a:ext cx="5419725" cy="449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7" descr="noc_pol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388" y="2071678"/>
            <a:ext cx="7086600" cy="4457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8" descr="noc_sla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71678"/>
            <a:ext cx="8634413" cy="4062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9" descr="noc_slas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071678"/>
            <a:ext cx="8634413" cy="4062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NIEprawdy</a:t>
            </a:r>
            <a:r>
              <a:rPr lang="pl-PL" sz="2800" dirty="0" smtClean="0"/>
              <a:t> o zanieczyszczeniu światłem</a:t>
            </a:r>
            <a:endParaRPr lang="pl-PL" sz="2800" dirty="0"/>
          </a:p>
        </p:txBody>
      </p:sp>
      <p:sp>
        <p:nvSpPr>
          <p:cNvPr id="12" name="Prostokąt 11"/>
          <p:cNvSpPr/>
          <p:nvPr/>
        </p:nvSpPr>
        <p:spPr>
          <a:xfrm>
            <a:off x="428596" y="1357298"/>
            <a:ext cx="8429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Nie musimy zaprzestać używania nocnego oświetlenia, aby poradzić sobie z ZS</a:t>
            </a: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Nie musimy akceptować ZS jako efekt rozwoju cywilizacyjnego</a:t>
            </a: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Nie tylko astronomom potrzebne jest ciemne niebo</a:t>
            </a: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Nie jest to problem zbyt duży aby go rozwiązać</a:t>
            </a:r>
            <a:endParaRPr lang="pl-PL" b="1" dirty="0">
              <a:latin typeface="Calibri" pitchFamily="34" charset="0"/>
            </a:endParaRPr>
          </a:p>
        </p:txBody>
      </p:sp>
      <p:pic>
        <p:nvPicPr>
          <p:cNvPr id="13" name="Picture 3" descr="Deathvalleysky_nps_big"/>
          <p:cNvPicPr>
            <a:picLocks noChangeAspect="1" noChangeArrowheads="1"/>
          </p:cNvPicPr>
          <p:nvPr/>
        </p:nvPicPr>
        <p:blipFill>
          <a:blip r:embed="rId3" cstate="print"/>
          <a:srcRect l="44977"/>
          <a:stretch>
            <a:fillRect/>
          </a:stretch>
        </p:blipFill>
        <p:spPr bwMode="auto">
          <a:xfrm>
            <a:off x="3571868" y="3714752"/>
            <a:ext cx="5091098" cy="298490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 wygląda ciemne niebo?</a:t>
            </a:r>
            <a:endParaRPr lang="pl-PL" sz="2800" dirty="0"/>
          </a:p>
        </p:txBody>
      </p:sp>
      <p:pic>
        <p:nvPicPr>
          <p:cNvPr id="5" name="Picture 7" descr="blackout1"/>
          <p:cNvPicPr>
            <a:picLocks noChangeAspect="1" noChangeArrowheads="1"/>
          </p:cNvPicPr>
          <p:nvPr/>
        </p:nvPicPr>
        <p:blipFill>
          <a:blip r:embed="rId2" cstate="print"/>
          <a:srcRect t="5257" r="3941"/>
          <a:stretch>
            <a:fillRect/>
          </a:stretch>
        </p:blipFill>
        <p:spPr bwMode="auto">
          <a:xfrm>
            <a:off x="93663" y="1412875"/>
            <a:ext cx="4478337" cy="3311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8" descr="blackout2"/>
          <p:cNvPicPr>
            <a:picLocks noChangeAspect="1" noChangeArrowheads="1"/>
          </p:cNvPicPr>
          <p:nvPr/>
        </p:nvPicPr>
        <p:blipFill>
          <a:blip r:embed="rId3" cstate="print"/>
          <a:srcRect t="5257" r="3941"/>
          <a:stretch>
            <a:fillRect/>
          </a:stretch>
        </p:blipFill>
        <p:spPr bwMode="auto">
          <a:xfrm>
            <a:off x="4572000" y="1428736"/>
            <a:ext cx="4478337" cy="3311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1538" y="500063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awaria sieci elektrycznej, Ameryka Północna, 14 sierpnia 2003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 wygląda ciemne niebo?</a:t>
            </a:r>
            <a:endParaRPr lang="pl-PL" sz="2800" dirty="0"/>
          </a:p>
        </p:txBody>
      </p:sp>
      <p:pic>
        <p:nvPicPr>
          <p:cNvPr id="5" name="Picture 9" descr="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429000" cy="50069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10" descr="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3425825" cy="49911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42844" y="6140255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autor: </a:t>
            </a:r>
            <a:r>
              <a:rPr lang="pl-PL" b="1" dirty="0" err="1" smtClean="0">
                <a:latin typeface="Calibri" pitchFamily="34" charset="0"/>
                <a:cs typeface="Times New Roman" pitchFamily="18" charset="0"/>
              </a:rPr>
              <a:t>Todd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Calibri" pitchFamily="34" charset="0"/>
                <a:cs typeface="Times New Roman" pitchFamily="18" charset="0"/>
              </a:rPr>
              <a:t>Carlson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, miejsce: </a:t>
            </a:r>
            <a:r>
              <a:rPr lang="pl-PL" b="1" dirty="0" err="1" smtClean="0">
                <a:latin typeface="Calibri" pitchFamily="34" charset="0"/>
              </a:rPr>
              <a:t>Goodwood</a:t>
            </a:r>
            <a:r>
              <a:rPr lang="pl-PL" b="1" dirty="0" smtClean="0">
                <a:latin typeface="Calibri" pitchFamily="34" charset="0"/>
              </a:rPr>
              <a:t> (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ok. 50 km na pó</a:t>
            </a:r>
            <a:r>
              <a:rPr lang="pl-PL" b="1" dirty="0" smtClean="0">
                <a:latin typeface="Calibri" pitchFamily="34" charset="0"/>
              </a:rPr>
              <a:t>ł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noc od Toronto),      </a:t>
            </a:r>
          </a:p>
          <a:p>
            <a:pPr algn="ctr"/>
            <a:r>
              <a:rPr lang="pl-PL" b="1" dirty="0" err="1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pl-PL" b="1" baseline="-30000" dirty="0" err="1" smtClean="0">
                <a:latin typeface="Calibri" pitchFamily="34" charset="0"/>
                <a:cs typeface="Times New Roman" pitchFamily="18" charset="0"/>
              </a:rPr>
              <a:t>exp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: 30 s (lewa fot.) i 90 s (prawa fot.), pozosta</a:t>
            </a:r>
            <a:r>
              <a:rPr lang="pl-PL" b="1" dirty="0" smtClean="0">
                <a:latin typeface="Calibri" pitchFamily="34" charset="0"/>
              </a:rPr>
              <a:t>ł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e parametry takie same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 chronić ciemne niebo?</a:t>
            </a:r>
            <a:endParaRPr lang="pl-PL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596" y="1428736"/>
            <a:ext cx="5113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b="1" dirty="0">
                <a:latin typeface="Calibri" pitchFamily="34" charset="0"/>
              </a:rPr>
              <a:t> </a:t>
            </a:r>
            <a:r>
              <a:rPr lang="pl-PL" sz="1600" b="1" dirty="0" smtClean="0">
                <a:latin typeface="Calibri" pitchFamily="34" charset="0"/>
              </a:rPr>
              <a:t>używanie </a:t>
            </a:r>
            <a:r>
              <a:rPr lang="pl-PL" sz="1600" b="1" dirty="0">
                <a:latin typeface="Calibri" pitchFamily="34" charset="0"/>
              </a:rPr>
              <a:t>źródeł światła o jasności </a:t>
            </a:r>
            <a:r>
              <a:rPr lang="pl-PL" sz="1600" b="1" dirty="0" smtClean="0">
                <a:latin typeface="Calibri" pitchFamily="34" charset="0"/>
              </a:rPr>
              <a:t>nie </a:t>
            </a:r>
            <a:r>
              <a:rPr lang="pl-PL" sz="1600" b="1" dirty="0">
                <a:latin typeface="Calibri" pitchFamily="34" charset="0"/>
              </a:rPr>
              <a:t>większej niż jest potrzebna (zgodnie </a:t>
            </a:r>
            <a:r>
              <a:rPr lang="pl-PL" sz="1600" b="1" dirty="0" smtClean="0">
                <a:latin typeface="Calibri" pitchFamily="34" charset="0"/>
              </a:rPr>
              <a:t>z </a:t>
            </a:r>
            <a:r>
              <a:rPr lang="pl-PL" sz="1600" b="1" dirty="0">
                <a:latin typeface="Calibri" pitchFamily="34" charset="0"/>
              </a:rPr>
              <a:t>istniejącymi normami). Jaśniej nie znaczy </a:t>
            </a:r>
            <a:r>
              <a:rPr lang="pl-PL" sz="1600" b="1" dirty="0" smtClean="0">
                <a:latin typeface="Calibri" pitchFamily="34" charset="0"/>
              </a:rPr>
              <a:t>lepiej</a:t>
            </a:r>
            <a:r>
              <a:rPr lang="pl-PL" sz="1600" b="1" dirty="0">
                <a:latin typeface="Calibri" pitchFamily="34" charset="0"/>
              </a:rPr>
              <a:t>, </a:t>
            </a:r>
            <a:r>
              <a:rPr lang="pl-PL" sz="1600" b="1" dirty="0" smtClean="0">
                <a:latin typeface="Calibri" pitchFamily="34" charset="0"/>
              </a:rPr>
              <a:t>bezpieczniej</a:t>
            </a:r>
            <a:endParaRPr lang="pl-PL" sz="1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latin typeface="Calibri" pitchFamily="34" charset="0"/>
              </a:rPr>
              <a:t> </a:t>
            </a:r>
            <a:r>
              <a:rPr lang="pl-PL" sz="1600" b="1" dirty="0" smtClean="0">
                <a:latin typeface="Calibri" pitchFamily="34" charset="0"/>
              </a:rPr>
              <a:t>wyłączanie oświetlenia </a:t>
            </a:r>
            <a:r>
              <a:rPr lang="pl-PL" sz="1600" b="1" dirty="0">
                <a:latin typeface="Calibri" pitchFamily="34" charset="0"/>
              </a:rPr>
              <a:t>lub </a:t>
            </a:r>
            <a:r>
              <a:rPr lang="pl-PL" sz="1600" b="1" dirty="0" smtClean="0">
                <a:latin typeface="Calibri" pitchFamily="34" charset="0"/>
              </a:rPr>
              <a:t>zmniejszanie jego jasności, </a:t>
            </a:r>
            <a:r>
              <a:rPr lang="pl-PL" sz="1600" b="1" dirty="0">
                <a:latin typeface="Calibri" pitchFamily="34" charset="0"/>
              </a:rPr>
              <a:t>gdy jest to </a:t>
            </a:r>
            <a:r>
              <a:rPr lang="pl-PL" sz="1600" b="1" dirty="0" smtClean="0">
                <a:latin typeface="Calibri" pitchFamily="34" charset="0"/>
              </a:rPr>
              <a:t>możliwe</a:t>
            </a:r>
            <a:endParaRPr lang="pl-PL" sz="1600" b="1" dirty="0">
              <a:latin typeface="Calibri" pitchFamily="34" charset="0"/>
            </a:endParaRPr>
          </a:p>
          <a:p>
            <a:endParaRPr lang="pl-PL" sz="1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 smtClean="0">
                <a:latin typeface="Calibri" pitchFamily="34" charset="0"/>
              </a:rPr>
              <a:t> stosowanie obudów </a:t>
            </a:r>
            <a:r>
              <a:rPr lang="pl-PL" sz="1600" b="1" dirty="0">
                <a:latin typeface="Calibri" pitchFamily="34" charset="0"/>
              </a:rPr>
              <a:t>lamp </a:t>
            </a:r>
            <a:r>
              <a:rPr lang="pl-PL" sz="1600" b="1" dirty="0" smtClean="0">
                <a:latin typeface="Calibri" pitchFamily="34" charset="0"/>
              </a:rPr>
              <a:t>kierujących </a:t>
            </a:r>
            <a:r>
              <a:rPr lang="pl-PL" sz="1600" b="1" dirty="0">
                <a:latin typeface="Calibri" pitchFamily="34" charset="0"/>
              </a:rPr>
              <a:t>światło tylko na obszar, który jest </a:t>
            </a:r>
            <a:r>
              <a:rPr lang="pl-PL" sz="1600" b="1" dirty="0" smtClean="0">
                <a:latin typeface="Calibri" pitchFamily="34" charset="0"/>
              </a:rPr>
              <a:t>celem oświetlania</a:t>
            </a:r>
            <a:endParaRPr lang="pl-PL" sz="1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6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latin typeface="Calibri" pitchFamily="34" charset="0"/>
              </a:rPr>
              <a:t> </a:t>
            </a:r>
            <a:r>
              <a:rPr lang="pl-PL" sz="1600" b="1" dirty="0" smtClean="0">
                <a:latin typeface="Calibri" pitchFamily="34" charset="0"/>
              </a:rPr>
              <a:t>używanie </a:t>
            </a:r>
            <a:r>
              <a:rPr lang="pl-PL" sz="1600" b="1" dirty="0">
                <a:latin typeface="Calibri" pitchFamily="34" charset="0"/>
              </a:rPr>
              <a:t>tych typów lamp, </a:t>
            </a:r>
            <a:r>
              <a:rPr lang="pl-PL" sz="1600" b="1" dirty="0" smtClean="0">
                <a:latin typeface="Calibri" pitchFamily="34" charset="0"/>
              </a:rPr>
              <a:t>które </a:t>
            </a:r>
            <a:r>
              <a:rPr lang="pl-PL" sz="1600" b="1" dirty="0">
                <a:latin typeface="Calibri" pitchFamily="34" charset="0"/>
              </a:rPr>
              <a:t>w najmniejszym stopniu powodują </a:t>
            </a:r>
            <a:r>
              <a:rPr lang="pl-PL" sz="1600" b="1" dirty="0" smtClean="0">
                <a:latin typeface="Calibri" pitchFamily="34" charset="0"/>
              </a:rPr>
              <a:t>zanieczyszczanie </a:t>
            </a:r>
            <a:r>
              <a:rPr lang="pl-PL" sz="1600" b="1" dirty="0">
                <a:latin typeface="Calibri" pitchFamily="34" charset="0"/>
              </a:rPr>
              <a:t>światłem.</a:t>
            </a:r>
          </a:p>
        </p:txBody>
      </p:sp>
      <p:pic>
        <p:nvPicPr>
          <p:cNvPr id="6" name="Picture 7" descr="ostred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4572008"/>
            <a:ext cx="3170236" cy="2072946"/>
          </a:xfrm>
          <a:prstGeom prst="rect">
            <a:avLst/>
          </a:prstGeom>
          <a:noFill/>
          <a:ln/>
        </p:spPr>
      </p:pic>
      <p:pic>
        <p:nvPicPr>
          <p:cNvPr id="7" name="Picture 6" descr="Pump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1214422"/>
            <a:ext cx="2586037" cy="1854200"/>
          </a:xfrm>
          <a:prstGeom prst="rect">
            <a:avLst/>
          </a:prstGeom>
          <a:noFill/>
          <a:ln/>
        </p:spPr>
      </p:pic>
      <p:pic>
        <p:nvPicPr>
          <p:cNvPr id="8" name="Picture 9" descr="porownani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754461" cy="2816224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7" descr="242px-Empire_State_Building_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274202" cy="321471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Pokonać ciemność</a:t>
            </a:r>
            <a:endParaRPr lang="pl-PL" sz="2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643182"/>
            <a:ext cx="514455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 chronić ciemne niebo? - przykład</a:t>
            </a:r>
            <a:endParaRPr lang="pl-PL" sz="2800" dirty="0"/>
          </a:p>
        </p:txBody>
      </p:sp>
      <p:pic>
        <p:nvPicPr>
          <p:cNvPr id="5" name="Picture 5" descr="lamp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513"/>
            <a:ext cx="3829050" cy="173037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7" descr="lamp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95" y="2974975"/>
            <a:ext cx="3825875" cy="17494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8" descr="lamp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95" y="4924425"/>
            <a:ext cx="3825875" cy="174466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207471" y="1071546"/>
            <a:ext cx="4793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Odpowiednie obudowy – światło jest kierowane</a:t>
            </a:r>
          </a:p>
          <a:p>
            <a:r>
              <a:rPr lang="pl-PL" b="1" dirty="0" smtClean="0"/>
              <a:t>tylko tam gdzie jest potrzebne</a:t>
            </a:r>
            <a:endParaRPr lang="pl-PL" b="1" dirty="0"/>
          </a:p>
        </p:txBody>
      </p:sp>
      <p:pic>
        <p:nvPicPr>
          <p:cNvPr id="9" name="Picture 12" descr="palmato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857760"/>
            <a:ext cx="4559300" cy="18240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13" descr="tenery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857364"/>
            <a:ext cx="4500594" cy="286105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Ochrona ciemnego nieba w praktyce</a:t>
            </a:r>
            <a:endParaRPr lang="pl-PL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282" y="928670"/>
            <a:ext cx="5760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>
                <a:latin typeface="Calibri" pitchFamily="34" charset="0"/>
              </a:rPr>
              <a:t>Organizacje zajmujące się zanieczyszczeniem światłem (wybrane):</a:t>
            </a:r>
          </a:p>
        </p:txBody>
      </p:sp>
      <p:sp>
        <p:nvSpPr>
          <p:cNvPr id="6" name="Text Box 887"/>
          <p:cNvSpPr txBox="1">
            <a:spLocks noChangeArrowheads="1"/>
          </p:cNvSpPr>
          <p:nvPr/>
        </p:nvSpPr>
        <p:spPr bwMode="auto">
          <a:xfrm>
            <a:off x="179388" y="3956050"/>
            <a:ext cx="54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>
                <a:latin typeface="Calibri" pitchFamily="34" charset="0"/>
              </a:rPr>
              <a:t>Kraje, w których obowiązują przepisy chroniące ciemne niebo:</a:t>
            </a:r>
          </a:p>
        </p:txBody>
      </p:sp>
      <p:sp>
        <p:nvSpPr>
          <p:cNvPr id="7" name="Text Box 888"/>
          <p:cNvSpPr txBox="1">
            <a:spLocks noChangeArrowheads="1"/>
          </p:cNvSpPr>
          <p:nvPr/>
        </p:nvSpPr>
        <p:spPr bwMode="auto">
          <a:xfrm>
            <a:off x="498090" y="1357298"/>
            <a:ext cx="73105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International </a:t>
            </a:r>
            <a:r>
              <a:rPr lang="pl-PL" sz="1400" b="1" dirty="0" err="1">
                <a:latin typeface="Calibri" pitchFamily="34" charset="0"/>
              </a:rPr>
              <a:t>Dark-Sky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Association</a:t>
            </a:r>
            <a:r>
              <a:rPr lang="pl-PL" sz="1400" b="1" dirty="0">
                <a:latin typeface="Calibri" pitchFamily="34" charset="0"/>
              </a:rPr>
              <a:t> (IDA)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</a:t>
            </a:r>
            <a:r>
              <a:rPr lang="pl-PL" sz="1400" b="1" dirty="0" err="1">
                <a:latin typeface="Calibri" pitchFamily="34" charset="0"/>
              </a:rPr>
              <a:t>Campaign</a:t>
            </a:r>
            <a:r>
              <a:rPr lang="pl-PL" sz="1400" b="1" dirty="0">
                <a:latin typeface="Calibri" pitchFamily="34" charset="0"/>
              </a:rPr>
              <a:t> for </a:t>
            </a:r>
            <a:r>
              <a:rPr lang="pl-PL" sz="1400" b="1" dirty="0" err="1">
                <a:latin typeface="Calibri" pitchFamily="34" charset="0"/>
              </a:rPr>
              <a:t>Dark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Skies</a:t>
            </a:r>
            <a:r>
              <a:rPr lang="pl-PL" sz="1400" b="1" dirty="0">
                <a:latin typeface="Calibri" pitchFamily="34" charset="0"/>
              </a:rPr>
              <a:t> (</a:t>
            </a:r>
            <a:r>
              <a:rPr lang="pl-PL" sz="1400" b="1" dirty="0" err="1">
                <a:latin typeface="Calibri" pitchFamily="34" charset="0"/>
              </a:rPr>
              <a:t>CfDS</a:t>
            </a:r>
            <a:r>
              <a:rPr lang="pl-PL" sz="1400" b="1" dirty="0">
                <a:latin typeface="Calibri" pitchFamily="34" charset="0"/>
              </a:rPr>
              <a:t>) działająca przy </a:t>
            </a:r>
            <a:r>
              <a:rPr lang="pl-PL" sz="1400" b="1" dirty="0" smtClean="0">
                <a:latin typeface="Calibri" pitchFamily="34" charset="0"/>
              </a:rPr>
              <a:t>Brytyjskim </a:t>
            </a:r>
            <a:r>
              <a:rPr lang="pl-PL" sz="1400" b="1" dirty="0">
                <a:latin typeface="Calibri" pitchFamily="34" charset="0"/>
              </a:rPr>
              <a:t>Towarzystwie Astronomicznym [UK]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</a:t>
            </a:r>
            <a:r>
              <a:rPr lang="pl-PL" sz="1400" b="1" dirty="0" err="1">
                <a:latin typeface="Calibri" pitchFamily="34" charset="0"/>
              </a:rPr>
              <a:t>Cielo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Buio</a:t>
            </a:r>
            <a:r>
              <a:rPr lang="pl-PL" sz="1400" b="1" dirty="0">
                <a:latin typeface="Calibri" pitchFamily="34" charset="0"/>
              </a:rPr>
              <a:t> (Ciemne Niebo) działająca przy Naukowo-technicznym </a:t>
            </a:r>
            <a:r>
              <a:rPr lang="pl-PL" sz="1400" b="1" dirty="0" smtClean="0">
                <a:latin typeface="Calibri" pitchFamily="34" charset="0"/>
              </a:rPr>
              <a:t>Instytucie </a:t>
            </a:r>
            <a:r>
              <a:rPr lang="pl-PL" sz="1400" b="1" dirty="0">
                <a:latin typeface="Calibri" pitchFamily="34" charset="0"/>
              </a:rPr>
              <a:t>Zanieczyszczenia </a:t>
            </a:r>
            <a:r>
              <a:rPr lang="pl-PL" sz="1400" b="1" dirty="0" smtClean="0">
                <a:latin typeface="Calibri" pitchFamily="34" charset="0"/>
              </a:rPr>
              <a:t/>
            </a:r>
            <a:br>
              <a:rPr lang="pl-PL" sz="1400" b="1" dirty="0" smtClean="0">
                <a:latin typeface="Calibri" pitchFamily="34" charset="0"/>
              </a:rPr>
            </a:br>
            <a:r>
              <a:rPr lang="pl-PL" sz="1400" b="1" dirty="0" smtClean="0">
                <a:latin typeface="Calibri" pitchFamily="34" charset="0"/>
              </a:rPr>
              <a:t>						Światłem </a:t>
            </a:r>
            <a:r>
              <a:rPr lang="pl-PL" sz="1400" b="1" dirty="0">
                <a:latin typeface="Calibri" pitchFamily="34" charset="0"/>
              </a:rPr>
              <a:t>[IT]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</a:t>
            </a:r>
            <a:r>
              <a:rPr lang="pl-PL" sz="1400" b="1" dirty="0" err="1">
                <a:latin typeface="Calibri" pitchFamily="34" charset="0"/>
              </a:rPr>
              <a:t>Dark-Sky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Switzerland</a:t>
            </a:r>
            <a:r>
              <a:rPr lang="pl-PL" sz="1400" b="1" dirty="0">
                <a:latin typeface="Calibri" pitchFamily="34" charset="0"/>
              </a:rPr>
              <a:t> [CH]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</a:t>
            </a:r>
            <a:r>
              <a:rPr lang="pl-PL" sz="1400" b="1" dirty="0" err="1">
                <a:latin typeface="Calibri" pitchFamily="34" charset="0"/>
              </a:rPr>
              <a:t>Česká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astronomická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err="1">
                <a:latin typeface="Calibri" pitchFamily="34" charset="0"/>
              </a:rPr>
              <a:t>společnost</a:t>
            </a:r>
            <a:r>
              <a:rPr lang="pl-PL" sz="1400" b="1" dirty="0">
                <a:latin typeface="Calibri" pitchFamily="34" charset="0"/>
              </a:rPr>
              <a:t> </a:t>
            </a:r>
            <a:r>
              <a:rPr lang="pl-PL" sz="1400" b="1" dirty="0" smtClean="0">
                <a:latin typeface="Calibri" pitchFamily="34" charset="0"/>
              </a:rPr>
              <a:t> (</a:t>
            </a:r>
            <a:r>
              <a:rPr lang="pl-PL" sz="1400" b="1" dirty="0">
                <a:latin typeface="Calibri" pitchFamily="34" charset="0"/>
              </a:rPr>
              <a:t>Czeskie Towarzystwo Astronomiczne) [CZ]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Stowarzyszenie POLARIS (program Ciemne Niebo) [PL]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Sekcja Ochrony Ciemnego Nieba PTMA [PL]</a:t>
            </a:r>
          </a:p>
        </p:txBody>
      </p:sp>
      <p:sp>
        <p:nvSpPr>
          <p:cNvPr id="8" name="Text Box 889"/>
          <p:cNvSpPr txBox="1">
            <a:spLocks noChangeArrowheads="1"/>
          </p:cNvSpPr>
          <p:nvPr/>
        </p:nvSpPr>
        <p:spPr bwMode="auto">
          <a:xfrm>
            <a:off x="428596" y="4180344"/>
            <a:ext cx="1721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Argentyna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Australia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Kanada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Chile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Hiszpania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Wyspy Kanaryjskie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Republika Czeska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Włochy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Nowa Zelandia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Wielka Brytania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USA</a:t>
            </a:r>
          </a:p>
          <a:p>
            <a:pPr>
              <a:buFont typeface="Arial" pitchFamily="34" charset="0"/>
              <a:buChar char="•"/>
            </a:pPr>
            <a:r>
              <a:rPr lang="pl-PL" sz="1400" b="1" dirty="0">
                <a:latin typeface="Calibri" pitchFamily="34" charset="0"/>
              </a:rPr>
              <a:t>  Słowenia</a:t>
            </a:r>
          </a:p>
        </p:txBody>
      </p:sp>
      <p:pic>
        <p:nvPicPr>
          <p:cNvPr id="9" name="Picture 891" descr="logo_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196975"/>
            <a:ext cx="1079500" cy="7905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895" descr="logo_cf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205038"/>
            <a:ext cx="1079500" cy="6810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896" descr="logo_cielobu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3141663"/>
            <a:ext cx="1079500" cy="9826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899" descr="farol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797425"/>
            <a:ext cx="993775" cy="1339850"/>
          </a:xfrm>
          <a:prstGeom prst="rect">
            <a:avLst/>
          </a:prstGeom>
          <a:noFill/>
        </p:spPr>
      </p:pic>
      <p:pic>
        <p:nvPicPr>
          <p:cNvPr id="13" name="Picture 900" descr="globoani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797425"/>
            <a:ext cx="993775" cy="1333500"/>
          </a:xfrm>
          <a:prstGeom prst="rect">
            <a:avLst/>
          </a:prstGeom>
          <a:noFill/>
        </p:spPr>
      </p:pic>
      <p:pic>
        <p:nvPicPr>
          <p:cNvPr id="14" name="Picture 901" descr="logo_socn-ptma"/>
          <p:cNvPicPr>
            <a:picLocks noChangeAspect="1" noChangeArrowheads="1"/>
          </p:cNvPicPr>
          <p:nvPr/>
        </p:nvPicPr>
        <p:blipFill>
          <a:blip r:embed="rId7" cstate="print"/>
          <a:srcRect r="68881"/>
          <a:stretch>
            <a:fillRect/>
          </a:stretch>
        </p:blipFill>
        <p:spPr bwMode="auto">
          <a:xfrm>
            <a:off x="7885113" y="5661025"/>
            <a:ext cx="1079500" cy="10842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902" descr="logo_d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4365625"/>
            <a:ext cx="1079500" cy="1066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Parki ciemnego nieba na </a:t>
            </a:r>
            <a:r>
              <a:rPr lang="pl-PL" sz="2800" dirty="0" smtClean="0"/>
              <a:t>ś</a:t>
            </a:r>
            <a:r>
              <a:rPr lang="pl-PL" sz="2800" dirty="0" smtClean="0"/>
              <a:t>wiecie</a:t>
            </a:r>
            <a:endParaRPr lang="pl-PL" sz="2800" dirty="0"/>
          </a:p>
        </p:txBody>
      </p:sp>
      <p:pic>
        <p:nvPicPr>
          <p:cNvPr id="9" name="Picture 5" descr="parki_ciemnego_nieba"/>
          <p:cNvPicPr>
            <a:picLocks noChangeAspect="1" noChangeArrowheads="1"/>
          </p:cNvPicPr>
          <p:nvPr/>
        </p:nvPicPr>
        <p:blipFill>
          <a:blip r:embed="rId2" cstate="print"/>
          <a:srcRect l="3175" r="3545"/>
          <a:stretch>
            <a:fillRect/>
          </a:stretch>
        </p:blipFill>
        <p:spPr bwMode="auto">
          <a:xfrm>
            <a:off x="71438" y="973160"/>
            <a:ext cx="8997950" cy="475932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03575" y="5942035"/>
            <a:ext cx="5761038" cy="70167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Kanada: </a:t>
            </a:r>
            <a:r>
              <a:rPr lang="pl-PL" b="1">
                <a:solidFill>
                  <a:srgbClr val="FFFF66"/>
                </a:solidFill>
                <a:latin typeface="Courier New" pitchFamily="49" charset="0"/>
              </a:rPr>
              <a:t>11</a:t>
            </a:r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, USA: </a:t>
            </a:r>
            <a:r>
              <a:rPr lang="pl-PL" b="1">
                <a:solidFill>
                  <a:srgbClr val="FFFF66"/>
                </a:solidFill>
                <a:latin typeface="Courier New" pitchFamily="49" charset="0"/>
              </a:rPr>
              <a:t>5</a:t>
            </a:r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; UK: </a:t>
            </a:r>
            <a:r>
              <a:rPr lang="pl-PL" b="1">
                <a:solidFill>
                  <a:srgbClr val="FFFF66"/>
                </a:solidFill>
                <a:latin typeface="Courier New" pitchFamily="49" charset="0"/>
              </a:rPr>
              <a:t>1</a:t>
            </a:r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, Węgry: </a:t>
            </a:r>
            <a:r>
              <a:rPr lang="pl-PL" b="1">
                <a:solidFill>
                  <a:srgbClr val="FFFF66"/>
                </a:solidFill>
                <a:latin typeface="Courier New" pitchFamily="49" charset="0"/>
              </a:rPr>
              <a:t>1</a:t>
            </a:r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; </a:t>
            </a:r>
          </a:p>
          <a:p>
            <a:pPr algn="r" eaLnBrk="0" hangingPunct="0"/>
            <a:r>
              <a:rPr lang="pl-PL">
                <a:solidFill>
                  <a:srgbClr val="FFFF66"/>
                </a:solidFill>
                <a:latin typeface="Courier New" pitchFamily="49" charset="0"/>
              </a:rPr>
              <a:t>Polska + Republika Czeska: </a:t>
            </a:r>
            <a:r>
              <a:rPr lang="pl-PL" b="1">
                <a:solidFill>
                  <a:srgbClr val="FFFF66"/>
                </a:solidFill>
                <a:latin typeface="Courier New" pitchFamily="49" charset="0"/>
              </a:rPr>
              <a:t>1</a:t>
            </a:r>
            <a:endParaRPr lang="en-GB" b="1">
              <a:solidFill>
                <a:srgbClr val="FFFF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Izerski Park Ciemnego Nieba</a:t>
            </a:r>
            <a:endParaRPr lang="pl-PL" sz="2800" dirty="0"/>
          </a:p>
        </p:txBody>
      </p:sp>
      <p:pic>
        <p:nvPicPr>
          <p:cNvPr id="5" name="Picture 5" descr="IOON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347714"/>
            <a:ext cx="4071966" cy="2948886"/>
          </a:xfrm>
          <a:prstGeom prst="rect">
            <a:avLst/>
          </a:prstGeom>
          <a:noFill/>
          <a:ln w="12700">
            <a:solidFill>
              <a:srgbClr val="555E7B"/>
            </a:solidFill>
            <a:miter lim="800000"/>
            <a:headEnd/>
            <a:tailEnd/>
          </a:ln>
        </p:spPr>
      </p:pic>
      <p:pic>
        <p:nvPicPr>
          <p:cNvPr id="6" name="Obraz 5" descr="logo_Izerski Park Ciemnego Nieba_full kolor_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82874"/>
            <a:ext cx="4214842" cy="146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4448206" y="1455758"/>
            <a:ext cx="45529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i="1" dirty="0">
                <a:latin typeface="Arial" charset="0"/>
              </a:rPr>
              <a:t>Miejsce</a:t>
            </a:r>
          </a:p>
          <a:p>
            <a:pPr algn="ctr">
              <a:spcBef>
                <a:spcPts val="600"/>
              </a:spcBef>
            </a:pPr>
            <a:r>
              <a:rPr lang="pl-PL" sz="1800" dirty="0">
                <a:latin typeface="Arial" charset="0"/>
              </a:rPr>
              <a:t>graniczna część doliny Izery i dolina </a:t>
            </a:r>
            <a:r>
              <a:rPr lang="pl-PL" sz="1800" dirty="0" err="1">
                <a:latin typeface="Arial" charset="0"/>
              </a:rPr>
              <a:t>Jizerki</a:t>
            </a:r>
            <a:r>
              <a:rPr lang="pl-PL" sz="1800" dirty="0">
                <a:latin typeface="Arial" charset="0"/>
              </a:rPr>
              <a:t> wraz z otaczającymi  je grzbietami górskimi</a:t>
            </a:r>
          </a:p>
          <a:p>
            <a:pPr algn="ctr">
              <a:spcBef>
                <a:spcPts val="600"/>
              </a:spcBef>
            </a:pPr>
            <a:endParaRPr lang="pl-PL" sz="800" b="1" i="1" dirty="0">
              <a:latin typeface="Arial" charset="0"/>
            </a:endParaRPr>
          </a:p>
          <a:p>
            <a:pPr algn="ctr"/>
            <a:endParaRPr lang="pl-PL" sz="800" b="1" i="1" dirty="0">
              <a:latin typeface="Arial" charset="0"/>
            </a:endParaRPr>
          </a:p>
          <a:p>
            <a:pPr algn="ctr"/>
            <a:r>
              <a:rPr lang="pl-PL" i="1" dirty="0">
                <a:latin typeface="Arial" charset="0"/>
              </a:rPr>
              <a:t>Opis</a:t>
            </a:r>
          </a:p>
          <a:p>
            <a:pPr algn="ctr">
              <a:spcBef>
                <a:spcPts val="1000"/>
              </a:spcBef>
              <a:buClr>
                <a:srgbClr val="CCCCFF"/>
              </a:buClr>
              <a:buFont typeface="Wingdings" pitchFamily="2" charset="2"/>
              <a:buChar char="§"/>
            </a:pPr>
            <a:r>
              <a:rPr lang="pl-PL" sz="1800" i="1" dirty="0">
                <a:latin typeface="Arial" charset="0"/>
              </a:rPr>
              <a:t> obszar o powierzchni prawie75 km</a:t>
            </a:r>
            <a:r>
              <a:rPr lang="pl-PL" sz="1800" i="1" baseline="30000" dirty="0">
                <a:latin typeface="Arial" charset="0"/>
              </a:rPr>
              <a:t>2</a:t>
            </a:r>
            <a:r>
              <a:rPr lang="pl-PL" sz="1800" i="1" dirty="0">
                <a:latin typeface="Arial" charset="0"/>
              </a:rPr>
              <a:t> obejmujący środkową część Gór  Izerskich, położony na wysokości          700 – 1100 m </a:t>
            </a:r>
            <a:r>
              <a:rPr lang="pl-PL" sz="1800" i="1" dirty="0" err="1">
                <a:latin typeface="Arial" charset="0"/>
              </a:rPr>
              <a:t>npm</a:t>
            </a:r>
            <a:r>
              <a:rPr lang="pl-PL" sz="1800" i="1" dirty="0">
                <a:latin typeface="Arial" charset="0"/>
              </a:rPr>
              <a:t>;</a:t>
            </a:r>
          </a:p>
          <a:p>
            <a:pPr algn="ctr">
              <a:spcBef>
                <a:spcPts val="1000"/>
              </a:spcBef>
              <a:buClr>
                <a:srgbClr val="CCCCFF"/>
              </a:buClr>
              <a:buFont typeface="Wingdings" pitchFamily="2" charset="2"/>
              <a:buChar char="§"/>
            </a:pPr>
            <a:r>
              <a:rPr lang="pl-PL" sz="1800" i="1" dirty="0">
                <a:latin typeface="Arial" charset="0"/>
              </a:rPr>
              <a:t> niebo znacznie ciemniejsze niż niebo miejskie</a:t>
            </a:r>
          </a:p>
          <a:p>
            <a:pPr algn="ctr">
              <a:spcBef>
                <a:spcPts val="1000"/>
              </a:spcBef>
              <a:buClr>
                <a:srgbClr val="CCCCFF"/>
              </a:buClr>
              <a:buFont typeface="Wingdings" pitchFamily="2" charset="2"/>
              <a:buChar char="§"/>
            </a:pPr>
            <a:r>
              <a:rPr lang="pl-PL" sz="1800" i="1" dirty="0">
                <a:latin typeface="Arial" charset="0"/>
              </a:rPr>
              <a:t> obszar łatwo dostępny i popularny turystycznie</a:t>
            </a:r>
          </a:p>
          <a:p>
            <a:pPr algn="ctr">
              <a:spcBef>
                <a:spcPts val="1000"/>
              </a:spcBef>
              <a:buClr>
                <a:srgbClr val="CCCCFF"/>
              </a:buClr>
              <a:buFont typeface="Wingdings" pitchFamily="2" charset="2"/>
              <a:buChar char="§"/>
            </a:pPr>
            <a:r>
              <a:rPr lang="pl-PL" sz="1800" i="1" dirty="0">
                <a:latin typeface="Arial" charset="0"/>
              </a:rPr>
              <a:t> wyjątkowy świat przyrody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Światowy atlas zanieczyszczenia światłem</a:t>
            </a:r>
            <a:endParaRPr lang="pl-PL" sz="2800" dirty="0"/>
          </a:p>
        </p:txBody>
      </p:sp>
      <p:pic>
        <p:nvPicPr>
          <p:cNvPr id="5" name="Picture 4" descr="swiat_jas"/>
          <p:cNvPicPr>
            <a:picLocks noChangeAspect="1" noChangeArrowheads="1"/>
          </p:cNvPicPr>
          <p:nvPr/>
        </p:nvPicPr>
        <p:blipFill>
          <a:blip r:embed="rId2" cstate="print">
            <a:lum bright="-14000" contrast="14000"/>
          </a:blip>
          <a:srcRect/>
          <a:stretch>
            <a:fillRect/>
          </a:stretch>
        </p:blipFill>
        <p:spPr bwMode="auto">
          <a:xfrm>
            <a:off x="304800" y="1000108"/>
            <a:ext cx="8572500" cy="38957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950" y="5543533"/>
            <a:ext cx="33115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l-PL" sz="1400" b="1">
                <a:latin typeface="+mj-lt"/>
              </a:rPr>
              <a:t>Kolory odpowiadają następującym ilorazom sztucznej jasności </a:t>
            </a:r>
          </a:p>
          <a:p>
            <a:pPr algn="r"/>
            <a:r>
              <a:rPr lang="pl-PL" sz="1400" b="1">
                <a:latin typeface="+mj-lt"/>
              </a:rPr>
              <a:t>nieba do jasności naturalnej:</a:t>
            </a:r>
            <a:endParaRPr lang="en-US" sz="1400" b="1">
              <a:latin typeface="+mj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05200" y="5183171"/>
            <a:ext cx="2971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latin typeface="+mj-lt"/>
              </a:rPr>
              <a:t>&lt;0.</a:t>
            </a:r>
            <a:r>
              <a:rPr lang="pl-PL" sz="1400" b="1" dirty="0">
                <a:latin typeface="+mj-lt"/>
              </a:rPr>
              <a:t>1	  czarny</a:t>
            </a: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0.1-0.</a:t>
            </a:r>
            <a:r>
              <a:rPr lang="pl-PL" sz="1400" b="1" dirty="0">
                <a:latin typeface="+mj-lt"/>
              </a:rPr>
              <a:t>11	  szary,</a:t>
            </a:r>
          </a:p>
          <a:p>
            <a:r>
              <a:rPr lang="pl-PL" sz="1400" b="1" dirty="0">
                <a:latin typeface="+mj-lt"/>
              </a:rPr>
              <a:t>0.11-0.33   </a:t>
            </a:r>
            <a:r>
              <a:rPr lang="pl-PL" sz="1400" b="1" dirty="0" smtClean="0">
                <a:latin typeface="+mj-lt"/>
              </a:rPr>
              <a:t>	  niebieski</a:t>
            </a: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0.33-1  </a:t>
            </a:r>
            <a:r>
              <a:rPr lang="pl-PL" sz="1400" b="1" dirty="0">
                <a:latin typeface="+mj-lt"/>
              </a:rPr>
              <a:t>    </a:t>
            </a:r>
            <a:r>
              <a:rPr lang="pl-PL" sz="1400" b="1" dirty="0" smtClean="0">
                <a:latin typeface="+mj-lt"/>
              </a:rPr>
              <a:t>        </a:t>
            </a:r>
            <a:r>
              <a:rPr lang="pl-PL" sz="1400" b="1" dirty="0">
                <a:latin typeface="+mj-lt"/>
              </a:rPr>
              <a:t>zielony</a:t>
            </a: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1-3</a:t>
            </a:r>
            <a:r>
              <a:rPr lang="pl-PL" sz="1400" b="1" dirty="0">
                <a:latin typeface="+mj-lt"/>
              </a:rPr>
              <a:t>	  żółty</a:t>
            </a: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3-9</a:t>
            </a:r>
            <a:r>
              <a:rPr lang="pl-PL" sz="1400" b="1" dirty="0">
                <a:latin typeface="+mj-lt"/>
              </a:rPr>
              <a:t>	  pomarańczowy</a:t>
            </a: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&gt;9</a:t>
            </a:r>
            <a:r>
              <a:rPr lang="pl-PL" sz="1400" b="1" dirty="0">
                <a:latin typeface="+mj-lt"/>
              </a:rPr>
              <a:t>	  czerwony</a:t>
            </a:r>
            <a:endParaRPr lang="en-US" sz="1400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00788" y="583245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j-lt"/>
                <a:sym typeface="Arrows2" pitchFamily="34" charset="2"/>
              </a:rPr>
              <a:t>- </a:t>
            </a:r>
            <a:r>
              <a:rPr lang="en-US" sz="1400" b="1">
                <a:latin typeface="+mj-lt"/>
              </a:rPr>
              <a:t> </a:t>
            </a:r>
            <a:r>
              <a:rPr lang="pl-PL" sz="1400" b="1">
                <a:latin typeface="+mj-lt"/>
              </a:rPr>
              <a:t>niebo zanieczyszczone</a:t>
            </a:r>
          </a:p>
          <a:p>
            <a:r>
              <a:rPr lang="pl-PL" sz="1400" b="1">
                <a:latin typeface="+mj-lt"/>
              </a:rPr>
              <a:t>    światłem</a:t>
            </a:r>
            <a:endParaRPr lang="en-US" sz="1400" b="1">
              <a:latin typeface="+mj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00788" y="5183171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j-lt"/>
                <a:sym typeface="Arrows2" pitchFamily="34" charset="2"/>
              </a:rPr>
              <a:t>-  </a:t>
            </a:r>
            <a:r>
              <a:rPr lang="pl-PL" sz="1400" b="1">
                <a:latin typeface="+mj-lt"/>
              </a:rPr>
              <a:t>niebo nie zanieczyszczone</a:t>
            </a:r>
          </a:p>
          <a:p>
            <a:r>
              <a:rPr lang="pl-PL" sz="1400" b="1">
                <a:latin typeface="+mj-lt"/>
              </a:rPr>
              <a:t>    światłem</a:t>
            </a:r>
            <a:endParaRPr lang="en-US" sz="1400" b="1">
              <a:latin typeface="+mj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400800" y="5472096"/>
            <a:ext cx="0" cy="12239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 sz="1400" b="1">
              <a:latin typeface="+mj-lt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400800" y="5256196"/>
            <a:ext cx="0" cy="228600"/>
          </a:xfrm>
          <a:prstGeom prst="line">
            <a:avLst/>
          </a:prstGeom>
          <a:noFill/>
          <a:ln w="9525">
            <a:solidFill>
              <a:srgbClr val="99FF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 sz="14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 zmierzyć ciemność?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642942" y="3000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 smtClean="0">
                <a:latin typeface="Calibri" pitchFamily="34" charset="0"/>
              </a:rPr>
              <a:t>2. szacowanie granicznej jasności przez zliczenia ilości widocznych gwiazd w wybranych obszarach nieba</a:t>
            </a:r>
            <a:endParaRPr lang="pl-PL" sz="1600" b="1" dirty="0">
              <a:latin typeface="Calibri" pitchFamily="34" charset="0"/>
            </a:endParaRPr>
          </a:p>
        </p:txBody>
      </p:sp>
      <p:pic>
        <p:nvPicPr>
          <p:cNvPr id="6" name="Picture 8" descr="pola_gwiazdowe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57818" y="2214554"/>
            <a:ext cx="3304597" cy="264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572000" y="52863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 smtClean="0">
                <a:latin typeface="Calibri" pitchFamily="34" charset="0"/>
              </a:rPr>
              <a:t>3. szacowanie ilości widocznych gwiazd ze zliczeń </a:t>
            </a:r>
          </a:p>
          <a:p>
            <a:r>
              <a:rPr lang="pl-PL" sz="1600" b="1" dirty="0" smtClean="0">
                <a:latin typeface="Calibri" pitchFamily="34" charset="0"/>
              </a:rPr>
              <a:t>w </a:t>
            </a:r>
            <a:r>
              <a:rPr lang="pl-PL" sz="1600" b="1" dirty="0" smtClean="0">
                <a:latin typeface="Calibri" pitchFamily="34" charset="0"/>
              </a:rPr>
              <a:t>kilku ściśle określonych </a:t>
            </a:r>
            <a:r>
              <a:rPr lang="pl-PL" sz="1600" b="1" dirty="0" smtClean="0">
                <a:latin typeface="Calibri" pitchFamily="34" charset="0"/>
              </a:rPr>
              <a:t>obszarach nieba</a:t>
            </a:r>
            <a:endParaRPr lang="pl-PL" sz="1600" b="1" dirty="0">
              <a:latin typeface="Calibri" pitchFamily="34" charset="0"/>
            </a:endParaRPr>
          </a:p>
        </p:txBody>
      </p:sp>
      <p:pic>
        <p:nvPicPr>
          <p:cNvPr id="8" name="Picture 250" descr="Count-the-stars_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2794000" cy="195897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71472" y="1214422"/>
            <a:ext cx="833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pl-PL" sz="1600" b="1" dirty="0" smtClean="0"/>
              <a:t>1. skala ciemności </a:t>
            </a:r>
            <a:r>
              <a:rPr lang="pl-PL" sz="1600" b="1" dirty="0" err="1" smtClean="0"/>
              <a:t>Bortle’a</a:t>
            </a:r>
            <a:r>
              <a:rPr lang="pl-PL" sz="1600" b="1" dirty="0" smtClean="0"/>
              <a:t> – ocena jasności nieba polega na określeniu widoczności (lub </a:t>
            </a:r>
            <a:br>
              <a:rPr lang="pl-PL" sz="1600" b="1" dirty="0" smtClean="0"/>
            </a:br>
            <a:r>
              <a:rPr lang="pl-PL" sz="1600" b="1" dirty="0" smtClean="0"/>
              <a:t>niewidoczności) </a:t>
            </a:r>
            <a:r>
              <a:rPr lang="pl-PL" sz="1600" b="1" dirty="0" smtClean="0">
                <a:latin typeface="Calibri" pitchFamily="34" charset="0"/>
              </a:rPr>
              <a:t>obiektów mgławicowych, gromad gwiazd, Drogi Mlecznej, poświaty atmosfery, </a:t>
            </a:r>
          </a:p>
          <a:p>
            <a:pPr>
              <a:buFont typeface="Courier New" pitchFamily="49" charset="0"/>
              <a:buNone/>
            </a:pPr>
            <a:r>
              <a:rPr lang="pl-PL" sz="1600" b="1" dirty="0" smtClean="0">
                <a:latin typeface="Calibri" pitchFamily="34" charset="0"/>
              </a:rPr>
              <a:t>światła zodiakalnego, chmur, łun </a:t>
            </a:r>
            <a:endParaRPr lang="pl-PL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39"/>
          <p:cNvSpPr txBox="1">
            <a:spLocks noChangeArrowheads="1"/>
          </p:cNvSpPr>
          <p:nvPr/>
        </p:nvSpPr>
        <p:spPr bwMode="auto">
          <a:xfrm>
            <a:off x="203200" y="1512540"/>
            <a:ext cx="8689975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Courier New" pitchFamily="49" charset="0"/>
              <a:buNone/>
            </a:pPr>
            <a:r>
              <a:rPr lang="pl-PL" sz="1600" b="1" dirty="0"/>
              <a:t>Metoda:</a:t>
            </a:r>
          </a:p>
          <a:p>
            <a:pPr eaLnBrk="0" hangingPunct="0">
              <a:spcBef>
                <a:spcPct val="40000"/>
              </a:spcBef>
              <a:buClr>
                <a:srgbClr val="FFCC00"/>
              </a:buClr>
              <a:buFont typeface="Courier New" pitchFamily="49" charset="0"/>
              <a:buChar char="☼"/>
            </a:pPr>
            <a:r>
              <a:rPr lang="pl-PL" sz="1600" b="1" dirty="0"/>
              <a:t> przygotowujemy tubę o rozmiarach: 20-25 cm (długość L), 4-6 cm (średnica D) </a:t>
            </a:r>
          </a:p>
          <a:p>
            <a:pPr eaLnBrk="0" hangingPunct="0">
              <a:spcBef>
                <a:spcPct val="40000"/>
              </a:spcBef>
              <a:buClr>
                <a:srgbClr val="FFCC00"/>
              </a:buClr>
              <a:buFont typeface="Courier New" pitchFamily="49" charset="0"/>
              <a:buChar char="☼"/>
            </a:pPr>
            <a:r>
              <a:rPr lang="pl-PL" sz="1600" b="1" dirty="0"/>
              <a:t> zliczamy gwiazdy mieszczące się </a:t>
            </a:r>
            <a:r>
              <a:rPr lang="pl-PL" sz="1600" b="1" dirty="0" smtClean="0"/>
              <a:t>w </a:t>
            </a:r>
            <a:r>
              <a:rPr lang="pl-PL" sz="1600" b="1" dirty="0"/>
              <a:t>10 dowolnie wybranych obszarach nieba - otrzymujemy 10 próbek p1,..., p10</a:t>
            </a:r>
          </a:p>
          <a:p>
            <a:pPr eaLnBrk="0" hangingPunct="0">
              <a:spcBef>
                <a:spcPct val="40000"/>
              </a:spcBef>
              <a:buClr>
                <a:srgbClr val="FFCC00"/>
              </a:buClr>
              <a:buFont typeface="Courier New" pitchFamily="49" charset="0"/>
              <a:buChar char="☼"/>
            </a:pPr>
            <a:r>
              <a:rPr lang="pl-PL" sz="1600" b="1" dirty="0"/>
              <a:t> </a:t>
            </a:r>
            <a:r>
              <a:rPr lang="pl-PL" sz="1600" b="1" dirty="0" smtClean="0"/>
              <a:t>liczymy średnią arytmetyczną z próbek </a:t>
            </a:r>
            <a:r>
              <a:rPr lang="pl-PL" sz="1600" b="1" dirty="0" err="1" smtClean="0"/>
              <a:t>p</a:t>
            </a:r>
            <a:r>
              <a:rPr lang="pl-PL" sz="1600" b="1" baseline="-25000" dirty="0" err="1" smtClean="0"/>
              <a:t>śr</a:t>
            </a:r>
            <a:endParaRPr lang="pl-PL" sz="1600" b="1" dirty="0"/>
          </a:p>
          <a:p>
            <a:pPr eaLnBrk="0" hangingPunct="0">
              <a:spcBef>
                <a:spcPct val="40000"/>
              </a:spcBef>
              <a:buClr>
                <a:srgbClr val="FFCC00"/>
              </a:buClr>
              <a:buFont typeface="Courier New" pitchFamily="49" charset="0"/>
              <a:buChar char="☼"/>
            </a:pPr>
            <a:r>
              <a:rPr lang="pl-PL" sz="1600" b="1" dirty="0"/>
              <a:t> aby </a:t>
            </a:r>
            <a:r>
              <a:rPr lang="pl-PL" sz="1600" b="1" dirty="0" smtClean="0"/>
              <a:t>oszacować </a:t>
            </a:r>
            <a:r>
              <a:rPr lang="pl-PL" sz="1600" b="1" dirty="0"/>
              <a:t>całkowitą ilość widocznych gwiazd korzystamy </a:t>
            </a:r>
            <a:r>
              <a:rPr lang="pl-PL" sz="1600" b="1" dirty="0" smtClean="0"/>
              <a:t>ze wzoru </a:t>
            </a:r>
            <a:r>
              <a:rPr lang="pl-PL" sz="1600" b="1" dirty="0"/>
              <a:t>(wyraz w nawiasie określa jaką część nieba widać przez tubę):</a:t>
            </a:r>
          </a:p>
          <a:p>
            <a:pPr eaLnBrk="0" hangingPunct="0">
              <a:buFont typeface="Courier New" pitchFamily="49" charset="0"/>
              <a:buNone/>
            </a:pPr>
            <a:endParaRPr lang="pl-PL" sz="1600" b="1" dirty="0"/>
          </a:p>
          <a:p>
            <a:pPr eaLnBrk="0" hangingPunct="0">
              <a:buFont typeface="Courier New" pitchFamily="49" charset="0"/>
              <a:buNone/>
            </a:pPr>
            <a:r>
              <a:rPr lang="pl-PL" sz="1600" b="1" dirty="0"/>
              <a:t>			</a:t>
            </a:r>
            <a:r>
              <a:rPr lang="pl-PL" sz="1600" b="1" dirty="0" err="1"/>
              <a:t>ilość_gwiazd</a:t>
            </a:r>
            <a:r>
              <a:rPr lang="pl-PL" sz="1600" b="1" dirty="0"/>
              <a:t> = (8L</a:t>
            </a:r>
            <a:r>
              <a:rPr lang="pl-PL" sz="1600" b="1" baseline="30000" dirty="0"/>
              <a:t>2</a:t>
            </a:r>
            <a:r>
              <a:rPr lang="pl-PL" sz="1600" b="1" dirty="0"/>
              <a:t>/D</a:t>
            </a:r>
            <a:r>
              <a:rPr lang="pl-PL" sz="1600" b="1" baseline="30000" dirty="0"/>
              <a:t>2</a:t>
            </a:r>
            <a:r>
              <a:rPr lang="pl-PL" sz="1600" b="1" dirty="0"/>
              <a:t>)*</a:t>
            </a:r>
            <a:r>
              <a:rPr lang="pl-PL" sz="1600" b="1" dirty="0" err="1"/>
              <a:t>p</a:t>
            </a:r>
            <a:r>
              <a:rPr lang="pl-PL" sz="1600" b="1" baseline="-25000" dirty="0" err="1"/>
              <a:t>śr</a:t>
            </a:r>
            <a:endParaRPr lang="pl-PL" sz="1600" b="1" baseline="-250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Zliczanie gwiazd</a:t>
            </a:r>
            <a:endParaRPr lang="pl-PL" sz="2800" dirty="0"/>
          </a:p>
        </p:txBody>
      </p:sp>
      <p:sp>
        <p:nvSpPr>
          <p:cNvPr id="6" name="Rectangle 249"/>
          <p:cNvSpPr>
            <a:spLocks noChangeArrowheads="1"/>
          </p:cNvSpPr>
          <p:nvPr/>
        </p:nvSpPr>
        <p:spPr bwMode="auto">
          <a:xfrm>
            <a:off x="1714480" y="5072074"/>
            <a:ext cx="55435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pl-PL" sz="1400" b="1" dirty="0">
                <a:latin typeface="Calibri" pitchFamily="34" charset="0"/>
              </a:rPr>
              <a:t>Uwaga!</a:t>
            </a:r>
          </a:p>
          <a:p>
            <a:pPr>
              <a:buFont typeface="Courier New" pitchFamily="49" charset="0"/>
              <a:buNone/>
            </a:pPr>
            <a:endParaRPr lang="pl-PL" sz="8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latin typeface="Calibri" pitchFamily="34" charset="0"/>
              </a:rPr>
              <a:t> przed przystąpieniem do zliczania musimy przyzwyczaić oczy do ciemności (ok. 15 min.)</a:t>
            </a:r>
          </a:p>
          <a:p>
            <a:pPr>
              <a:buFont typeface="Wingdings" pitchFamily="2" charset="2"/>
              <a:buNone/>
            </a:pPr>
            <a:endParaRPr lang="pl-PL" sz="8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latin typeface="Calibri" pitchFamily="34" charset="0"/>
              </a:rPr>
              <a:t> podczas zliczanie unikajmy jasnych źródeł światła (lampy uliczne, nie przyciemniona latarka)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Ile jest gwiazd na niebie?</a:t>
            </a:r>
            <a:endParaRPr lang="pl-PL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9317" y="1052513"/>
            <a:ext cx="820896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   jasność [zakres]	  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	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ilość gwiazd (cała sfera)</a:t>
            </a:r>
          </a:p>
          <a:p>
            <a:pPr marL="457200" indent="-457200">
              <a:buFont typeface="Courier New" pitchFamily="49" charset="0"/>
              <a:buNone/>
            </a:pPr>
            <a:endParaRPr lang="pl-PL" sz="1600" b="1" dirty="0">
              <a:latin typeface="Calibri" pitchFamily="34" charset="0"/>
              <a:cs typeface="Courier New" pitchFamily="49" charset="0"/>
            </a:endParaRP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-1	[-1.50 do -0.51]		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	2</a:t>
            </a:r>
            <a:endParaRPr lang="pl-PL" sz="1600" b="1" dirty="0">
              <a:latin typeface="Calibri" pitchFamily="34" charset="0"/>
              <a:cs typeface="Courier New" pitchFamily="49" charset="0"/>
            </a:endParaRP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0 	[-0.50 do +0.49] 		8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1 	[+0.50 do +1.49] 		22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2 	[+1.50 do +2.49]  		93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3 	[+2.50 do +3.49] 	 	283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4 	[+3.50 do +4.49] 	 	893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5 	[+4.50 do +5.49]  		2,822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6 	[+5.50 do +6.49]  		8,768 </a:t>
            </a:r>
          </a:p>
          <a:p>
            <a:pPr marL="457200" indent="-457200">
              <a:buFont typeface="Courier New" pitchFamily="49" charset="0"/>
              <a:buAutoNum type="arabicPlain" startAt="7"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[+6.50 do +7.49] 	 	26,533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... ...				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	...</a:t>
            </a:r>
            <a:endParaRPr lang="pl-PL" sz="1600" b="1" dirty="0">
              <a:latin typeface="Calibri" pitchFamily="34" charset="0"/>
              <a:cs typeface="Courier New" pitchFamily="49" charset="0"/>
            </a:endParaRPr>
          </a:p>
          <a:p>
            <a:pPr marL="457200" indent="-457200">
              <a:buFont typeface="Courier New" pitchFamily="49" charset="0"/>
              <a:buNone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20 	[+19.50 to +20.49]		27,198,952,706</a:t>
            </a:r>
          </a:p>
        </p:txBody>
      </p:sp>
      <p:pic>
        <p:nvPicPr>
          <p:cNvPr id="7" name="Picture 5" descr="Nowy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652963"/>
            <a:ext cx="8316913" cy="2057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Jasność nocnego nieba = naturalna + sztuczna</a:t>
            </a:r>
            <a:endParaRPr lang="pl-PL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2412" y="1200148"/>
            <a:ext cx="61769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Calibri" pitchFamily="34" charset="0"/>
              </a:rPr>
              <a:t>Jasność naturalna:</a:t>
            </a:r>
          </a:p>
          <a:p>
            <a:r>
              <a:rPr lang="pl-PL" sz="1600" b="1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p</a:t>
            </a:r>
            <a:r>
              <a:rPr lang="pl-PL" sz="16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o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ś</a:t>
            </a:r>
            <a:r>
              <a:rPr lang="pl-PL" sz="1600" b="1" dirty="0" smtClean="0">
                <a:latin typeface="Calibri" pitchFamily="34" charset="0"/>
                <a:cs typeface="Times New Roman" pitchFamily="18" charset="0"/>
              </a:rPr>
              <a:t>wiata 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atmosfery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- 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s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ł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abe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ś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wiecenie </a:t>
            </a:r>
            <a:r>
              <a:rPr lang="pl-PL" sz="1600" b="1" dirty="0" smtClean="0">
                <a:latin typeface="Calibri" pitchFamily="34" charset="0"/>
                <a:cs typeface="Times New Roman" pitchFamily="18" charset="0"/>
              </a:rPr>
              <a:t>atmosfery 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ziemskiej </a:t>
            </a:r>
            <a:r>
              <a:rPr lang="pl-PL" sz="1600" b="1" dirty="0" smtClean="0">
                <a:latin typeface="Calibri" pitchFamily="34" charset="0"/>
                <a:cs typeface="Times New Roman" pitchFamily="18" charset="0"/>
              </a:rPr>
              <a:t>powstaj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ą</a:t>
            </a:r>
            <a:r>
              <a:rPr lang="pl-PL" sz="1600" b="1" dirty="0" smtClean="0">
                <a:latin typeface="Calibri" pitchFamily="34" charset="0"/>
                <a:cs typeface="Times New Roman" pitchFamily="18" charset="0"/>
              </a:rPr>
              <a:t>ce </a:t>
            </a:r>
            <a:r>
              <a:rPr lang="pl-PL" sz="1600" b="1" dirty="0">
                <a:latin typeface="Calibri" pitchFamily="34" charset="0"/>
                <a:cs typeface="Times New Roman" pitchFamily="18" charset="0"/>
              </a:rPr>
              <a:t>w jonosferze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,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wywołane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przez jonizacje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słonecznym 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promieniowaniem UV i promieniami kosmicznymi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oraz chemiluminescencją</a:t>
            </a:r>
            <a:br>
              <a:rPr lang="pl-PL" sz="1600" b="1" dirty="0" smtClean="0">
                <a:latin typeface="Calibri" pitchFamily="34" charset="0"/>
                <a:cs typeface="Courier New" pitchFamily="49" charset="0"/>
              </a:rPr>
            </a:br>
            <a:endParaRPr lang="pl-PL" sz="1600" b="1" dirty="0" smtClean="0">
              <a:latin typeface="Calibri" pitchFamily="34" charset="0"/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600" b="1" dirty="0" smtClean="0">
                <a:latin typeface="Calibri" pitchFamily="34" charset="0"/>
              </a:rPr>
              <a:t> rozpraszanie światła  pochodzącego od gwiazd, planet, Drogi Mlecznej i światła zodiakalnego</a:t>
            </a:r>
          </a:p>
        </p:txBody>
      </p:sp>
      <p:pic>
        <p:nvPicPr>
          <p:cNvPr id="10" name="Picture 6" descr="Airg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071546"/>
            <a:ext cx="2249473" cy="168710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7" descr="Zodiacal_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428868"/>
            <a:ext cx="1870031" cy="122872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65614" y="4572008"/>
            <a:ext cx="51355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pl-PL" sz="1600" b="1" dirty="0" smtClean="0">
                <a:latin typeface="Calibri" pitchFamily="34" charset="0"/>
              </a:rPr>
              <a:t>Jasność sztuczna (zanieczyszczenie światłem) to światło:</a:t>
            </a:r>
          </a:p>
          <a:p>
            <a:pPr>
              <a:buFont typeface="Arial" pitchFamily="34" charset="0"/>
              <a:buChar char="•"/>
            </a:pPr>
            <a:endParaRPr lang="pl-PL" sz="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emitowane bezpośrednio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w niebo</a:t>
            </a:r>
          </a:p>
          <a:p>
            <a:pPr>
              <a:buFont typeface="Arial" pitchFamily="34" charset="0"/>
              <a:buChar char="•"/>
            </a:pPr>
            <a:endParaRPr lang="pl-PL" sz="800" b="1" dirty="0">
              <a:latin typeface="Calibri" pitchFamily="34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latin typeface="Calibri" pitchFamily="34" charset="0"/>
                <a:cs typeface="Courier New" pitchFamily="49" charset="0"/>
              </a:rPr>
              <a:t>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odbite </a:t>
            </a:r>
            <a:r>
              <a:rPr lang="pl-PL" sz="1600" b="1" dirty="0">
                <a:latin typeface="Calibri" pitchFamily="34" charset="0"/>
                <a:cs typeface="Courier New" pitchFamily="49" charset="0"/>
              </a:rPr>
              <a:t>od powierzchni </a:t>
            </a:r>
            <a:r>
              <a:rPr lang="pl-PL" sz="1600" b="1" dirty="0" smtClean="0">
                <a:latin typeface="Calibri" pitchFamily="34" charset="0"/>
                <a:cs typeface="Courier New" pitchFamily="49" charset="0"/>
              </a:rPr>
              <a:t>oświetlanych</a:t>
            </a:r>
          </a:p>
        </p:txBody>
      </p:sp>
      <p:pic>
        <p:nvPicPr>
          <p:cNvPr id="14" name="Picture 11" descr="without-light-pollution"/>
          <p:cNvPicPr>
            <a:picLocks noChangeAspect="1" noChangeArrowheads="1"/>
          </p:cNvPicPr>
          <p:nvPr/>
        </p:nvPicPr>
        <p:blipFill>
          <a:blip r:embed="rId5" cstate="print"/>
          <a:srcRect l="2029" t="12578" r="1941"/>
          <a:stretch>
            <a:fillRect/>
          </a:stretch>
        </p:blipFill>
        <p:spPr bwMode="auto">
          <a:xfrm>
            <a:off x="642910" y="3429000"/>
            <a:ext cx="2071702" cy="172626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12" descr="with-light-pollution"/>
          <p:cNvPicPr>
            <a:picLocks noChangeAspect="1" noChangeArrowheads="1"/>
          </p:cNvPicPr>
          <p:nvPr/>
        </p:nvPicPr>
        <p:blipFill>
          <a:blip r:embed="rId6" cstate="print"/>
          <a:srcRect r="1985" b="9752"/>
          <a:stretch>
            <a:fillRect/>
          </a:stretch>
        </p:blipFill>
        <p:spPr bwMode="auto">
          <a:xfrm>
            <a:off x="1509026" y="4643446"/>
            <a:ext cx="2114526" cy="172626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71472" y="1071546"/>
            <a:ext cx="72945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„sztuczne </a:t>
            </a:r>
            <a:r>
              <a:rPr lang="pl-PL" b="1" dirty="0">
                <a:latin typeface="Calibri" pitchFamily="34" charset="0"/>
              </a:rPr>
              <a:t>światło, które nie służy nikomu, nie jest potrzebne lub wręcz stanowi </a:t>
            </a:r>
            <a:r>
              <a:rPr lang="pl-PL" b="1" dirty="0" smtClean="0">
                <a:latin typeface="Calibri" pitchFamily="34" charset="0"/>
              </a:rPr>
              <a:t>utrudnienie/zagrożenie”</a:t>
            </a:r>
          </a:p>
          <a:p>
            <a:endParaRPr lang="pl-PL" b="1" dirty="0" smtClean="0">
              <a:latin typeface="Calibri" pitchFamily="34" charset="0"/>
            </a:endParaRPr>
          </a:p>
          <a:p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Wywołane jest przez oświetlenie zewnętrzne: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+mj-lt"/>
              </a:rPr>
              <a:t> nieosłonięte, nieodpowiednio osłonięte, źle skierowane</a:t>
            </a:r>
          </a:p>
          <a:p>
            <a:pPr>
              <a:buFont typeface="Arial" pitchFamily="34" charset="0"/>
              <a:buChar char="•"/>
            </a:pPr>
            <a:endParaRPr lang="pl-PL" sz="9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+mj-lt"/>
              </a:rPr>
              <a:t> działające gdy jest zbędne</a:t>
            </a:r>
            <a:endParaRPr lang="en-US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pl-PL" sz="9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+mj-lt"/>
              </a:rPr>
              <a:t> jaśniejsze niż jest to potrzebne</a:t>
            </a:r>
            <a:endParaRPr lang="pl-PL" sz="2000" b="1" dirty="0" smtClean="0">
              <a:latin typeface="+mj-lt"/>
            </a:endParaRPr>
          </a:p>
        </p:txBody>
      </p:sp>
      <p:pic>
        <p:nvPicPr>
          <p:cNvPr id="26628" name="Picture 4" descr="i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4484688"/>
            <a:ext cx="4113212" cy="21129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29" name="Picture 5" descr="i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84688"/>
            <a:ext cx="4113213" cy="21129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6" name="Łącznik prosty 5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Zanieczyszczenie światłem (</a:t>
            </a:r>
            <a:r>
              <a:rPr lang="pl-PL" sz="2800" dirty="0" err="1" smtClean="0"/>
              <a:t>Iight</a:t>
            </a:r>
            <a:r>
              <a:rPr lang="pl-PL" sz="2800" dirty="0" smtClean="0"/>
              <a:t> </a:t>
            </a:r>
            <a:r>
              <a:rPr lang="pl-PL" sz="2800" dirty="0" err="1" smtClean="0"/>
              <a:t>pollution</a:t>
            </a:r>
            <a:r>
              <a:rPr lang="pl-PL" sz="2800" dirty="0" smtClean="0"/>
              <a:t>)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0245" y="1142984"/>
            <a:ext cx="878522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ucieczka światła do obszarów, które </a:t>
            </a:r>
            <a:r>
              <a:rPr lang="pl-PL" sz="1600" b="1" dirty="0">
                <a:latin typeface="+mj-lt"/>
                <a:cs typeface="Times New Roman" pitchFamily="18" charset="0"/>
              </a:rPr>
              <a:t>nie powinny by</a:t>
            </a:r>
            <a:r>
              <a:rPr lang="pl-PL" sz="1600" b="1" dirty="0">
                <a:latin typeface="+mj-lt"/>
              </a:rPr>
              <a:t>ć</a:t>
            </a:r>
            <a:r>
              <a:rPr lang="pl-PL" sz="1600" b="1" dirty="0">
                <a:latin typeface="+mj-lt"/>
                <a:cs typeface="Times New Roman" pitchFamily="18" charset="0"/>
              </a:rPr>
              <a:t> o</a:t>
            </a:r>
            <a:r>
              <a:rPr lang="pl-PL" sz="1600" b="1" dirty="0">
                <a:latin typeface="+mj-lt"/>
              </a:rPr>
              <a:t>ś</a:t>
            </a:r>
            <a:r>
              <a:rPr lang="pl-PL" sz="1600" b="1" dirty="0">
                <a:latin typeface="+mj-lt"/>
                <a:cs typeface="Times New Roman" pitchFamily="18" charset="0"/>
              </a:rPr>
              <a:t>wietlane lub </a:t>
            </a:r>
            <a:endParaRPr lang="en-US" sz="1600" b="1" dirty="0">
              <a:latin typeface="+mj-lt"/>
              <a:cs typeface="Times New Roman" pitchFamily="18" charset="0"/>
            </a:endParaRPr>
          </a:p>
          <a:p>
            <a:r>
              <a:rPr lang="pl-PL" sz="1600" b="1" dirty="0" smtClean="0">
                <a:latin typeface="+mj-lt"/>
                <a:cs typeface="Times New Roman" pitchFamily="18" charset="0"/>
              </a:rPr>
              <a:t>    nie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pl-PL" sz="1600" b="1" dirty="0">
                <a:latin typeface="+mj-lt"/>
              </a:rPr>
              <a:t>są</a:t>
            </a:r>
            <a:r>
              <a:rPr lang="pl-PL" sz="1600" b="1" dirty="0">
                <a:latin typeface="+mj-lt"/>
                <a:cs typeface="Times New Roman" pitchFamily="18" charset="0"/>
              </a:rPr>
              <a:t> celem danego o</a:t>
            </a:r>
            <a:r>
              <a:rPr lang="pl-PL" sz="1600" b="1" dirty="0">
                <a:latin typeface="+mj-lt"/>
              </a:rPr>
              <a:t>ś</a:t>
            </a:r>
            <a:r>
              <a:rPr lang="pl-PL" sz="1600" b="1" dirty="0">
                <a:latin typeface="+mj-lt"/>
                <a:cs typeface="Times New Roman" pitchFamily="18" charset="0"/>
              </a:rPr>
              <a:t>wietlania</a:t>
            </a:r>
          </a:p>
          <a:p>
            <a:pPr>
              <a:buFont typeface="Wingdings" pitchFamily="2" charset="2"/>
              <a:buChar char="§"/>
            </a:pPr>
            <a:endParaRPr lang="pl-PL" sz="800" b="1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sz="1600" b="1" dirty="0">
                <a:latin typeface="+mj-lt"/>
              </a:rPr>
              <a:t> emisja światła w ilości większej niż jest wymagane</a:t>
            </a:r>
          </a:p>
          <a:p>
            <a:pPr>
              <a:buFont typeface="Wingdings" pitchFamily="2" charset="2"/>
              <a:buChar char="§"/>
            </a:pPr>
            <a:endParaRPr lang="pl-PL" sz="800" b="1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sz="1600" b="1" dirty="0">
                <a:latin typeface="+mj-lt"/>
              </a:rPr>
              <a:t>  olśniewanie źródłami światła świecącymi wprost do oczu użytkownikom</a:t>
            </a:r>
            <a:r>
              <a:rPr lang="pl-PL" b="1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pl-PL" sz="800" b="1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sz="1600" b="1" dirty="0">
                <a:latin typeface="+mj-lt"/>
              </a:rPr>
              <a:t> chaos świetlny prowadzący do dezorientacji lub/i odwracający uwagę </a:t>
            </a:r>
            <a:endParaRPr lang="en-US" sz="1600" b="1" dirty="0">
              <a:latin typeface="+mj-lt"/>
            </a:endParaRPr>
          </a:p>
          <a:p>
            <a:r>
              <a:rPr lang="pl-PL" sz="1600" b="1" dirty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>   od </a:t>
            </a:r>
            <a:r>
              <a:rPr lang="pl-PL" sz="1600" b="1" dirty="0">
                <a:latin typeface="+mj-lt"/>
              </a:rPr>
              <a:t>przeszkód</a:t>
            </a:r>
          </a:p>
          <a:p>
            <a:pPr>
              <a:buFont typeface="Wingdings" pitchFamily="2" charset="2"/>
              <a:buChar char="§"/>
            </a:pPr>
            <a:endParaRPr lang="pl-PL" sz="800" b="1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sz="1600" b="1" dirty="0">
                <a:latin typeface="+mj-lt"/>
              </a:rPr>
              <a:t> sztuczne rozświetlenie nocnego nieba (łuna)</a:t>
            </a:r>
          </a:p>
        </p:txBody>
      </p:sp>
      <p:pic>
        <p:nvPicPr>
          <p:cNvPr id="6151" name="Picture 7" descr="bortlescale01_l"/>
          <p:cNvPicPr>
            <a:picLocks noChangeAspect="1" noChangeArrowheads="1"/>
          </p:cNvPicPr>
          <p:nvPr/>
        </p:nvPicPr>
        <p:blipFill>
          <a:blip r:embed="rId3" cstate="print"/>
          <a:srcRect l="748"/>
          <a:stretch>
            <a:fillRect/>
          </a:stretch>
        </p:blipFill>
        <p:spPr bwMode="auto">
          <a:xfrm>
            <a:off x="1042988" y="3883025"/>
            <a:ext cx="2868612" cy="28590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2" name="Picture 8" descr="bortlescale0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883025"/>
            <a:ext cx="3095625" cy="28590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5" name="Łącznik prosty 4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Kategorie zanieczyszczenia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58775" y="1285860"/>
            <a:ext cx="8785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- z </a:t>
            </a:r>
            <a:r>
              <a:rPr lang="pl-PL" b="1" dirty="0">
                <a:latin typeface="Calibri" pitchFamily="34" charset="0"/>
              </a:rPr>
              <a:t>oczywistych powodów o zanieczyszczeniu światłem często mówią astronomowie (amatorzy i profesjonaliści), dla których ciemne nocne niebo, mało lub wcale nie zanieczyszczone światłem jest niezbędne dla prowadzenia </a:t>
            </a:r>
            <a:r>
              <a:rPr lang="pl-PL" b="1" dirty="0" smtClean="0">
                <a:latin typeface="Calibri" pitchFamily="34" charset="0"/>
              </a:rPr>
              <a:t>obserwacji</a:t>
            </a:r>
            <a:r>
              <a:rPr lang="pl-PL" b="1" dirty="0">
                <a:latin typeface="Calibri" pitchFamily="34" charset="0"/>
              </a:rPr>
              <a:t/>
            </a:r>
            <a:br>
              <a:rPr lang="pl-PL" b="1" dirty="0">
                <a:latin typeface="Calibri" pitchFamily="34" charset="0"/>
              </a:rPr>
            </a:br>
            <a:endParaRPr lang="pl-PL" b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l-PL" b="1" dirty="0" smtClean="0">
                <a:latin typeface="Calibri" pitchFamily="34" charset="0"/>
              </a:rPr>
              <a:t>ciemność </a:t>
            </a:r>
            <a:r>
              <a:rPr lang="pl-PL" b="1" dirty="0">
                <a:latin typeface="Calibri" pitchFamily="34" charset="0"/>
              </a:rPr>
              <a:t>nocnego nieba jest bardzo dobrym, łatwo dostrzegalnym wskaźnikiem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jakości </a:t>
            </a:r>
            <a:r>
              <a:rPr lang="pl-PL" b="1" dirty="0">
                <a:latin typeface="Calibri" pitchFamily="34" charset="0"/>
              </a:rPr>
              <a:t>nocnego </a:t>
            </a:r>
            <a:r>
              <a:rPr lang="pl-PL" b="1" dirty="0" smtClean="0">
                <a:latin typeface="Calibri" pitchFamily="34" charset="0"/>
              </a:rPr>
              <a:t>środowiska</a:t>
            </a:r>
            <a:endParaRPr lang="pl-PL" b="1" dirty="0">
              <a:latin typeface="Calibri" pitchFamily="34" charset="0"/>
            </a:endParaRPr>
          </a:p>
        </p:txBody>
      </p:sp>
      <p:pic>
        <p:nvPicPr>
          <p:cNvPr id="100357" name="Picture 5" descr="MilkyWay3"/>
          <p:cNvPicPr>
            <a:picLocks noChangeAspect="1" noChangeArrowheads="1"/>
          </p:cNvPicPr>
          <p:nvPr/>
        </p:nvPicPr>
        <p:blipFill>
          <a:blip r:embed="rId3" cstate="print"/>
          <a:srcRect l="2271" t="5664" r="1210" b="6873"/>
          <a:stretch>
            <a:fillRect/>
          </a:stretch>
        </p:blipFill>
        <p:spPr bwMode="auto">
          <a:xfrm>
            <a:off x="285720" y="3332185"/>
            <a:ext cx="8584200" cy="316864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Ciemne niebo, a zanieczyszczenie światłem</a:t>
            </a: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8" name="Picture 16" descr="teleskop"/>
          <p:cNvPicPr>
            <a:picLocks noChangeAspect="1" noChangeArrowheads="1"/>
          </p:cNvPicPr>
          <p:nvPr/>
        </p:nvPicPr>
        <p:blipFill>
          <a:blip r:embed="rId3" cstate="print"/>
          <a:srcRect l="1454" t="1369" r="1454" b="1369"/>
          <a:stretch>
            <a:fillRect/>
          </a:stretch>
        </p:blipFill>
        <p:spPr bwMode="auto">
          <a:xfrm>
            <a:off x="500034" y="1000108"/>
            <a:ext cx="1690687" cy="17986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2500298" y="1500174"/>
            <a:ext cx="6145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ASTRONOMIA: zanieczyszczenie </a:t>
            </a:r>
            <a:r>
              <a:rPr lang="pl-PL" b="1" dirty="0">
                <a:latin typeface="Calibri" pitchFamily="34" charset="0"/>
              </a:rPr>
              <a:t>światłem utrudnia a czasem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wręcz uniemożliwia </a:t>
            </a:r>
            <a:r>
              <a:rPr lang="pl-PL" b="1" dirty="0">
                <a:latin typeface="Calibri" pitchFamily="34" charset="0"/>
              </a:rPr>
              <a:t>obserwacje nieba, bez których astronomia</a:t>
            </a:r>
          </a:p>
          <a:p>
            <a:r>
              <a:rPr lang="pl-PL" b="1" dirty="0">
                <a:latin typeface="Calibri" pitchFamily="34" charset="0"/>
              </a:rPr>
              <a:t>nie może istnieć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Komu szkodzi światło?</a:t>
            </a:r>
            <a:endParaRPr lang="pl-PL" sz="2800" dirty="0"/>
          </a:p>
        </p:txBody>
      </p:sp>
      <p:pic>
        <p:nvPicPr>
          <p:cNvPr id="9" name="Picture 20" descr="or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45" y="2857496"/>
            <a:ext cx="1343025" cy="18002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428860" y="3429000"/>
            <a:ext cx="6643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KULTURA i ESTETYKA: zanieczyszczenie </a:t>
            </a:r>
            <a:r>
              <a:rPr lang="pl-PL" b="1" dirty="0">
                <a:latin typeface="Calibri" pitchFamily="34" charset="0"/>
              </a:rPr>
              <a:t>światłem zdecydowanie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zmienia charakter krajobrazu</a:t>
            </a:r>
            <a:r>
              <a:rPr lang="pl-PL" b="1" dirty="0">
                <a:latin typeface="Calibri" pitchFamily="34" charset="0"/>
              </a:rPr>
              <a:t>, zubożając go o bardzo ważną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składową </a:t>
            </a:r>
            <a:r>
              <a:rPr lang="pl-PL" b="1" dirty="0">
                <a:latin typeface="Calibri" pitchFamily="34" charset="0"/>
              </a:rPr>
              <a:t>- o ciemne, </a:t>
            </a:r>
            <a:r>
              <a:rPr lang="pl-PL" b="1" dirty="0" smtClean="0">
                <a:latin typeface="Calibri" pitchFamily="34" charset="0"/>
              </a:rPr>
              <a:t>rozgwieżdżone niebo, które </a:t>
            </a:r>
            <a:r>
              <a:rPr lang="pl-PL" b="1" dirty="0">
                <a:latin typeface="Calibri" pitchFamily="34" charset="0"/>
              </a:rPr>
              <a:t>od niepamiętnych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czasów </a:t>
            </a:r>
            <a:r>
              <a:rPr lang="pl-PL" b="1" dirty="0">
                <a:latin typeface="Calibri" pitchFamily="34" charset="0"/>
              </a:rPr>
              <a:t>inspirowało człowieka i kształtowało go. 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1" name="Picture 18" descr="Sow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86322"/>
            <a:ext cx="1576388" cy="17986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500299" y="5214950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EKOLOGIA: brak </a:t>
            </a:r>
            <a:r>
              <a:rPr lang="pl-PL" b="1" dirty="0">
                <a:latin typeface="Calibri" pitchFamily="34" charset="0"/>
              </a:rPr>
              <a:t>ciemności w nocy wpływa na wiele aspektów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zachowań </a:t>
            </a:r>
            <a:r>
              <a:rPr lang="pl-PL" b="1" dirty="0">
                <a:latin typeface="Calibri" pitchFamily="34" charset="0"/>
              </a:rPr>
              <a:t>flory i fauny, zaburzając naturalne cykle światła i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ciemności </a:t>
            </a:r>
            <a:r>
              <a:rPr lang="pl-PL" b="1" dirty="0">
                <a:latin typeface="Calibri" pitchFamily="34" charset="0"/>
              </a:rPr>
              <a:t>(dobowe, </a:t>
            </a:r>
            <a:r>
              <a:rPr lang="pl-PL" b="1" dirty="0" smtClean="0">
                <a:latin typeface="Calibri" pitchFamily="34" charset="0"/>
              </a:rPr>
              <a:t>miesięczne i roczne</a:t>
            </a:r>
            <a:r>
              <a:rPr lang="pl-PL" b="1" dirty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9" name="Picture 15" descr="lek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1198563" cy="18002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2016125" y="1428736"/>
            <a:ext cx="7127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ZDROWIE: nadmiar </a:t>
            </a:r>
            <a:r>
              <a:rPr lang="pl-PL" b="1" dirty="0">
                <a:latin typeface="Calibri" pitchFamily="34" charset="0"/>
              </a:rPr>
              <a:t>sztucznego światła w nocy zmienia nasz naturalny cykl dobowy, przyczyniając się do występowania wielu dolegliwości zdrowotnych </a:t>
            </a:r>
            <a:r>
              <a:rPr lang="pl-PL" b="1" dirty="0" smtClean="0">
                <a:latin typeface="Calibri" pitchFamily="34" charset="0"/>
              </a:rPr>
              <a:t>, a </a:t>
            </a:r>
            <a:r>
              <a:rPr lang="pl-PL" b="1" dirty="0">
                <a:latin typeface="Calibri" pitchFamily="34" charset="0"/>
              </a:rPr>
              <a:t>nawet zwiększając ryzyko zachorowań na raka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357158" y="857232"/>
            <a:ext cx="8501122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0034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Komu szkodzi światło?</a:t>
            </a:r>
            <a:endParaRPr lang="pl-PL" sz="2800" dirty="0"/>
          </a:p>
        </p:txBody>
      </p:sp>
      <p:pic>
        <p:nvPicPr>
          <p:cNvPr id="11" name="Picture 14" descr="liczni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31" y="3143248"/>
            <a:ext cx="1465263" cy="18018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071670" y="350043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EKONOMIA/EKOLOGIA: złe </a:t>
            </a:r>
            <a:r>
              <a:rPr lang="pl-PL" b="1" dirty="0">
                <a:latin typeface="Calibri" pitchFamily="34" charset="0"/>
              </a:rPr>
              <a:t>oświetlenie oznacza marnotrawstwo prądu elektrycznego a tym samym pieniędzy (prywatnych i publicznych);</a:t>
            </a:r>
          </a:p>
          <a:p>
            <a:r>
              <a:rPr lang="pl-PL" b="1" dirty="0">
                <a:latin typeface="Calibri" pitchFamily="34" charset="0"/>
              </a:rPr>
              <a:t>płacąc za złe lub/i zbędne oświetlenie fundujemy sobie dodatkowe zanieczyszczenie atmosfery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3" name="Picture 13" descr="jazda_noc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1808948" cy="121444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143108" y="5166382"/>
            <a:ext cx="7632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BEZPIECZEŃSTWO: źle </a:t>
            </a:r>
            <a:r>
              <a:rPr lang="pl-PL" b="1" dirty="0">
                <a:latin typeface="Calibri" pitchFamily="34" charset="0"/>
              </a:rPr>
              <a:t>zaprojektowane oświetlenie drogowe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zmniejsza </a:t>
            </a:r>
            <a:r>
              <a:rPr lang="pl-PL" b="1" dirty="0">
                <a:latin typeface="Calibri" pitchFamily="34" charset="0"/>
              </a:rPr>
              <a:t>zdolność widzenia uczestnikom ruchu drogowego oraz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może </a:t>
            </a:r>
            <a:r>
              <a:rPr lang="pl-PL" b="1" dirty="0">
                <a:latin typeface="Calibri" pitchFamily="34" charset="0"/>
              </a:rPr>
              <a:t>odwracać ich uwagę od przeszkód, przyczyniając się do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powstawania wypadków; więcej </a:t>
            </a:r>
            <a:r>
              <a:rPr lang="pl-PL" b="1" dirty="0">
                <a:latin typeface="Calibri" pitchFamily="34" charset="0"/>
              </a:rPr>
              <a:t>sztucznego światła nie zmniejsza </a:t>
            </a:r>
            <a:endParaRPr lang="pl-PL" b="1" dirty="0" smtClean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zagrożenia </a:t>
            </a:r>
            <a:r>
              <a:rPr lang="pl-PL" b="1" dirty="0">
                <a:latin typeface="Calibri" pitchFamily="34" charset="0"/>
              </a:rPr>
              <a:t>przestępczością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1064</Words>
  <Application>Microsoft Office PowerPoint</Application>
  <PresentationFormat>Pokaz na ekranie (4:3)</PresentationFormat>
  <Paragraphs>208</Paragraphs>
  <Slides>26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</cp:lastModifiedBy>
  <cp:revision>14</cp:revision>
  <dcterms:created xsi:type="dcterms:W3CDTF">2009-05-17T09:20:05Z</dcterms:created>
  <dcterms:modified xsi:type="dcterms:W3CDTF">2010-06-08T21:54:12Z</dcterms:modified>
</cp:coreProperties>
</file>