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9" r:id="rId3"/>
    <p:sldId id="260" r:id="rId4"/>
    <p:sldId id="261" r:id="rId5"/>
    <p:sldId id="271" r:id="rId6"/>
    <p:sldId id="270" r:id="rId7"/>
    <p:sldId id="272" r:id="rId8"/>
    <p:sldId id="273" r:id="rId9"/>
    <p:sldId id="263" r:id="rId10"/>
    <p:sldId id="268" r:id="rId11"/>
    <p:sldId id="269" r:id="rId12"/>
    <p:sldId id="264" r:id="rId13"/>
    <p:sldId id="274" r:id="rId14"/>
    <p:sldId id="275" r:id="rId15"/>
    <p:sldId id="276" r:id="rId16"/>
    <p:sldId id="265" r:id="rId17"/>
    <p:sldId id="293" r:id="rId18"/>
    <p:sldId id="294" r:id="rId19"/>
    <p:sldId id="295" r:id="rId20"/>
    <p:sldId id="296" r:id="rId21"/>
    <p:sldId id="297" r:id="rId22"/>
    <p:sldId id="299" r:id="rId23"/>
    <p:sldId id="300" r:id="rId24"/>
    <p:sldId id="301" r:id="rId25"/>
    <p:sldId id="302" r:id="rId26"/>
    <p:sldId id="277" r:id="rId27"/>
    <p:sldId id="278" r:id="rId28"/>
    <p:sldId id="279" r:id="rId29"/>
    <p:sldId id="280" r:id="rId30"/>
    <p:sldId id="281" r:id="rId31"/>
    <p:sldId id="282" r:id="rId32"/>
    <p:sldId id="284" r:id="rId33"/>
    <p:sldId id="285" r:id="rId34"/>
    <p:sldId id="286" r:id="rId35"/>
    <p:sldId id="287" r:id="rId36"/>
    <p:sldId id="288" r:id="rId37"/>
    <p:sldId id="289" r:id="rId38"/>
    <p:sldId id="290" r:id="rId39"/>
    <p:sldId id="292" r:id="rId4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586" autoAdjust="0"/>
  </p:normalViewPr>
  <p:slideViewPr>
    <p:cSldViewPr>
      <p:cViewPr varScale="1">
        <p:scale>
          <a:sx n="78" d="100"/>
          <a:sy n="78" d="100"/>
        </p:scale>
        <p:origin x="-9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B3A3FF-E1EB-451B-8801-66A2EDED5E4E}" type="datetimeFigureOut">
              <a:rPr lang="pl-PL" smtClean="0"/>
              <a:pPr/>
              <a:t>2009-06-05</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7D0D58-8039-4CA3-8A18-1B8E7B7756F6}"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60942C-BB50-4B48-A3A6-3D672CA811C2}" type="slidenum">
              <a:rPr lang="en-US"/>
              <a:pPr/>
              <a:t>17</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pl-PL" dirty="0"/>
              <a:t>Europa jest to jeden z czterech </a:t>
            </a:r>
            <a:r>
              <a:rPr lang="pl-PL" dirty="0" err="1"/>
              <a:t>galileuszowych</a:t>
            </a:r>
            <a:r>
              <a:rPr lang="pl-PL" dirty="0"/>
              <a:t> księżyców Jowisza. Jest to 6 w kolejności największy księżyc w naszym układzie planetarnym. Większość odkryć dotyczących Europy, a także pozostałych księżyców Jowisza zostało dokonanych dzięki danym uzyskanym za pomocą satelity Galileo.</a:t>
            </a:r>
          </a:p>
          <a:p>
            <a:endParaRPr lang="pl-PL" dirty="0"/>
          </a:p>
          <a:p>
            <a:r>
              <a:rPr lang="pl-PL" dirty="0"/>
              <a:t>Na podstawie obserwacji wykonanych teleskopem </a:t>
            </a:r>
            <a:r>
              <a:rPr lang="pl-PL" dirty="0" err="1"/>
              <a:t>Hubble’a</a:t>
            </a:r>
            <a:r>
              <a:rPr lang="pl-PL" dirty="0"/>
              <a:t>, naukowcy doszli do wniosku, że Europa posiada bardzo cienką i rzadką atmosferę, złożoną z tlenu.</a:t>
            </a:r>
          </a:p>
          <a:p>
            <a:endParaRPr lang="pl-PL" dirty="0"/>
          </a:p>
          <a:p>
            <a:r>
              <a:rPr lang="pl-PL" dirty="0"/>
              <a:t>Europa porusza się po orbicie w bliskiej odległości od Jowisza – to jest około 9.6 promieni planety. Efektem tej niewielkiej odległości są ruchy pływowe, które ogrzewają wnętrze księżyca. Siły pływowe są dodatkowo wzmocnione przez oddziaływania z innymi dużymi księżycami Jowisza, przede wszystkim z </a:t>
            </a:r>
            <a:r>
              <a:rPr lang="pl-PL" dirty="0" err="1"/>
              <a:t>Io</a:t>
            </a:r>
            <a:r>
              <a:rPr lang="pl-PL" dirty="0"/>
              <a:t> i </a:t>
            </a:r>
            <a:r>
              <a:rPr lang="pl-PL" dirty="0" err="1"/>
              <a:t>Ganimedesem</a:t>
            </a:r>
            <a:r>
              <a:rPr lang="pl-PL" dirty="0"/>
              <a:t>. Na czym polegają te ruchy pływowe? Za każdym razem, gdy </a:t>
            </a:r>
            <a:r>
              <a:rPr lang="pl-PL" dirty="0" err="1"/>
              <a:t>Ganimedes</a:t>
            </a:r>
            <a:r>
              <a:rPr lang="pl-PL" dirty="0"/>
              <a:t> okrąża Jowisza, Europa robi to dwa razy, a </a:t>
            </a:r>
            <a:r>
              <a:rPr lang="pl-PL" dirty="0" err="1"/>
              <a:t>Io</a:t>
            </a:r>
            <a:r>
              <a:rPr lang="pl-PL" dirty="0"/>
              <a:t> cztery razy. Wynikające z tego oddziaływania grawitacyjne powodują zniekształcenie ich orbit do podłużnych elips. Podczas każdego obiegu dookoła Jowisza, Europa jest od niego raz bliżej, raz dalej. Reakcją są ruchy pływowe wzbudzane wewnątrz satelity. Takie odkształcenie pływowe generuje ciepło. Z obliczeń wynika, że we wnętrzu Europy może być na tyle ciepło, że występuje tam globalny podpowierzchniowy ocean. </a:t>
            </a:r>
          </a:p>
          <a:p>
            <a:endParaRPr lang="pl-PL" dirty="0"/>
          </a:p>
          <a:p>
            <a:r>
              <a:rPr lang="pl-PL" dirty="0"/>
              <a:t>Średnia gęstość Europy wskazuje, że jest to w głównym stopniu obiekt skalny. Z pomiarów pola grawitacyjnego wynika, że warstwa skalna występuje pomiędzy centralnym żelaznym jądrem a zewnętrzną skorupą zbudowaną z H2O. Grubość warstwy wody wynosi około 80 – 170 km, najprawdopodobniej około 100km. Jeśli większa część tej powłoki pozostaje w stanie płynnym, to jej objętość jest większa niż wszystkich ziemskich oceanów razem wziętych. Czy ta wodna warstwa jest całkowicie zestalona, czy też częściowo ciekła? Temperatura na powierzchni jest na tyle niska, że lód ten tworzy twardą skorupę. O tym czy w ogóle jest pod tą skorupą woda w stanie ciekłym, a także na jakiej jest głębokości możemy się dowiedzieć analizując cechy na powierzchni Europy.  </a:t>
            </a:r>
          </a:p>
          <a:p>
            <a:endParaRPr lang="pl-PL" dirty="0"/>
          </a:p>
          <a:p>
            <a:endParaRPr lang="pl-P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BF471A3A-567F-4200-8683-3A53AFED866B}" type="slidenum">
              <a:rPr lang="pl-PL" smtClean="0"/>
              <a:pPr/>
              <a:t>29</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6FBC01-3F9A-43C4-95ED-3D57B12B4F39}" type="slidenum">
              <a:rPr lang="en-US"/>
              <a:pPr/>
              <a:t>18</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pl-PL"/>
              <a:t>Jest to młoda geologicznie powierzchnia. Jest bardzo równa i płaska. Stwierdzono istnienie niewielu wzniesień, które byłyby wyższe od kilkuset metrów. </a:t>
            </a:r>
          </a:p>
          <a:p>
            <a:endParaRPr lang="pl-PL"/>
          </a:p>
          <a:p>
            <a:r>
              <a:rPr lang="pl-PL"/>
              <a:t>Występuje tam niewiele kraterów uderzeniowych. Na powierzchni planety lub księżyca kraterów stopniowo przybywa, w miarę jak spadają na nią szczątki komet lub planet. Mała ilość kraterów najlepiej świadczy o tym, że powierzchnia stosunkowo niedawno się odnowiła  w wyniku procesów tektonicznych lub wulkanicznych. Kratery te mają inny wygląd niż na pozostałych lodowych księżycach. Dwa największe kratery Europy mają gładki środek, a wokół nich zauważono koncentryczne szczeliny i krawędzie, które mogły powstać w wyniku wypełnienia kraterów przez cieplejszy materiał znajdujący się pod powierzchnią. Być może uderzenia przebiły się przez sztywny lód przypowierzchniowy do mniej odpornej warstwy poniżej. Następnie roztopiona breja szybko wypełniła krater wciągając powierzchniowy lód do środka i wywołując koncentryczne pierścienie. Inne kratery w Układzie Słonecznym mają miskowate kształty albo płaskie dno. </a:t>
            </a:r>
          </a:p>
          <a:p>
            <a:endParaRPr lang="pl-PL"/>
          </a:p>
          <a:p>
            <a:r>
              <a:rPr lang="pl-PL"/>
              <a:t>Charakterystyczne są także liczne rysy i pęknięcia skorupy. Powierzchnię Europy pokrywa skomplikowana siatka spękań, grzbietów, wstęg i plam. </a:t>
            </a:r>
          </a:p>
          <a:p>
            <a:r>
              <a:rPr lang="pl-PL"/>
              <a:t>Z tych wzorów można wywnioskować w jaki sposób Europa była zniekształcana prze siły pływowe. Niektóre z tych powierzchniowych struktur dadzą się wytłumaczyć, jeśli powierzchnia Europy obraca się szybciej niż jej wnętrze. Mogłoby tak być, gdyby lodowa powłoka Europy była oddzielona od skalnego płaszcza.  Wskutek oddziaływania grawitacji Jowisza powierzchnia obracała by się wtedy nieco szybciej. </a:t>
            </a:r>
          </a:p>
          <a:p>
            <a:endParaRPr lang="pl-PL"/>
          </a:p>
          <a:p>
            <a:r>
              <a:rPr lang="pl-PL"/>
              <a:t>Grzbiety przecinają powierzchnię parami, w środku jest wąska dolina. Być może wzdłuż spękań wypływała woda (lub ciepły lód lodowcowy). Woda lub lodowa magma mogła wypchnąć sztywny lód powierzchniowy do góry wyginając do w  podwójny grzbiet. Obecność grzbietów, niezależnie od ich powstania, wskazuje na dynamiczną historię geologiczną i cieplejszą warstwę podpowierzchniową. (1 obrazek)</a:t>
            </a:r>
          </a:p>
          <a:p>
            <a:endParaRPr lang="pl-PL"/>
          </a:p>
          <a:p>
            <a:r>
              <a:rPr lang="pl-PL"/>
              <a:t>Na zdjęciach zrobionych przez Galileo widać też ciemne klinowate wstęgi. Przeciwległe brzegi tych wstęg idealnie do siebie pasują. Te wstęgi mogą być lodowymi odpowiednikami tych miejsc na dnie ziemskich oceanów, gdzie rozsuwają się płyty tektoniczne i tworzą się nowe skały. Jeśli tak jest to podczas powstawania tych tworów podpowierzchniowy lód musiał być ruchomy i ciepły. </a:t>
            </a:r>
          </a:p>
          <a:p>
            <a:endParaRPr lang="pl-PL"/>
          </a:p>
          <a:p>
            <a:r>
              <a:rPr lang="pl-PL"/>
              <a:t>Ciekawy jest też ten teren, pokryty tworami o kolistym lub elipsoidalnym kształcie. Dostarcza on dalszych wskazówek na temat wnętrza Europy. Są to kopuły, doły, a także takie płaskie plamy. Ich różnorodność dała by się wyjaśnić, gdyby założyć, że lodowa powłoka Europy zachowuje się jak lampa lawowa. Wtedy na Europie mielibyśmy do czynienia z bąblami ciepłego lodu przechodzącymi do góry przez chłodniejszy lód przypowierzchniowy. Gdyby bąble wypychały lodową powłokę do góry powstawały by kopuły. Gdyby rozrywały i niszczyły powierzchnię – powstawały by takie chropawe tekstury. Gładkie ciemne plamy mogą być wodą ze stopionego przez bąble lodu, ponownie gwałtownie zamrożoną. Bąble powstawałyby w naturalny sposób, gdyby lodowa powłoka Europy unosiła się na płynnej wodzie. </a:t>
            </a:r>
          </a:p>
          <a:p>
            <a:endParaRPr lang="pl-PL"/>
          </a:p>
          <a:p>
            <a:r>
              <a:rPr lang="pl-PL"/>
              <a:t>Te i wiele innych cech powierzchniowych mogą świadczyć o występowaniu na Europie globalnego podpowierzchniowego oceanu.</a:t>
            </a:r>
          </a:p>
          <a:p>
            <a:r>
              <a:rPr lang="pl-PL"/>
              <a:t>Tę hipotezę potwierdzają także badania rozkładu temperatury na powierzchni księżyca. W porównaniu do obszarów równikowych na większych szerokościach jest w nocy anomalnie ciepło. Ta różnica temperatur może świadczyć o istnieniu wewnętrznego źródła ciepła. Odkształcenia pływowe. </a:t>
            </a:r>
          </a:p>
          <a:p>
            <a:r>
              <a:rPr lang="pl-PL"/>
              <a:t>Kolejną wskazówką jest istnienie pola magnetycznego Europy. Czyli pod powierzchnią musi istnieć przewodnik elektryczny, indukujący własne pole. Na przykład może to być woda. </a:t>
            </a:r>
          </a:p>
          <a:p>
            <a:endParaRPr lang="pl-PL"/>
          </a:p>
          <a:p>
            <a:r>
              <a:rPr lang="pl-PL"/>
              <a:t>Życie jakie znamy i rozumiemy wymaga występowania trzech podstawowych elementów: wody (płynnej), energii i węgla. Europa być może posiada wszystkie te elementy. Oczywiście warunki byłyby ekstremalne, życie miałoby szansę rozwinąć się tylko w podpowierzchniowym oceanie – ale nie jest to niemożliwe.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BF1354-0E4B-49F9-9736-F5C3E0011021}" type="slidenum">
              <a:rPr lang="en-US"/>
              <a:pPr/>
              <a:t>19</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pl-PL"/>
              <a:t>Ganimedes jest największym księżycem Jowisza i Układu Słonecznego. Jest większy od Plutona i Merkurego, ale ma małą gęstość, przez co jego masa stanowi zaledwie połowę masy Merkurego. </a:t>
            </a:r>
          </a:p>
          <a:p>
            <a:endParaRPr lang="pl-PL"/>
          </a:p>
          <a:p>
            <a:r>
              <a:rPr lang="pl-PL"/>
              <a:t>Istnieją dowody na występowanie cienkiej atmosfery tlenowej, podobnej do atmosfery Europy. Obserwacje wykonane przez HST wskazują na istnienie rozrzedzonej atmosfery tlenowej. Powstaje ona w wyniku sublimacji lodu powierzchniowego w efekcie ogrzewania go przez promienie słoneczne. Uwolnione w ten sposób tlen i wodór unoszą się ku górze, a wodór jako najlżejszy pierwiastek nie zostaje zatrzymany prze grawitację księżyca. </a:t>
            </a:r>
          </a:p>
          <a:p>
            <a:endParaRPr lang="pl-PL"/>
          </a:p>
          <a:p>
            <a:r>
              <a:rPr lang="pl-PL"/>
              <a:t>Wyniki sondy Galileo pokazały, że księżyc ten ma silne dipolowe pole magnetyczne. Żaden inny księżyc nie ma takiego silnego pola. Pole magnetyczne Ganimedesa powstało prawdopodobnie w  taki sam sposób jak pole magnetyczne Ziemi. Ganimedes posiada także indukowane pole magnetyczne. Analizy tego pola magnetycznego Ganimedesa wskazują, że pod lodową powierzchnią o grubości około 200 km ukryty jest wewnętrzny ocean. Ten ocean działa jak przewodnik. Prawdopodobnie przed miliardem lat, kiedy zachodziły tam silne zjawiska wulkaniczne ocean znajdował się bliżej powierzchni, pod cieńszą warstwą lodu. </a:t>
            </a:r>
          </a:p>
          <a:p>
            <a:endParaRPr lang="pl-PL"/>
          </a:p>
          <a:p>
            <a:r>
              <a:rPr lang="pl-PL"/>
              <a:t>Pomiary pola grawitacyjnego pozwoliły ustalić budowę wewnętrzną tego księżyca. Ma on najprawdopodobniej jądro żelazne o dużej gęstości i promieniu około 1500 km, jest otoczony przez skalistą powłokę (krzemienny płaszcz). Ponad płaszczem jest warstwa miękkiego lodu i ewentualnie wody, a powierzchnię stanowi twarda lodowa skorupa.  To metaliczne jądro wskazuje na intensywne grzanie, które miało miejsce jakiś czas temu. </a:t>
            </a:r>
          </a:p>
          <a:p>
            <a:endParaRPr lang="pl-PL"/>
          </a:p>
          <a:p>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C8BCD-32C5-42BB-8175-E0D083D5010C}" type="slidenum">
              <a:rPr lang="en-US"/>
              <a:pPr/>
              <a:t>20</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pl-PL"/>
              <a:t>Przypuszczenia o istnieniu wewnętrznego oceanu Ganimedesa potwierdziły obserwacje jego powierzchni. Jest to powierzchnia lodowa, złożona z jasnych pasm zmrożonej wody. Obrazy Galileo pokazują, że najjaśniejsze pasma znajdują się kilkaset metrów poniżej obszarów ciemniejszych, gęściej pokrytych kraterami. Rozmieszczenie tych pasm wskazuje na ich pochodzenie wulkaniczne. Podczas erupcji wulkanu woda lub breja lodowa zalały obniżenia a następnie zamarzły tworząc gładkie pasma, widoczne obecnie na znacznej powierzchni księżyca. Na powierzchni księżyca można dostrzec płyty kontynentalne, które przesuwały się względem siebie. Na ich obrzeżach wypiętrzały się góry, po których płynęła kiedyś lawa. Obecnie jednak działalność wulkaniczna najprawdopodobniej ustała. </a:t>
            </a:r>
          </a:p>
          <a:p>
            <a:endParaRPr lang="pl-PL"/>
          </a:p>
          <a:p>
            <a:r>
              <a:rPr lang="pl-PL"/>
              <a:t>Ganimedes wykazuje więc zróżnicowanie powierzchni. Mamy tam do czynienia z obszarami geologicznie młodymi – jasne części, i obserwujemy ciemne, starsze regiony, które charakteryzują się dużą ilością kraterów uderzeniowych. Ale kraterów jest dużo ona każdym rodzaju powierzchni. </a:t>
            </a:r>
          </a:p>
          <a:p>
            <a:endParaRPr lang="pl-PL"/>
          </a:p>
          <a:p>
            <a:r>
              <a:rPr lang="pl-PL"/>
              <a:t>Możemy też dostrzec utwory podobne jak na Europie, świadczące o istnieniu wewnętrznego oceanu (to samo zdjęcie).</a:t>
            </a:r>
          </a:p>
          <a:p>
            <a:endParaRPr lang="pl-PL"/>
          </a:p>
          <a:p>
            <a:r>
              <a:rPr lang="pl-PL"/>
              <a:t>Możliwość występowania życia: jest woda – problem jest taki, że wewnętrzny ocean jest najprawdopodobniej głęboko pod powierzchnią. Temperatury są ekstremalnie niskie i jest bardzo rozrzedzona atmosfera – ale jest pole magnetyczne zdolne ochronić życie przed niebezpiecznym promieniowaniem i jest źródło ciepła – czyli jest energia.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5B36E-ADBC-49ED-B738-21AB093F0621}" type="slidenum">
              <a:rPr lang="en-US"/>
              <a:pPr/>
              <a:t>21</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pl-PL"/>
              <a:t>Kallisto jest czwartym, krążącym po najbardziej zewnętrznej  orbicie księżycem galileuszowym Jowisza. Jest to trzeci największy księżyc w Układzie Słonecznym, prawie tak duży jak Merkury, ale mniej masywny. Rotacja Kallisto jest synchroniczna.</a:t>
            </a:r>
          </a:p>
          <a:p>
            <a:endParaRPr lang="pl-PL"/>
          </a:p>
          <a:p>
            <a:r>
              <a:rPr lang="pl-PL"/>
              <a:t>Z odczytów zapisów magnetometru zainstalowanego na Galileo wynika, że Kallisto w specyficzny sposób zaburza otaczające ją pole magnetyczne Jowisza. Można to wytłumaczyć istnieniem elektrycznie przewodzącej warstwy tuż pod powierzchnią księżyca. Taką warstwę może wytworzyć woda. Globalny ocean o grubości od 10 do kilkudziesięciu kilometrów dawałby obserwowaną sytuację. Istnienie tego oceanu jest jednak trudne do udowodnienia. Bo jakiś mechanizm musi zapewnić grzanie, aby utrzymać ocean. Nie ma jeszcze teorii, która by to zjawisko wyjaśniała. Oddziaływania pływowe wiążą trzy pozostałe, wewnętrzne księżyce galileuszowe, ale Kallisto już nie.  </a:t>
            </a:r>
          </a:p>
          <a:p>
            <a:endParaRPr lang="pl-PL"/>
          </a:p>
          <a:p>
            <a:r>
              <a:rPr lang="pl-PL"/>
              <a:t>Problemem jest gęstość. Wydaje się, że Kallisto jest kulą o jednorodnej gęstości, co może świadczyć o tym, że większość skał i lodu jest ze sobą przemieszana. Wątpliwe jest istnienie jądra, choć niektórzy sugerują istnienie małego krzemowego jądra w centrum. Ci sami autorzy postulują istnienie globalnego oceanu w odległości około 100 km od powierzchni. Jeśli nie ma jądra to wnętrze nie jest ogrzewane przez rozpady promieniotwórcze, brak też oddziaływań pływowych. Kallisto zbudowana jest najprawdopodobniej w 40% z lodu i 60% ze skał i żelaza. Jeśli wnętrze Kallisto jest rzeczywiście zróżnicowane i pod powierzchnią jest ukryty ocean, to jest możliwy rozwój  organizmów żywych, mikroorganizmów. </a:t>
            </a:r>
          </a:p>
          <a:p>
            <a:endParaRPr lang="pl-PL"/>
          </a:p>
          <a:p>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8296C5-2518-4692-ADE8-1C5054D3F923}" type="slidenum">
              <a:rPr lang="en-US"/>
              <a:pPr/>
              <a:t>22</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pl-PL"/>
              <a:t>Jest to największy satelita Saturna. Tytan jest większy od pierwszej planety w Układzie Słonecznym – Merkurego. Jest mniejszy od Ganimedesa. Drugi co do wielkości księżyc w Układzie planetarnym. </a:t>
            </a:r>
          </a:p>
          <a:p>
            <a:endParaRPr lang="pl-PL"/>
          </a:p>
          <a:p>
            <a:r>
              <a:rPr lang="pl-PL"/>
              <a:t>Budowa Tytana: w środku znajduje się skaliste jądro, którego rozmiary szacuje się na około 3400~km. Potem mamy warstwę wody zmieszanej z lodem a cały glob pokryty jest grubą warstwą węglowodorów.  O obecności wody pod powierzchnią Tytana możemy wnioskować na podstawie gęstości Tytana, znacznie niższej niż gęstość litej skały. </a:t>
            </a:r>
          </a:p>
          <a:p>
            <a:endParaRPr lang="pl-PL"/>
          </a:p>
          <a:p>
            <a:r>
              <a:rPr lang="pl-PL"/>
              <a:t>Tytan nie posiada magnetosfery. Najbardziej interesującą cechą Tytana jest fakt posiadania gęstej atmosfery.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491ABD-4CEF-4DC9-A8D5-8253FAD24406}" type="slidenum">
              <a:rPr lang="en-US"/>
              <a:pPr/>
              <a:t>23</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pl-PL"/>
              <a:t>Tytan posiada gęstą atmosferę, sięgającą około 1500 km ponad powierzchnię księżyca. Jest to jedyny księżyc w naszym układzie posiadający tak gęstą atmosferę. Atmosfera ta jest 4.5 razy gęstsza niż atmosfera Ziemi. Ma ona pomarańczowy kolor. Atmosfera ta składa się głównie z azotu molekularnego (podobnie jak atmosfera Ziemi), z domieszkami metanu, wodoru molekularnego, argonu i innych związków organicznych, takich jak etan i acetylen, które powstają w górnych warstwach atmosfery w wyniku oddziaływania na metan promieniowania ultrafioletowego pochodzącego od Słońca.</a:t>
            </a:r>
          </a:p>
          <a:p>
            <a:r>
              <a:rPr lang="pl-PL"/>
              <a:t>Tytan nie posiada własnego pola magnetycznego, a pole magnetyczne Saturna chroni je przed wiatrem słonecznym tylko częściowo. Związki chemiczne w atmosferze Tytana przepuszczają jedynie 10% promieni słonecznych, co prowadzi do utrzymania się bardzo niskiej temperatury na powierzchni. Badania atmosfery tego ciała niebieskiego są bardzo interesujące, ze względu na jej podobieństwo do atmosfery jaką posiadała Ziemia ponad miliard lat temu. </a:t>
            </a:r>
          </a:p>
          <a:p>
            <a:endParaRPr lang="pl-PL"/>
          </a:p>
          <a:p>
            <a:r>
              <a:rPr lang="pl-PL"/>
              <a:t>Wertykalna struktura atmosfery podobna jak na Ziemi. Możemy wyróżnić: troposferę (do 42 km), stratosferę (do około 250 km) i mezosferę (do około 490 km). W porównaniu z atmosferą Ziemi jest to o wiele szersza skala (ziemska mezosfera rozciąga się do około 100 km), ale kształt jest bardzo podobny. </a:t>
            </a:r>
          </a:p>
          <a:p>
            <a:r>
              <a:rPr lang="pl-PL"/>
              <a:t>Przebieg temperatury w atmosferze jest zaznaczony tą linią ciągłą. Najcieplej  jest w stratosferze, gdzie temperatura wynosi około -86 stopni C. </a:t>
            </a:r>
          </a:p>
          <a:p>
            <a:r>
              <a:rPr lang="pl-PL"/>
              <a:t>Kształt atmosfery Tytana jest podobny do kształtu atmosfery Ziemi – jest to związane z występowaniem w obu wypadkach gazów cieplarnianych i anty-cieplarnianych pierwiastków. Metan – jest to bardzo wydajny gaz cieplarniany, podobnie jak wodór molekularny. Ponadto, cykl metanu na Tytanie jest analogiczny do obiegu wody na Ziemi. Pytaniem, na które na razie nie znamy odpowiedzi jest źródło metanu w atmosferze Tytana. Metan i wodór molekularny są analogiczne do wody i dwutlenku węgla  w atmosferze Ziemi. Rolę czynników anty-cieplarnianych spełniają mgła i chmury, podobnie jak w atmosferze ziemi aerozole i chmury. Mgła ponadto absorbuje promieniowanie UV i ogrzewa stratosferę, czyli spełnia podobną rolę jak warstwa ozonowa. </a:t>
            </a:r>
          </a:p>
          <a:p>
            <a:r>
              <a:rPr lang="pl-PL"/>
              <a:t>Mówiąc „mgła” mam na myśli tak zwany tholin tytański – jest to substancja powstała w wyniku oddziaływania promieniowania słonecznego i kosmicznego z cząsteczkami atmosfery Tytana. Tholin jest substancją podobną do smogu ale o wiele gęstszą. </a:t>
            </a:r>
          </a:p>
          <a:p>
            <a:r>
              <a:rPr lang="pl-PL"/>
              <a:t>Substancje organiczne tworzą się w sposób ciągły w atmosferze Tytana i opadają na powierzchnię. W atmosferze Tytana wykryto niewielkie ilości kilkunastu prostych substancji organicznych – węglowodorów i nitryli (na przykład etan, cyjanek wodoru, dwutlenek węgla) oraz wody.  </a:t>
            </a:r>
          </a:p>
          <a:p>
            <a:endParaRPr lang="pl-PL"/>
          </a:p>
          <a:p>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4E859-7CAA-41A0-8765-1F0A539BA883}" type="slidenum">
              <a:rPr lang="en-US"/>
              <a:pPr/>
              <a:t>24</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pPr marL="228600" indent="-228600"/>
            <a:r>
              <a:rPr lang="pl-PL"/>
              <a:t>Z powodu gęstej i nieprzeźroczystej atmosfery obserwacje powierzchni Tytana są bardzo utrudnione. Dzięki misji Cassini-Huyghens udało się uzyskać wiele istotnych danych a także wykonać pierwsze zdjęcia powierzchni księżyca. Co odkryto?</a:t>
            </a:r>
          </a:p>
          <a:p>
            <a:pPr marL="228600" indent="-228600">
              <a:buFontTx/>
              <a:buChar char="-"/>
            </a:pPr>
            <a:r>
              <a:rPr lang="pl-PL"/>
              <a:t>Struktury które przypominają jeziora ciekłego metanu i innych węglowodorów. Ich obecność od dawna była podejrzewana. To są takie ciemne obszarym mogą  być jednak tylko pozostałościami po zbiornikach, które już wyparowały. Aby potwierdzić ich obecność potrzebne są obserwacje długoterminowe, bo być może występują sezonowo.</a:t>
            </a:r>
          </a:p>
          <a:p>
            <a:pPr marL="228600" indent="-228600">
              <a:buFontTx/>
              <a:buChar char="-"/>
            </a:pPr>
            <a:r>
              <a:rPr lang="pl-PL"/>
              <a:t>Ciemne kanały przecinające obszary o jasnej barwie. To mogą być węglowodorowe rzeki. Sugeruje to ich kształt i rozgałęzienia, które tworzą sieć dopływów. Niektóre z tych kanałów mają ponad 100 km długości.</a:t>
            </a:r>
          </a:p>
          <a:p>
            <a:pPr marL="228600" indent="-228600">
              <a:buFontTx/>
              <a:buChar char="-"/>
            </a:pPr>
            <a:r>
              <a:rPr lang="pl-PL"/>
              <a:t>Lodowe wulkany. To znaczy są to utwory, które kształtem przypominają wulkany ziemskie. Najprawdopodobniej są to kriowulkany, z których wydobywa się mieszanina lodu wodnego i metanu. Aby potwierdzić, że są to wulkany trzeba znaleźć źródło energii, które podgrzewałoby wnętrze. Być może są to siły pływowe wywołane oddziaływaniem Saturna. Istnienie aktywności wulkanicznej potwierdza także obecność argonu w atmosferze.</a:t>
            </a:r>
          </a:p>
          <a:p>
            <a:pPr marL="228600" indent="-228600">
              <a:buFontTx/>
              <a:buChar char="-"/>
            </a:pPr>
            <a:r>
              <a:rPr lang="pl-PL"/>
              <a:t>Na powierzchni występują także kratery uderzeniowe, ale niewiele – czyli powierzchnia jest stosunkowo młoda. </a:t>
            </a:r>
          </a:p>
          <a:p>
            <a:pPr marL="228600" indent="-228600"/>
            <a:endParaRPr lang="pl-PL"/>
          </a:p>
          <a:p>
            <a:pPr marL="228600" indent="-228600"/>
            <a:r>
              <a:rPr lang="pl-PL"/>
              <a:t>Życie na Tytanie:</a:t>
            </a:r>
          </a:p>
          <a:p>
            <a:pPr marL="228600" indent="-228600">
              <a:buFontTx/>
              <a:buAutoNum type="arabicPeriod"/>
            </a:pPr>
            <a:r>
              <a:rPr lang="pl-PL"/>
              <a:t> Istnienie organizmów żywych jest mało prawdopodobne ze względu na niskie temperatury. </a:t>
            </a:r>
          </a:p>
          <a:p>
            <a:pPr marL="228600" indent="-228600">
              <a:buFontTx/>
              <a:buAutoNum type="arabicPeriod"/>
            </a:pPr>
            <a:r>
              <a:rPr lang="pl-PL"/>
              <a:t> Obecność chemii organicznej, włączając wiele kluczowych składników chemii prebiotycznej. Jest to naturalne laboratorium chemii prebiotycznej.  Naukowcy przypuszczają, że skład atmosfery Tytana jest podobny do atmosfery ziemskiej ponad miliard lat temu, zanim organizmy żywe zaczęły zmieniać skład atmosfery. Organiczna mgła (wspomniany wcześniej tolin tytański) jest bardzo podobna do „mgły” występującej w powietrzu wczesnej Ziemi. Istnienie tej mgły pozwala być może rozwinąć się życiu. Ale ten etap jest na razie w fazie eksperymentów i symulacji. Naukowcy szukają analogii pomiędzy wczesną Ziemią i Tytanem, i starają się wyjaśnić powstanie substancji organicznych ich chemiczną naturę. Badanie atmosfery Tytana pomaga zrozumieć procesy zachodzące w atmosferze wczesnej Ziemi.</a:t>
            </a:r>
          </a:p>
          <a:p>
            <a:pPr marL="228600" indent="-228600">
              <a:buFontTx/>
              <a:buAutoNum type="arabicPeriod"/>
            </a:pPr>
            <a:r>
              <a:rPr lang="pl-PL"/>
              <a:t> Występowanie życia na Tytanie jest możliwe – wszystkie składowe konieczne dla wystąpienia życia są obecne: woda, materia organiczna, energia</a:t>
            </a:r>
          </a:p>
          <a:p>
            <a:pPr marL="228600" indent="-228600">
              <a:buFontTx/>
              <a:buAutoNum type="arabicPeriod"/>
            </a:pPr>
            <a:r>
              <a:rPr lang="pl-PL"/>
              <a:t> Nie można wykluczyć, że życie powstało na lub w Tytanie - pomimo ekstremalnych  warunków w otoczeniu Tytana, życie mogło się przystosować i przetrwać.</a:t>
            </a:r>
          </a:p>
          <a:p>
            <a:pPr marL="228600" indent="-228600"/>
            <a:endParaRPr lang="pl-PL"/>
          </a:p>
          <a:p>
            <a:pPr marL="228600" indent="-228600">
              <a:buFontTx/>
              <a:buAutoNum type="arabicPeriod"/>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EF7D55-055E-43DB-94C1-4B88BD45E79A}" type="slidenum">
              <a:rPr lang="en-US"/>
              <a:pPr/>
              <a:t>25</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r>
              <a:rPr lang="pl-PL"/>
              <a:t>Enceladus jest ósmym znanym satelitą Saturna. Ma bardzo duże albedo – w porównaniu z innymi ciałami układu słonecznego (odbija ponad 99% padającego promieniowania). Wysokie albedo wynika z tego że powierzchnia to głownie lód i że ta powierzchnia jest młoda.</a:t>
            </a:r>
          </a:p>
          <a:p>
            <a:endParaRPr lang="pl-PL"/>
          </a:p>
          <a:p>
            <a:r>
              <a:rPr lang="pl-PL"/>
              <a:t>Jego powierzchnia jest zbudowana głównie z lodu. Część tej powierzchni jest względnie młoda,  jej wiek szacuje się na około 100 milionów lat. Na Enceladusie zidentyfikowano kilka różnych rodzajów powierzchni. Są to:</a:t>
            </a:r>
          </a:p>
          <a:p>
            <a:pPr>
              <a:buFontTx/>
              <a:buChar char="-"/>
            </a:pPr>
            <a:r>
              <a:rPr lang="pl-PL"/>
              <a:t>Kratery</a:t>
            </a:r>
          </a:p>
          <a:p>
            <a:pPr>
              <a:buFontTx/>
              <a:buChar char="-"/>
            </a:pPr>
            <a:r>
              <a:rPr lang="pl-PL"/>
              <a:t>Równiny (drugi rysunek)</a:t>
            </a:r>
          </a:p>
          <a:p>
            <a:pPr>
              <a:buFontTx/>
              <a:buChar char="-"/>
            </a:pPr>
            <a:r>
              <a:rPr lang="pl-PL"/>
              <a:t>Rozległe szczeliny</a:t>
            </a:r>
          </a:p>
          <a:p>
            <a:pPr>
              <a:buFontTx/>
              <a:buChar char="-"/>
            </a:pPr>
            <a:r>
              <a:rPr lang="pl-PL"/>
              <a:t>Grzbiety</a:t>
            </a:r>
          </a:p>
          <a:p>
            <a:r>
              <a:rPr lang="pl-PL"/>
              <a:t>Wysokie albedo wynika z tego że powierzchnia to głownie lód i że ta powierzchnia jest młoda.</a:t>
            </a:r>
          </a:p>
          <a:p>
            <a:r>
              <a:rPr lang="pl-PL"/>
              <a:t>Oznacza to, że Enceladus był do niedawna aktywny, a być może nadal jest aktywny. Być może działa tam jakiś rodzaj wulkanizmu wodnego (to znaczy są tam wulkany lodowe). Enceladus jest o wiele za mały na to, aby był grzany przez rozpad materiałów radioaktywnych we wnętrzu. Być może mechanizm grzania jest podobny jak w przypadku Europy, bo Enceladus jest rezonansie z Dione (inny księżyc Saturna). Woda w stanie ciekłym może znajdować się  pod powierzchnią księżyca i to bardzo płytko. Lodowy wulkan został odkryty przez sondę Cassini w lipcu 2005 roku.  </a:t>
            </a:r>
          </a:p>
          <a:p>
            <a:r>
              <a:rPr lang="pl-PL"/>
              <a:t>Być może pod powierzchnią nie ma oceanu wodnego, a mniejsze zbiorniki, które mogą co jakiś czas uwalniać swoją zawartość, podobnie jak ziemskie gejzery. W związku z tym  mogą tam istnieć warunki korzystne dla rozwoju życia. </a:t>
            </a:r>
          </a:p>
          <a:p>
            <a:r>
              <a:rPr lang="pl-PL"/>
              <a:t>Według alternatywnej hipotezy źródłem wyrzucanej na powierzchnię pary i kryształków lodu może być tarcie o siebie bloków lodowych, wywołane przez siły pływowe pochodzące od Saturna. Jeśli ta hipoteza jest prawdziwa to skorupa Enceladusa musi mieć grubość kilku kilometrów, a pod nią musi znajdować się ocean wody, wywołujący ruchy skorupy i jej pęknięcia.</a:t>
            </a:r>
          </a:p>
          <a:p>
            <a:endParaRPr lang="pl-PL"/>
          </a:p>
          <a:p>
            <a:r>
              <a:rPr lang="pl-PL"/>
              <a:t>Dzięki misji Cassini wiemy, że Enceladus pokryty jest cienką atmosferą. Satelita jest zaopatrzony w magnetometr, mierzący pola magnetyczne Saturna i jego księżyców. Udało się zaobserwować coś jak ugięcie linii pola magnetycznego w okolicy Enceladusa. Jest to wywołane ładunkami elektrycznymi produkowanymi w trakcie interakcji cząstek atmosfery i magnetosfery Saturna. </a:t>
            </a:r>
          </a:p>
          <a:p>
            <a:endParaRPr lang="pl-PL"/>
          </a:p>
          <a:p>
            <a:r>
              <a:rPr lang="pl-PL"/>
              <a:t>Czy są tam warunki do rozwoju organizmów żywych?</a:t>
            </a:r>
          </a:p>
          <a:p>
            <a:r>
              <a:rPr lang="pl-PL"/>
              <a:t>- być może jest woda;</a:t>
            </a:r>
          </a:p>
          <a:p>
            <a:r>
              <a:rPr lang="pl-PL"/>
              <a:t>- być może jest źródło energii.</a:t>
            </a:r>
          </a:p>
          <a:p>
            <a:r>
              <a:rPr lang="pl-PL"/>
              <a:t>Na pewno wiadomo, że należy badać ten księżyc dalej.</a:t>
            </a:r>
          </a:p>
          <a:p>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482F0582-6C74-4530-BEE8-FE4C2502E029}" type="datetimeFigureOut">
              <a:rPr lang="pl-PL" smtClean="0"/>
              <a:pPr/>
              <a:t>2009-06-05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0443978-9BC4-43CC-AF48-09685ABCB8FF}"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4000" b="-4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0582-6C74-4530-BEE8-FE4C2502E029}" type="datetimeFigureOut">
              <a:rPr lang="pl-PL" smtClean="0"/>
              <a:pPr/>
              <a:t>2009-06-05</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43978-9BC4-43CC-AF48-09685ABCB8FF}"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ideo" Target="file:///D:\Ewa\astrobiologia\Jupiter\jowisz.mpeg" TargetMode="Externa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file:///D:\Ewa\astrobiologia\Europa\veuropa1.mpg" TargetMode="Externa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file:///D:\Ewa\astrobiologia\Ganymede\vgany2.mpg" TargetMode="Externa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file:///D:\Ewa\astrobiologia\Kallisto\vcallis1.mpg" TargetMode="Externa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file:///D:\Ewa\astrobiologia\Tytan\titanrot.mpg" TargetMode="External"/><Relationship Id="rId5" Type="http://schemas.openxmlformats.org/officeDocument/2006/relationships/image" Target="../media/image54.jpe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82.gif"/></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1.xml"/><Relationship Id="rId1" Type="http://schemas.openxmlformats.org/officeDocument/2006/relationships/video" Target="file:///C:\seminaria\08-03-31\Kepler_Arno_Full_mod.mpeg" TargetMode="External"/><Relationship Id="rId4" Type="http://schemas.openxmlformats.org/officeDocument/2006/relationships/image" Target="../media/image84.gif"/></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4000" b="-4000"/>
          </a:stretch>
        </a:blipFill>
        <a:effectLst/>
      </p:bgPr>
    </p:bg>
    <p:spTree>
      <p:nvGrpSpPr>
        <p:cNvPr id="1" name=""/>
        <p:cNvGrpSpPr/>
        <p:nvPr/>
      </p:nvGrpSpPr>
      <p:grpSpPr>
        <a:xfrm>
          <a:off x="0" y="0"/>
          <a:ext cx="0" cy="0"/>
          <a:chOff x="0" y="0"/>
          <a:chExt cx="0" cy="0"/>
        </a:xfrm>
      </p:grpSpPr>
      <p:sp>
        <p:nvSpPr>
          <p:cNvPr id="4" name="Prostokąt 3"/>
          <p:cNvSpPr/>
          <p:nvPr/>
        </p:nvSpPr>
        <p:spPr>
          <a:xfrm>
            <a:off x="281925" y="506536"/>
            <a:ext cx="8290603" cy="707886"/>
          </a:xfrm>
          <a:prstGeom prst="rect">
            <a:avLst/>
          </a:prstGeom>
        </p:spPr>
        <p:txBody>
          <a:bodyPr wrap="none">
            <a:spAutoFit/>
          </a:bodyPr>
          <a:lstStyle/>
          <a:p>
            <a:r>
              <a:rPr lang="pl-PL" sz="4000" b="1" dirty="0" smtClean="0"/>
              <a:t>W poszukiwaniu życia pozaziemskiego</a:t>
            </a:r>
            <a:endParaRPr lang="pl-PL" sz="4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3773790" cy="584775"/>
          </a:xfrm>
          <a:prstGeom prst="rect">
            <a:avLst/>
          </a:prstGeom>
          <a:noFill/>
        </p:spPr>
        <p:txBody>
          <a:bodyPr wrap="none" rtlCol="0">
            <a:spAutoFit/>
          </a:bodyPr>
          <a:lstStyle/>
          <a:p>
            <a:r>
              <a:rPr lang="pl-PL" sz="3200" dirty="0" smtClean="0"/>
              <a:t>Ekosfera (gwiazdowa)</a:t>
            </a:r>
            <a:endParaRPr lang="pl-PL"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7" name="pole tekstowe 6"/>
          <p:cNvSpPr txBox="1"/>
          <p:nvPr/>
        </p:nvSpPr>
        <p:spPr>
          <a:xfrm>
            <a:off x="2643174" y="1014225"/>
            <a:ext cx="6328464" cy="1200329"/>
          </a:xfrm>
          <a:prstGeom prst="rect">
            <a:avLst/>
          </a:prstGeom>
          <a:noFill/>
        </p:spPr>
        <p:txBody>
          <a:bodyPr wrap="none" rtlCol="0">
            <a:spAutoFit/>
          </a:bodyPr>
          <a:lstStyle/>
          <a:p>
            <a:pPr marL="2628900" lvl="5" indent="-342900">
              <a:buAutoNum type="arabicPeriod"/>
            </a:pPr>
            <a:r>
              <a:rPr lang="pl-PL" b="1" dirty="0" smtClean="0"/>
              <a:t>Gwiazda centralna (musi być jedna?)</a:t>
            </a:r>
            <a:br>
              <a:rPr lang="pl-PL" b="1" dirty="0" smtClean="0"/>
            </a:br>
            <a:r>
              <a:rPr lang="pl-PL" b="1" dirty="0" smtClean="0"/>
              <a:t>	- typ widmowy</a:t>
            </a:r>
            <a:br>
              <a:rPr lang="pl-PL" b="1" dirty="0" smtClean="0"/>
            </a:br>
            <a:r>
              <a:rPr lang="pl-PL" b="1" dirty="0" smtClean="0"/>
              <a:t>	- skład chemiczny</a:t>
            </a:r>
          </a:p>
          <a:p>
            <a:pPr marL="2628900" lvl="5" indent="-342900">
              <a:buAutoNum type="arabicPeriod"/>
            </a:pPr>
            <a:r>
              <a:rPr lang="pl-PL" b="1" dirty="0" smtClean="0"/>
              <a:t>Woda w stanie ciekłym</a:t>
            </a:r>
          </a:p>
        </p:txBody>
      </p:sp>
      <p:pic>
        <p:nvPicPr>
          <p:cNvPr id="8" name="Picture 18" descr="hab_zone"/>
          <p:cNvPicPr>
            <a:picLocks noChangeAspect="1" noChangeArrowheads="1"/>
          </p:cNvPicPr>
          <p:nvPr/>
        </p:nvPicPr>
        <p:blipFill>
          <a:blip r:embed="rId2"/>
          <a:srcRect/>
          <a:stretch>
            <a:fillRect/>
          </a:stretch>
        </p:blipFill>
        <p:spPr bwMode="auto">
          <a:xfrm>
            <a:off x="214282" y="3643314"/>
            <a:ext cx="4857784" cy="2968811"/>
          </a:xfrm>
          <a:prstGeom prst="rect">
            <a:avLst/>
          </a:prstGeom>
          <a:noFill/>
          <a:ln w="177800">
            <a:solidFill>
              <a:schemeClr val="bg1"/>
            </a:solidFill>
            <a:miter lim="800000"/>
            <a:headEnd/>
            <a:tailEnd/>
          </a:ln>
        </p:spPr>
      </p:pic>
      <p:pic>
        <p:nvPicPr>
          <p:cNvPr id="9" name="Picture 21" descr="Luna5a"/>
          <p:cNvPicPr>
            <a:picLocks noChangeAspect="1" noChangeArrowheads="1"/>
          </p:cNvPicPr>
          <p:nvPr/>
        </p:nvPicPr>
        <p:blipFill>
          <a:blip r:embed="rId3"/>
          <a:srcRect/>
          <a:stretch>
            <a:fillRect/>
          </a:stretch>
        </p:blipFill>
        <p:spPr bwMode="auto">
          <a:xfrm>
            <a:off x="3357554" y="2285992"/>
            <a:ext cx="1785950" cy="1414104"/>
          </a:xfrm>
          <a:prstGeom prst="rect">
            <a:avLst/>
          </a:prstGeom>
          <a:noFill/>
        </p:spPr>
      </p:pic>
      <p:pic>
        <p:nvPicPr>
          <p:cNvPr id="10" name="Picture 15" descr="hrdiagram1"/>
          <p:cNvPicPr>
            <a:picLocks noChangeAspect="1" noChangeArrowheads="1"/>
          </p:cNvPicPr>
          <p:nvPr/>
        </p:nvPicPr>
        <p:blipFill>
          <a:blip r:embed="rId4"/>
          <a:srcRect/>
          <a:stretch>
            <a:fillRect/>
          </a:stretch>
        </p:blipFill>
        <p:spPr bwMode="auto">
          <a:xfrm>
            <a:off x="5072066" y="2857496"/>
            <a:ext cx="3578592" cy="3786214"/>
          </a:xfrm>
          <a:prstGeom prst="rect">
            <a:avLst/>
          </a:prstGeom>
          <a:noFill/>
        </p:spPr>
      </p:pic>
      <p:pic>
        <p:nvPicPr>
          <p:cNvPr id="6" name="Picture 6" descr="habmw"/>
          <p:cNvPicPr>
            <a:picLocks noChangeAspect="1" noChangeArrowheads="1"/>
          </p:cNvPicPr>
          <p:nvPr/>
        </p:nvPicPr>
        <p:blipFill>
          <a:blip r:embed="rId5"/>
          <a:srcRect/>
          <a:stretch>
            <a:fillRect/>
          </a:stretch>
        </p:blipFill>
        <p:spPr bwMode="auto">
          <a:xfrm>
            <a:off x="285720" y="1285860"/>
            <a:ext cx="3071834" cy="233245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3212161" cy="584775"/>
          </a:xfrm>
          <a:prstGeom prst="rect">
            <a:avLst/>
          </a:prstGeom>
          <a:noFill/>
        </p:spPr>
        <p:txBody>
          <a:bodyPr wrap="none" rtlCol="0">
            <a:spAutoFit/>
          </a:bodyPr>
          <a:lstStyle/>
          <a:p>
            <a:r>
              <a:rPr lang="pl-PL" sz="3200" dirty="0" smtClean="0"/>
              <a:t>Własności planety</a:t>
            </a:r>
            <a:endParaRPr lang="pl-PL"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6" name="pole tekstowe 5"/>
          <p:cNvSpPr txBox="1"/>
          <p:nvPr/>
        </p:nvSpPr>
        <p:spPr>
          <a:xfrm>
            <a:off x="5214942" y="1214422"/>
            <a:ext cx="3340723" cy="2031325"/>
          </a:xfrm>
          <a:prstGeom prst="rect">
            <a:avLst/>
          </a:prstGeom>
          <a:noFill/>
        </p:spPr>
        <p:txBody>
          <a:bodyPr wrap="none" rtlCol="0">
            <a:spAutoFit/>
          </a:bodyPr>
          <a:lstStyle/>
          <a:p>
            <a:pPr>
              <a:buFontTx/>
              <a:buChar char="-"/>
            </a:pPr>
            <a:r>
              <a:rPr lang="pl-PL" b="1" dirty="0" smtClean="0"/>
              <a:t> odległość od gwiazdy centralnej</a:t>
            </a:r>
          </a:p>
          <a:p>
            <a:pPr>
              <a:buFontTx/>
              <a:buChar char="-"/>
            </a:pPr>
            <a:r>
              <a:rPr lang="pl-PL" b="1" dirty="0" smtClean="0"/>
              <a:t> kształt orbity</a:t>
            </a:r>
          </a:p>
          <a:p>
            <a:pPr>
              <a:buFontTx/>
              <a:buChar char="-"/>
            </a:pPr>
            <a:r>
              <a:rPr lang="pl-PL" b="1" dirty="0" smtClean="0"/>
              <a:t> rotacja planety i jej stabilność</a:t>
            </a:r>
          </a:p>
          <a:p>
            <a:pPr>
              <a:buFontTx/>
              <a:buChar char="-"/>
            </a:pPr>
            <a:r>
              <a:rPr lang="pl-PL" b="1" dirty="0" smtClean="0"/>
              <a:t> wielkość planety</a:t>
            </a:r>
          </a:p>
          <a:p>
            <a:pPr>
              <a:buFontTx/>
              <a:buChar char="-"/>
            </a:pPr>
            <a:r>
              <a:rPr lang="pl-PL" b="1" dirty="0" smtClean="0"/>
              <a:t> pole magnetyczne</a:t>
            </a:r>
          </a:p>
          <a:p>
            <a:pPr>
              <a:buFontTx/>
              <a:buChar char="-"/>
            </a:pPr>
            <a:r>
              <a:rPr lang="pl-PL" b="1" dirty="0" smtClean="0"/>
              <a:t> atmosfera</a:t>
            </a:r>
          </a:p>
          <a:p>
            <a:pPr>
              <a:buFontTx/>
              <a:buChar char="-"/>
            </a:pPr>
            <a:r>
              <a:rPr lang="pl-PL" b="1" dirty="0" smtClean="0"/>
              <a:t> tektonika płyt, albedo </a:t>
            </a:r>
            <a:r>
              <a:rPr lang="pl-PL" b="1" dirty="0" err="1" smtClean="0"/>
              <a:t>itd</a:t>
            </a:r>
            <a:endParaRPr lang="pl-PL" b="1" dirty="0"/>
          </a:p>
        </p:txBody>
      </p:sp>
      <p:pic>
        <p:nvPicPr>
          <p:cNvPr id="7" name="Picture 20" descr="EllipticalOrbitOverTime"/>
          <p:cNvPicPr>
            <a:picLocks noChangeAspect="1" noChangeArrowheads="1"/>
          </p:cNvPicPr>
          <p:nvPr/>
        </p:nvPicPr>
        <p:blipFill>
          <a:blip r:embed="rId2"/>
          <a:srcRect/>
          <a:stretch>
            <a:fillRect/>
          </a:stretch>
        </p:blipFill>
        <p:spPr bwMode="auto">
          <a:xfrm>
            <a:off x="214282" y="3143248"/>
            <a:ext cx="3214710" cy="3097507"/>
          </a:xfrm>
          <a:prstGeom prst="rect">
            <a:avLst/>
          </a:prstGeom>
          <a:noFill/>
        </p:spPr>
      </p:pic>
      <p:pic>
        <p:nvPicPr>
          <p:cNvPr id="8" name="Picture 23" descr="polemagnetyczneziemi"/>
          <p:cNvPicPr>
            <a:picLocks noChangeAspect="1" noChangeArrowheads="1"/>
          </p:cNvPicPr>
          <p:nvPr/>
        </p:nvPicPr>
        <p:blipFill>
          <a:blip r:embed="rId3"/>
          <a:srcRect/>
          <a:stretch>
            <a:fillRect/>
          </a:stretch>
        </p:blipFill>
        <p:spPr bwMode="auto">
          <a:xfrm>
            <a:off x="500034" y="1071546"/>
            <a:ext cx="4143404" cy="2263577"/>
          </a:xfrm>
          <a:prstGeom prst="rect">
            <a:avLst/>
          </a:prstGeom>
          <a:noFill/>
        </p:spPr>
      </p:pic>
      <p:pic>
        <p:nvPicPr>
          <p:cNvPr id="9" name="Picture 24" descr="iau0603a"/>
          <p:cNvPicPr>
            <a:picLocks noChangeAspect="1" noChangeArrowheads="1"/>
          </p:cNvPicPr>
          <p:nvPr/>
        </p:nvPicPr>
        <p:blipFill>
          <a:blip r:embed="rId4"/>
          <a:srcRect/>
          <a:stretch>
            <a:fillRect/>
          </a:stretch>
        </p:blipFill>
        <p:spPr bwMode="auto">
          <a:xfrm>
            <a:off x="3357554" y="3571876"/>
            <a:ext cx="5460566" cy="307183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5101909" cy="584775"/>
          </a:xfrm>
          <a:prstGeom prst="rect">
            <a:avLst/>
          </a:prstGeom>
          <a:noFill/>
        </p:spPr>
        <p:txBody>
          <a:bodyPr wrap="none" rtlCol="0">
            <a:spAutoFit/>
          </a:bodyPr>
          <a:lstStyle/>
          <a:p>
            <a:r>
              <a:rPr lang="pl-PL" sz="3200" dirty="0" smtClean="0"/>
              <a:t>Życie na Ziemi – </a:t>
            </a:r>
            <a:r>
              <a:rPr lang="pl-PL" sz="3200" dirty="0" err="1" smtClean="0"/>
              <a:t>ekstremofile</a:t>
            </a:r>
            <a:endParaRPr lang="pl-PL"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6" name="pole tekstowe 5"/>
          <p:cNvSpPr txBox="1"/>
          <p:nvPr/>
        </p:nvSpPr>
        <p:spPr>
          <a:xfrm>
            <a:off x="1785918" y="1285860"/>
            <a:ext cx="5661678" cy="369332"/>
          </a:xfrm>
          <a:prstGeom prst="rect">
            <a:avLst/>
          </a:prstGeom>
          <a:noFill/>
        </p:spPr>
        <p:txBody>
          <a:bodyPr wrap="none" rtlCol="0">
            <a:spAutoFit/>
          </a:bodyPr>
          <a:lstStyle/>
          <a:p>
            <a:r>
              <a:rPr lang="pl-PL" b="1" dirty="0" smtClean="0"/>
              <a:t>Pozwalają poszerzyć zakres warunków sprzyjających życiu</a:t>
            </a:r>
            <a:endParaRPr lang="pl-PL" b="1" dirty="0"/>
          </a:p>
        </p:txBody>
      </p:sp>
      <p:sp>
        <p:nvSpPr>
          <p:cNvPr id="7" name="Text Box 6"/>
          <p:cNvSpPr txBox="1">
            <a:spLocks noChangeArrowheads="1"/>
          </p:cNvSpPr>
          <p:nvPr/>
        </p:nvSpPr>
        <p:spPr bwMode="auto">
          <a:xfrm>
            <a:off x="428596" y="2143116"/>
            <a:ext cx="5205412" cy="2062103"/>
          </a:xfrm>
          <a:prstGeom prst="rect">
            <a:avLst/>
          </a:prstGeom>
          <a:noFill/>
          <a:ln w="9525">
            <a:noFill/>
            <a:miter lim="800000"/>
            <a:headEnd/>
            <a:tailEnd/>
          </a:ln>
          <a:effectLst/>
        </p:spPr>
        <p:txBody>
          <a:bodyPr>
            <a:spAutoFit/>
          </a:bodyPr>
          <a:lstStyle/>
          <a:p>
            <a:r>
              <a:rPr lang="pl-PL" sz="1800" b="1" dirty="0">
                <a:latin typeface="Calibri" pitchFamily="34" charset="0"/>
              </a:rPr>
              <a:t>Termofile – T = 60 – 80</a:t>
            </a:r>
            <a:r>
              <a:rPr lang="pl-PL" sz="2000" b="1" baseline="30000" dirty="0">
                <a:latin typeface="Calibri" pitchFamily="34" charset="0"/>
              </a:rPr>
              <a:t>o</a:t>
            </a:r>
            <a:r>
              <a:rPr lang="pl-PL" sz="1800" b="1" dirty="0">
                <a:latin typeface="Calibri" pitchFamily="34" charset="0"/>
              </a:rPr>
              <a:t> C</a:t>
            </a:r>
          </a:p>
          <a:p>
            <a:r>
              <a:rPr lang="pl-PL" b="1" dirty="0">
                <a:latin typeface="Calibri" pitchFamily="34" charset="0"/>
              </a:rPr>
              <a:t>Przykład: </a:t>
            </a:r>
            <a:r>
              <a:rPr lang="pl-PL" b="1" dirty="0" err="1">
                <a:latin typeface="Calibri" pitchFamily="34" charset="0"/>
              </a:rPr>
              <a:t>Archaea</a:t>
            </a:r>
            <a:r>
              <a:rPr lang="pl-PL" b="1" dirty="0">
                <a:latin typeface="Calibri" pitchFamily="34" charset="0"/>
              </a:rPr>
              <a:t> </a:t>
            </a:r>
            <a:r>
              <a:rPr lang="pl-PL" b="1" dirty="0" err="1">
                <a:latin typeface="Calibri" pitchFamily="34" charset="0"/>
              </a:rPr>
              <a:t>Strain</a:t>
            </a:r>
            <a:r>
              <a:rPr lang="pl-PL" b="1" dirty="0">
                <a:latin typeface="Calibri" pitchFamily="34" charset="0"/>
              </a:rPr>
              <a:t> 121</a:t>
            </a:r>
            <a:r>
              <a:rPr lang="pl-PL" sz="1400" b="1" dirty="0">
                <a:latin typeface="Calibri" pitchFamily="34" charset="0"/>
              </a:rPr>
              <a:t> </a:t>
            </a:r>
          </a:p>
          <a:p>
            <a:r>
              <a:rPr lang="pl-PL" sz="1400" dirty="0">
                <a:latin typeface="Calibri" pitchFamily="34" charset="0"/>
              </a:rPr>
              <a:t>Występowanie:   gorące źródła, Park Narodowy Yellowstone</a:t>
            </a:r>
          </a:p>
          <a:p>
            <a:r>
              <a:rPr lang="pl-PL" b="1" dirty="0">
                <a:latin typeface="Calibri" pitchFamily="34" charset="0"/>
              </a:rPr>
              <a:t>Przykład: </a:t>
            </a:r>
            <a:r>
              <a:rPr lang="pl-PL" b="1" dirty="0" err="1">
                <a:latin typeface="Calibri" pitchFamily="34" charset="0"/>
              </a:rPr>
              <a:t>Bacillus</a:t>
            </a:r>
            <a:r>
              <a:rPr lang="pl-PL" b="1" dirty="0">
                <a:latin typeface="Calibri" pitchFamily="34" charset="0"/>
              </a:rPr>
              <a:t> </a:t>
            </a:r>
            <a:r>
              <a:rPr lang="pl-PL" b="1" dirty="0" err="1">
                <a:latin typeface="Calibri" pitchFamily="34" charset="0"/>
              </a:rPr>
              <a:t>infernus</a:t>
            </a:r>
            <a:endParaRPr lang="pl-PL" b="1" dirty="0">
              <a:latin typeface="Calibri" pitchFamily="34" charset="0"/>
            </a:endParaRPr>
          </a:p>
          <a:p>
            <a:r>
              <a:rPr lang="pl-PL" sz="1400" dirty="0">
                <a:latin typeface="Calibri" pitchFamily="34" charset="0"/>
              </a:rPr>
              <a:t>Występowanie:   </a:t>
            </a:r>
            <a:r>
              <a:rPr lang="pl-PL" sz="1400" dirty="0" err="1">
                <a:latin typeface="Calibri" pitchFamily="34" charset="0"/>
              </a:rPr>
              <a:t>Johanessburg</a:t>
            </a:r>
            <a:r>
              <a:rPr lang="pl-PL" sz="1400" dirty="0">
                <a:latin typeface="Calibri" pitchFamily="34" charset="0"/>
              </a:rPr>
              <a:t>, Południowa Afryka</a:t>
            </a:r>
          </a:p>
          <a:p>
            <a:r>
              <a:rPr lang="pl-PL" sz="1400" dirty="0">
                <a:latin typeface="Calibri" pitchFamily="34" charset="0"/>
              </a:rPr>
              <a:t>Warunki:   jaskinie,  </a:t>
            </a:r>
            <a:r>
              <a:rPr lang="pl-PL" sz="1400" dirty="0" smtClean="0">
                <a:latin typeface="Calibri" pitchFamily="34" charset="0"/>
              </a:rPr>
              <a:t>3 km</a:t>
            </a:r>
            <a:r>
              <a:rPr lang="pl-PL" sz="1400" dirty="0" smtClean="0">
                <a:latin typeface="Calibri" pitchFamily="34" charset="0"/>
              </a:rPr>
              <a:t> </a:t>
            </a:r>
            <a:r>
              <a:rPr lang="pl-PL" sz="1400" dirty="0">
                <a:latin typeface="Calibri" pitchFamily="34" charset="0"/>
              </a:rPr>
              <a:t>pod ziemią</a:t>
            </a:r>
          </a:p>
          <a:p>
            <a:endParaRPr lang="pl-PL" sz="1400" dirty="0">
              <a:latin typeface="Calibri" pitchFamily="34" charset="0"/>
            </a:endParaRPr>
          </a:p>
          <a:p>
            <a:r>
              <a:rPr lang="pl-PL" sz="1800" b="1" dirty="0" err="1">
                <a:latin typeface="Calibri" pitchFamily="34" charset="0"/>
              </a:rPr>
              <a:t>Hipertermofile</a:t>
            </a:r>
            <a:r>
              <a:rPr lang="pl-PL" sz="1800" b="1" dirty="0">
                <a:latin typeface="Calibri" pitchFamily="34" charset="0"/>
              </a:rPr>
              <a:t> – T &gt;</a:t>
            </a:r>
            <a:r>
              <a:rPr lang="pl-PL" sz="1400" dirty="0">
                <a:latin typeface="Calibri" pitchFamily="34" charset="0"/>
              </a:rPr>
              <a:t> </a:t>
            </a:r>
            <a:r>
              <a:rPr lang="pl-PL" sz="1800" b="1" dirty="0">
                <a:latin typeface="Calibri" pitchFamily="34" charset="0"/>
              </a:rPr>
              <a:t>80</a:t>
            </a:r>
            <a:r>
              <a:rPr lang="pl-PL" sz="2000" b="1" baseline="30000" dirty="0">
                <a:latin typeface="Calibri" pitchFamily="34" charset="0"/>
              </a:rPr>
              <a:t>o</a:t>
            </a:r>
            <a:r>
              <a:rPr lang="pl-PL" sz="1800" b="1" dirty="0">
                <a:latin typeface="Calibri" pitchFamily="34" charset="0"/>
              </a:rPr>
              <a:t> C</a:t>
            </a:r>
          </a:p>
        </p:txBody>
      </p:sp>
      <p:pic>
        <p:nvPicPr>
          <p:cNvPr id="8" name="Picture 7" descr="hottest-org"/>
          <p:cNvPicPr>
            <a:picLocks noChangeAspect="1" noChangeArrowheads="1"/>
          </p:cNvPicPr>
          <p:nvPr/>
        </p:nvPicPr>
        <p:blipFill>
          <a:blip r:embed="rId2"/>
          <a:srcRect/>
          <a:stretch>
            <a:fillRect/>
          </a:stretch>
        </p:blipFill>
        <p:spPr bwMode="auto">
          <a:xfrm>
            <a:off x="5857884" y="2571744"/>
            <a:ext cx="2743200" cy="2905125"/>
          </a:xfrm>
          <a:prstGeom prst="rect">
            <a:avLst/>
          </a:prstGeom>
          <a:noFill/>
        </p:spPr>
      </p:pic>
      <p:pic>
        <p:nvPicPr>
          <p:cNvPr id="9" name="Picture 23" descr="300px-Grand_prismatic_spring"/>
          <p:cNvPicPr>
            <a:picLocks noChangeAspect="1" noChangeArrowheads="1"/>
          </p:cNvPicPr>
          <p:nvPr/>
        </p:nvPicPr>
        <p:blipFill>
          <a:blip r:embed="rId3"/>
          <a:srcRect/>
          <a:stretch>
            <a:fillRect/>
          </a:stretch>
        </p:blipFill>
        <p:spPr bwMode="auto">
          <a:xfrm>
            <a:off x="2357422" y="4357694"/>
            <a:ext cx="3422650" cy="2190750"/>
          </a:xfrm>
          <a:prstGeom prst="rect">
            <a:avLst/>
          </a:prstGeom>
          <a:noFill/>
          <a:ln w="19050">
            <a:solidFill>
              <a:srgbClr val="000000"/>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5101909" cy="584775"/>
          </a:xfrm>
          <a:prstGeom prst="rect">
            <a:avLst/>
          </a:prstGeom>
          <a:noFill/>
        </p:spPr>
        <p:txBody>
          <a:bodyPr wrap="none" rtlCol="0">
            <a:spAutoFit/>
          </a:bodyPr>
          <a:lstStyle/>
          <a:p>
            <a:r>
              <a:rPr lang="pl-PL" sz="3200" dirty="0" smtClean="0"/>
              <a:t>Życie na Ziemi – </a:t>
            </a:r>
            <a:r>
              <a:rPr lang="pl-PL" sz="3200" dirty="0" err="1" smtClean="0"/>
              <a:t>ekstremofile</a:t>
            </a:r>
            <a:endParaRPr lang="pl-PL"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pic>
        <p:nvPicPr>
          <p:cNvPr id="10" name="Picture 6" descr="most-acid"/>
          <p:cNvPicPr>
            <a:picLocks noChangeAspect="1" noChangeArrowheads="1"/>
          </p:cNvPicPr>
          <p:nvPr/>
        </p:nvPicPr>
        <p:blipFill>
          <a:blip r:embed="rId2"/>
          <a:srcRect/>
          <a:stretch>
            <a:fillRect/>
          </a:stretch>
        </p:blipFill>
        <p:spPr bwMode="auto">
          <a:xfrm>
            <a:off x="5626100" y="1052513"/>
            <a:ext cx="3267075" cy="2495550"/>
          </a:xfrm>
          <a:prstGeom prst="rect">
            <a:avLst/>
          </a:prstGeom>
          <a:noFill/>
          <a:ln w="19050">
            <a:solidFill>
              <a:srgbClr val="000000"/>
            </a:solidFill>
            <a:miter lim="800000"/>
            <a:headEnd/>
            <a:tailEnd/>
          </a:ln>
        </p:spPr>
      </p:pic>
      <p:sp>
        <p:nvSpPr>
          <p:cNvPr id="11" name="Text Box 7"/>
          <p:cNvSpPr txBox="1">
            <a:spLocks noChangeArrowheads="1"/>
          </p:cNvSpPr>
          <p:nvPr/>
        </p:nvSpPr>
        <p:spPr bwMode="auto">
          <a:xfrm>
            <a:off x="571472" y="1714488"/>
            <a:ext cx="3663439" cy="861774"/>
          </a:xfrm>
          <a:prstGeom prst="rect">
            <a:avLst/>
          </a:prstGeom>
          <a:noFill/>
          <a:ln w="12700">
            <a:noFill/>
            <a:miter lim="800000"/>
            <a:headEnd/>
            <a:tailEnd/>
          </a:ln>
          <a:effectLst/>
        </p:spPr>
        <p:txBody>
          <a:bodyPr wrap="none">
            <a:spAutoFit/>
          </a:bodyPr>
          <a:lstStyle/>
          <a:p>
            <a:r>
              <a:rPr lang="pl-PL" sz="1800" b="1" dirty="0">
                <a:latin typeface="Calibri" pitchFamily="34" charset="0"/>
              </a:rPr>
              <a:t>Acydofile – </a:t>
            </a:r>
            <a:r>
              <a:rPr lang="pl-PL" sz="1800" b="1" dirty="0" err="1">
                <a:latin typeface="Calibri" pitchFamily="34" charset="0"/>
              </a:rPr>
              <a:t>pH</a:t>
            </a:r>
            <a:r>
              <a:rPr lang="pl-PL" sz="1800" b="1" dirty="0">
                <a:latin typeface="Calibri" pitchFamily="34" charset="0"/>
              </a:rPr>
              <a:t> &lt; 2.0</a:t>
            </a:r>
            <a:r>
              <a:rPr lang="pl-PL" sz="1800" b="1" dirty="0">
                <a:solidFill>
                  <a:srgbClr val="CC0000"/>
                </a:solidFill>
                <a:latin typeface="Calibri" pitchFamily="34" charset="0"/>
              </a:rPr>
              <a:t> </a:t>
            </a:r>
          </a:p>
          <a:p>
            <a:r>
              <a:rPr lang="pl-PL" b="1" dirty="0">
                <a:latin typeface="Calibri" pitchFamily="34" charset="0"/>
              </a:rPr>
              <a:t>Przykład: </a:t>
            </a:r>
            <a:r>
              <a:rPr lang="pl-PL" b="1" dirty="0" err="1">
                <a:latin typeface="Calibri" pitchFamily="34" charset="0"/>
              </a:rPr>
              <a:t>Sulfolobus</a:t>
            </a:r>
            <a:endParaRPr lang="pl-PL" b="1" dirty="0">
              <a:latin typeface="Calibri" pitchFamily="34" charset="0"/>
            </a:endParaRPr>
          </a:p>
          <a:p>
            <a:r>
              <a:rPr lang="pl-PL" sz="1400" dirty="0">
                <a:latin typeface="Calibri" pitchFamily="34" charset="0"/>
              </a:rPr>
              <a:t>Występowanie: </a:t>
            </a:r>
            <a:r>
              <a:rPr lang="pl-PL" sz="1400" dirty="0" err="1">
                <a:latin typeface="Calibri" pitchFamily="34" charset="0"/>
              </a:rPr>
              <a:t>Lechuguilla</a:t>
            </a:r>
            <a:r>
              <a:rPr lang="pl-PL" sz="1400" dirty="0">
                <a:latin typeface="Calibri" pitchFamily="34" charset="0"/>
              </a:rPr>
              <a:t> </a:t>
            </a:r>
            <a:r>
              <a:rPr lang="pl-PL" sz="1400" dirty="0" err="1">
                <a:latin typeface="Calibri" pitchFamily="34" charset="0"/>
              </a:rPr>
              <a:t>Cave</a:t>
            </a:r>
            <a:r>
              <a:rPr lang="pl-PL" sz="1400" dirty="0">
                <a:latin typeface="Calibri" pitchFamily="34" charset="0"/>
              </a:rPr>
              <a:t>, Nowy Meksyk</a:t>
            </a:r>
          </a:p>
        </p:txBody>
      </p:sp>
      <p:pic>
        <p:nvPicPr>
          <p:cNvPr id="14" name="Picture 14" descr="hanford_tanks2"/>
          <p:cNvPicPr>
            <a:picLocks noChangeAspect="1" noChangeArrowheads="1"/>
          </p:cNvPicPr>
          <p:nvPr/>
        </p:nvPicPr>
        <p:blipFill>
          <a:blip r:embed="rId3"/>
          <a:srcRect/>
          <a:stretch>
            <a:fillRect/>
          </a:stretch>
        </p:blipFill>
        <p:spPr bwMode="auto">
          <a:xfrm>
            <a:off x="5659438" y="4097338"/>
            <a:ext cx="3305175" cy="2503487"/>
          </a:xfrm>
          <a:prstGeom prst="rect">
            <a:avLst/>
          </a:prstGeom>
          <a:noFill/>
          <a:ln w="19050">
            <a:solidFill>
              <a:srgbClr val="000000"/>
            </a:solidFill>
            <a:miter lim="800000"/>
            <a:headEnd/>
            <a:tailEnd/>
          </a:ln>
        </p:spPr>
      </p:pic>
      <p:sp>
        <p:nvSpPr>
          <p:cNvPr id="15" name="Text Box 16"/>
          <p:cNvSpPr txBox="1">
            <a:spLocks noChangeArrowheads="1"/>
          </p:cNvSpPr>
          <p:nvPr/>
        </p:nvSpPr>
        <p:spPr bwMode="auto">
          <a:xfrm>
            <a:off x="428596" y="4429132"/>
            <a:ext cx="4799327" cy="1077218"/>
          </a:xfrm>
          <a:prstGeom prst="rect">
            <a:avLst/>
          </a:prstGeom>
          <a:noFill/>
          <a:ln w="12700">
            <a:noFill/>
            <a:miter lim="800000"/>
            <a:headEnd/>
            <a:tailEnd/>
          </a:ln>
          <a:effectLst/>
        </p:spPr>
        <p:txBody>
          <a:bodyPr wrap="none">
            <a:spAutoFit/>
          </a:bodyPr>
          <a:lstStyle/>
          <a:p>
            <a:r>
              <a:rPr lang="pl-PL" sz="1800" b="1" dirty="0" err="1">
                <a:latin typeface="Calibri" pitchFamily="34" charset="0"/>
              </a:rPr>
              <a:t>Radioresistant</a:t>
            </a:r>
            <a:r>
              <a:rPr lang="pl-PL" sz="1800" b="1" dirty="0">
                <a:latin typeface="Calibri" pitchFamily="34" charset="0"/>
              </a:rPr>
              <a:t> : silne promieniowanie jonizujące</a:t>
            </a:r>
          </a:p>
          <a:p>
            <a:r>
              <a:rPr lang="pl-PL" b="1" dirty="0">
                <a:latin typeface="Calibri" pitchFamily="34" charset="0"/>
              </a:rPr>
              <a:t>Przykład: </a:t>
            </a:r>
            <a:r>
              <a:rPr lang="pl-PL" b="1" dirty="0" err="1">
                <a:latin typeface="Calibri" pitchFamily="34" charset="0"/>
              </a:rPr>
              <a:t>Deinococcus</a:t>
            </a:r>
            <a:r>
              <a:rPr lang="pl-PL" b="1" dirty="0">
                <a:latin typeface="Calibri" pitchFamily="34" charset="0"/>
              </a:rPr>
              <a:t> </a:t>
            </a:r>
            <a:r>
              <a:rPr lang="pl-PL" b="1" dirty="0" err="1">
                <a:latin typeface="Calibri" pitchFamily="34" charset="0"/>
              </a:rPr>
              <a:t>radiodurans</a:t>
            </a:r>
            <a:endParaRPr lang="pl-PL" b="1" dirty="0">
              <a:latin typeface="Calibri" pitchFamily="34" charset="0"/>
            </a:endParaRPr>
          </a:p>
          <a:p>
            <a:r>
              <a:rPr lang="pl-PL" sz="1400" dirty="0">
                <a:latin typeface="Calibri" pitchFamily="34" charset="0"/>
              </a:rPr>
              <a:t>Występowanie:  Miejsce przechowywania odpadów</a:t>
            </a:r>
          </a:p>
          <a:p>
            <a:r>
              <a:rPr lang="pl-PL" sz="1400" dirty="0">
                <a:latin typeface="Calibri" pitchFamily="34" charset="0"/>
              </a:rPr>
              <a:t>      radioaktywnych, USA, stan Waszyngton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5101909" cy="584775"/>
          </a:xfrm>
          <a:prstGeom prst="rect">
            <a:avLst/>
          </a:prstGeom>
          <a:noFill/>
        </p:spPr>
        <p:txBody>
          <a:bodyPr wrap="none" rtlCol="0">
            <a:spAutoFit/>
          </a:bodyPr>
          <a:lstStyle/>
          <a:p>
            <a:r>
              <a:rPr lang="pl-PL" sz="3200" dirty="0" smtClean="0"/>
              <a:t>Życie na Ziemi – </a:t>
            </a:r>
            <a:r>
              <a:rPr lang="pl-PL" sz="3200" dirty="0" err="1" smtClean="0"/>
              <a:t>ekstremofile</a:t>
            </a:r>
            <a:endParaRPr lang="pl-PL"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13" name="Text Box 5"/>
          <p:cNvSpPr txBox="1">
            <a:spLocks noChangeArrowheads="1"/>
          </p:cNvSpPr>
          <p:nvPr/>
        </p:nvSpPr>
        <p:spPr bwMode="auto">
          <a:xfrm>
            <a:off x="390529" y="1428736"/>
            <a:ext cx="4752975" cy="4801314"/>
          </a:xfrm>
          <a:prstGeom prst="rect">
            <a:avLst/>
          </a:prstGeom>
          <a:noFill/>
          <a:ln w="12700">
            <a:noFill/>
            <a:miter lim="800000"/>
            <a:headEnd/>
            <a:tailEnd/>
          </a:ln>
          <a:effectLst/>
        </p:spPr>
        <p:txBody>
          <a:bodyPr>
            <a:spAutoFit/>
          </a:bodyPr>
          <a:lstStyle/>
          <a:p>
            <a:r>
              <a:rPr lang="pl-PL" b="1" dirty="0">
                <a:solidFill>
                  <a:srgbClr val="0000CC"/>
                </a:solidFill>
                <a:latin typeface="Calibri" pitchFamily="34" charset="0"/>
              </a:rPr>
              <a:t>Anaerob</a:t>
            </a:r>
            <a:r>
              <a:rPr lang="pl-PL" b="1" dirty="0">
                <a:latin typeface="Calibri" pitchFamily="34" charset="0"/>
              </a:rPr>
              <a:t> – organizm nie wymagający tlenu </a:t>
            </a:r>
          </a:p>
          <a:p>
            <a:endParaRPr lang="pl-PL" b="1" dirty="0">
              <a:latin typeface="Calibri" pitchFamily="34" charset="0"/>
            </a:endParaRPr>
          </a:p>
          <a:p>
            <a:r>
              <a:rPr lang="pl-PL" b="1" dirty="0" err="1">
                <a:solidFill>
                  <a:srgbClr val="0000CC"/>
                </a:solidFill>
                <a:latin typeface="Calibri" pitchFamily="34" charset="0"/>
              </a:rPr>
              <a:t>Mikroaerofil</a:t>
            </a:r>
            <a:r>
              <a:rPr lang="pl-PL" b="1" dirty="0">
                <a:latin typeface="Calibri" pitchFamily="34" charset="0"/>
              </a:rPr>
              <a:t> – toleruje mniejsze stężenie tlenu</a:t>
            </a:r>
          </a:p>
          <a:p>
            <a:r>
              <a:rPr lang="pl-PL" b="1" dirty="0">
                <a:latin typeface="Calibri" pitchFamily="34" charset="0"/>
              </a:rPr>
              <a:t>                     niż w atmosferze Ziemi</a:t>
            </a:r>
          </a:p>
          <a:p>
            <a:endParaRPr lang="pl-PL" b="1" dirty="0">
              <a:latin typeface="Calibri" pitchFamily="34" charset="0"/>
            </a:endParaRPr>
          </a:p>
          <a:p>
            <a:r>
              <a:rPr lang="pl-PL" b="1" dirty="0" err="1">
                <a:solidFill>
                  <a:srgbClr val="0000CC"/>
                </a:solidFill>
                <a:latin typeface="Calibri" pitchFamily="34" charset="0"/>
              </a:rPr>
              <a:t>Endolit</a:t>
            </a:r>
            <a:r>
              <a:rPr lang="pl-PL" b="1" dirty="0">
                <a:latin typeface="Calibri" pitchFamily="34" charset="0"/>
              </a:rPr>
              <a:t> – organizm żyjący wewnątrz skał</a:t>
            </a:r>
          </a:p>
          <a:p>
            <a:endParaRPr lang="pl-PL" b="1" dirty="0">
              <a:latin typeface="Calibri" pitchFamily="34" charset="0"/>
            </a:endParaRPr>
          </a:p>
          <a:p>
            <a:r>
              <a:rPr lang="pl-PL" b="1" dirty="0" err="1">
                <a:solidFill>
                  <a:srgbClr val="0000CC"/>
                </a:solidFill>
                <a:latin typeface="Calibri" pitchFamily="34" charset="0"/>
              </a:rPr>
              <a:t>Hypolit</a:t>
            </a:r>
            <a:r>
              <a:rPr lang="pl-PL" b="1" dirty="0">
                <a:latin typeface="Calibri" pitchFamily="34" charset="0"/>
              </a:rPr>
              <a:t> – organizm żyjący wewnątrz skał</a:t>
            </a:r>
          </a:p>
          <a:p>
            <a:r>
              <a:rPr lang="pl-PL" b="1" dirty="0">
                <a:latin typeface="Calibri" pitchFamily="34" charset="0"/>
              </a:rPr>
              <a:t>              w zimnych obszarach pustynnych</a:t>
            </a:r>
          </a:p>
          <a:p>
            <a:endParaRPr lang="pl-PL" b="1" dirty="0">
              <a:latin typeface="Calibri" pitchFamily="34" charset="0"/>
            </a:endParaRPr>
          </a:p>
          <a:p>
            <a:r>
              <a:rPr lang="pl-PL" b="1" dirty="0" err="1">
                <a:solidFill>
                  <a:srgbClr val="0000CC"/>
                </a:solidFill>
                <a:latin typeface="Calibri" pitchFamily="34" charset="0"/>
              </a:rPr>
              <a:t>Xerotolerant</a:t>
            </a:r>
            <a:r>
              <a:rPr lang="pl-PL" b="1" dirty="0">
                <a:latin typeface="Calibri" pitchFamily="34" charset="0"/>
              </a:rPr>
              <a:t> – organizm wymagający bardzo </a:t>
            </a:r>
          </a:p>
          <a:p>
            <a:r>
              <a:rPr lang="pl-PL" b="1" dirty="0">
                <a:latin typeface="Calibri" pitchFamily="34" charset="0"/>
              </a:rPr>
              <a:t>                      małej ilości wody do przeżycia</a:t>
            </a:r>
          </a:p>
          <a:p>
            <a:endParaRPr lang="pl-PL" b="1" dirty="0">
              <a:latin typeface="Calibri" pitchFamily="34" charset="0"/>
            </a:endParaRPr>
          </a:p>
          <a:p>
            <a:r>
              <a:rPr lang="pl-PL" b="1" dirty="0">
                <a:latin typeface="Calibri" pitchFamily="34" charset="0"/>
              </a:rPr>
              <a:t>...</a:t>
            </a:r>
          </a:p>
          <a:p>
            <a:endParaRPr lang="pl-PL" b="1" dirty="0">
              <a:solidFill>
                <a:srgbClr val="CC0000"/>
              </a:solidFill>
              <a:latin typeface="Calibri" pitchFamily="34" charset="0"/>
            </a:endParaRPr>
          </a:p>
          <a:p>
            <a:r>
              <a:rPr lang="pl-PL" b="1" dirty="0">
                <a:solidFill>
                  <a:srgbClr val="0000CC"/>
                </a:solidFill>
                <a:latin typeface="Calibri" pitchFamily="34" charset="0"/>
              </a:rPr>
              <a:t>Organizmy żyjące bez światła:</a:t>
            </a:r>
          </a:p>
          <a:p>
            <a:r>
              <a:rPr lang="pl-PL" b="1" dirty="0">
                <a:latin typeface="Calibri" pitchFamily="34" charset="0"/>
              </a:rPr>
              <a:t>Występowanie: Ekwador</a:t>
            </a:r>
            <a:endParaRPr lang="pl-PL" dirty="0">
              <a:latin typeface="Calibri" pitchFamily="34" charset="0"/>
            </a:endParaRPr>
          </a:p>
        </p:txBody>
      </p:sp>
      <p:pic>
        <p:nvPicPr>
          <p:cNvPr id="16" name="Picture 12" descr="without-sunlight"/>
          <p:cNvPicPr>
            <a:picLocks noChangeAspect="1" noChangeArrowheads="1"/>
          </p:cNvPicPr>
          <p:nvPr/>
        </p:nvPicPr>
        <p:blipFill>
          <a:blip r:embed="rId2"/>
          <a:srcRect/>
          <a:stretch>
            <a:fillRect/>
          </a:stretch>
        </p:blipFill>
        <p:spPr bwMode="auto">
          <a:xfrm>
            <a:off x="5724525" y="1514493"/>
            <a:ext cx="3048000" cy="4486275"/>
          </a:xfrm>
          <a:prstGeom prst="rect">
            <a:avLst/>
          </a:prstGeom>
          <a:noFill/>
          <a:ln w="12700">
            <a:solidFill>
              <a:srgbClr val="000000"/>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5101909" cy="584775"/>
          </a:xfrm>
          <a:prstGeom prst="rect">
            <a:avLst/>
          </a:prstGeom>
          <a:noFill/>
        </p:spPr>
        <p:txBody>
          <a:bodyPr wrap="none" rtlCol="0">
            <a:spAutoFit/>
          </a:bodyPr>
          <a:lstStyle/>
          <a:p>
            <a:r>
              <a:rPr lang="pl-PL" sz="3200" dirty="0" smtClean="0"/>
              <a:t>Życie na Ziemi – </a:t>
            </a:r>
            <a:r>
              <a:rPr lang="pl-PL" sz="3200" dirty="0" err="1" smtClean="0"/>
              <a:t>ekstremofile</a:t>
            </a:r>
            <a:endParaRPr lang="pl-PL"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6" name="Text Box 12"/>
          <p:cNvSpPr txBox="1">
            <a:spLocks noChangeArrowheads="1"/>
          </p:cNvSpPr>
          <p:nvPr/>
        </p:nvSpPr>
        <p:spPr bwMode="auto">
          <a:xfrm>
            <a:off x="225132" y="1657167"/>
            <a:ext cx="5704190" cy="1200329"/>
          </a:xfrm>
          <a:prstGeom prst="rect">
            <a:avLst/>
          </a:prstGeom>
          <a:noFill/>
          <a:ln w="12700">
            <a:noFill/>
            <a:miter lim="800000"/>
            <a:headEnd/>
            <a:tailEnd/>
          </a:ln>
          <a:effectLst/>
        </p:spPr>
        <p:txBody>
          <a:bodyPr wrap="none">
            <a:spAutoFit/>
          </a:bodyPr>
          <a:lstStyle/>
          <a:p>
            <a:r>
              <a:rPr lang="pl-PL" sz="1800" b="1" dirty="0">
                <a:latin typeface="Calibri" pitchFamily="34" charset="0"/>
              </a:rPr>
              <a:t>Najdziwniejsze habitaty: Metanowy lodowy robak</a:t>
            </a:r>
            <a:r>
              <a:rPr lang="pl-PL" dirty="0">
                <a:latin typeface="Calibri" pitchFamily="34" charset="0"/>
              </a:rPr>
              <a:t> </a:t>
            </a:r>
          </a:p>
          <a:p>
            <a:r>
              <a:rPr lang="pl-PL" dirty="0">
                <a:latin typeface="Calibri" pitchFamily="34" charset="0"/>
              </a:rPr>
              <a:t>Występowanie: Zatoka Meksykańska, bogaty w metan lód </a:t>
            </a:r>
          </a:p>
          <a:p>
            <a:r>
              <a:rPr lang="pl-PL" dirty="0">
                <a:latin typeface="Calibri" pitchFamily="34" charset="0"/>
              </a:rPr>
              <a:t>                         wydobywający się z </a:t>
            </a:r>
            <a:r>
              <a:rPr lang="pl-PL" dirty="0" smtClean="0">
                <a:latin typeface="Calibri" pitchFamily="34" charset="0"/>
              </a:rPr>
              <a:t>dna </a:t>
            </a:r>
            <a:r>
              <a:rPr lang="pl-PL" dirty="0">
                <a:latin typeface="Calibri" pitchFamily="34" charset="0"/>
              </a:rPr>
              <a:t>zatoki</a:t>
            </a:r>
          </a:p>
          <a:p>
            <a:r>
              <a:rPr lang="pl-PL" dirty="0">
                <a:latin typeface="Calibri" pitchFamily="34" charset="0"/>
              </a:rPr>
              <a:t>Opis: kolor – różowy, długość – 2-4 cm</a:t>
            </a:r>
          </a:p>
        </p:txBody>
      </p:sp>
      <p:pic>
        <p:nvPicPr>
          <p:cNvPr id="7" name="Picture 13" descr="inset-20070722-1790-24"/>
          <p:cNvPicPr>
            <a:picLocks noChangeAspect="1" noChangeArrowheads="1"/>
          </p:cNvPicPr>
          <p:nvPr/>
        </p:nvPicPr>
        <p:blipFill>
          <a:blip r:embed="rId2"/>
          <a:srcRect/>
          <a:stretch>
            <a:fillRect/>
          </a:stretch>
        </p:blipFill>
        <p:spPr bwMode="auto">
          <a:xfrm>
            <a:off x="4859368" y="3373459"/>
            <a:ext cx="4070350" cy="3198813"/>
          </a:xfrm>
          <a:prstGeom prst="rect">
            <a:avLst/>
          </a:prstGeom>
          <a:noFill/>
        </p:spPr>
      </p:pic>
      <p:pic>
        <p:nvPicPr>
          <p:cNvPr id="10" name="Obraz 9" descr="far.jpg"/>
          <p:cNvPicPr>
            <a:picLocks noChangeAspect="1"/>
          </p:cNvPicPr>
          <p:nvPr/>
        </p:nvPicPr>
        <p:blipFill>
          <a:blip r:embed="rId3" cstate="print"/>
          <a:stretch>
            <a:fillRect/>
          </a:stretch>
        </p:blipFill>
        <p:spPr>
          <a:xfrm>
            <a:off x="510937" y="3392239"/>
            <a:ext cx="4346815" cy="3228416"/>
          </a:xfrm>
          <a:prstGeom prst="rect">
            <a:avLst/>
          </a:prstGeom>
        </p:spPr>
      </p:pic>
      <p:pic>
        <p:nvPicPr>
          <p:cNvPr id="11" name="Obraz 10" descr="4biceworms_600.jpg"/>
          <p:cNvPicPr>
            <a:picLocks noChangeAspect="1"/>
          </p:cNvPicPr>
          <p:nvPr/>
        </p:nvPicPr>
        <p:blipFill>
          <a:blip r:embed="rId4"/>
          <a:stretch>
            <a:fillRect/>
          </a:stretch>
        </p:blipFill>
        <p:spPr>
          <a:xfrm>
            <a:off x="5715008" y="1000108"/>
            <a:ext cx="3176563" cy="238242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6467476" cy="584775"/>
          </a:xfrm>
          <a:prstGeom prst="rect">
            <a:avLst/>
          </a:prstGeom>
          <a:noFill/>
        </p:spPr>
        <p:txBody>
          <a:bodyPr wrap="none" rtlCol="0">
            <a:spAutoFit/>
          </a:bodyPr>
          <a:lstStyle/>
          <a:p>
            <a:r>
              <a:rPr lang="pl-PL" sz="3200" dirty="0" smtClean="0"/>
              <a:t>Gdzie szukać w Układzie Słonecznym?</a:t>
            </a:r>
            <a:endParaRPr lang="pl-PL"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pic>
        <p:nvPicPr>
          <p:cNvPr id="6" name="Picture 11" descr="jupiter_gallmoons"/>
          <p:cNvPicPr>
            <a:picLocks noChangeAspect="1" noChangeArrowheads="1"/>
          </p:cNvPicPr>
          <p:nvPr/>
        </p:nvPicPr>
        <p:blipFill>
          <a:blip r:embed="rId3"/>
          <a:srcRect/>
          <a:stretch>
            <a:fillRect/>
          </a:stretch>
        </p:blipFill>
        <p:spPr bwMode="auto">
          <a:xfrm>
            <a:off x="1214414" y="4207048"/>
            <a:ext cx="7608879" cy="2579538"/>
          </a:xfrm>
          <a:prstGeom prst="rect">
            <a:avLst/>
          </a:prstGeom>
          <a:noFill/>
        </p:spPr>
      </p:pic>
      <p:sp>
        <p:nvSpPr>
          <p:cNvPr id="7" name="Text Box 6"/>
          <p:cNvSpPr txBox="1">
            <a:spLocks noChangeArrowheads="1"/>
          </p:cNvSpPr>
          <p:nvPr/>
        </p:nvSpPr>
        <p:spPr bwMode="auto">
          <a:xfrm>
            <a:off x="647345" y="857232"/>
            <a:ext cx="1210011" cy="461665"/>
          </a:xfrm>
          <a:prstGeom prst="rect">
            <a:avLst/>
          </a:prstGeom>
          <a:noFill/>
          <a:ln w="9525">
            <a:noFill/>
            <a:miter lim="800000"/>
            <a:headEnd/>
            <a:tailEnd/>
          </a:ln>
          <a:effectLst>
            <a:outerShdw dist="35921" dir="2700000" algn="ctr" rotWithShape="0">
              <a:schemeClr val="bg2"/>
            </a:outerShdw>
          </a:effectLst>
        </p:spPr>
        <p:txBody>
          <a:bodyPr wrap="none">
            <a:spAutoFit/>
          </a:bodyPr>
          <a:lstStyle/>
          <a:p>
            <a:r>
              <a:rPr lang="pl-PL" sz="2400" b="1" dirty="0">
                <a:effectLst>
                  <a:outerShdw blurRad="38100" dist="38100" dir="2700000" algn="tl">
                    <a:srgbClr val="C0C0C0"/>
                  </a:outerShdw>
                </a:effectLst>
                <a:latin typeface="Calibri" pitchFamily="34" charset="0"/>
              </a:rPr>
              <a:t> </a:t>
            </a:r>
            <a:r>
              <a:rPr lang="pl-PL" sz="2400" b="1" dirty="0" smtClean="0">
                <a:effectLst>
                  <a:outerShdw blurRad="38100" dist="38100" dir="2700000" algn="tl">
                    <a:srgbClr val="C0C0C0"/>
                  </a:outerShdw>
                </a:effectLst>
                <a:latin typeface="Calibri" pitchFamily="34" charset="0"/>
              </a:rPr>
              <a:t>1. Mars</a:t>
            </a:r>
            <a:endParaRPr lang="pl-PL" sz="2400" b="1" dirty="0">
              <a:effectLst>
                <a:outerShdw blurRad="38100" dist="38100" dir="2700000" algn="tl">
                  <a:srgbClr val="C0C0C0"/>
                </a:outerShdw>
              </a:effectLst>
              <a:latin typeface="Calibri" pitchFamily="34" charset="0"/>
            </a:endParaRPr>
          </a:p>
        </p:txBody>
      </p:sp>
      <p:sp>
        <p:nvSpPr>
          <p:cNvPr id="8" name="Text Box 7"/>
          <p:cNvSpPr txBox="1">
            <a:spLocks noChangeArrowheads="1"/>
          </p:cNvSpPr>
          <p:nvPr/>
        </p:nvSpPr>
        <p:spPr bwMode="auto">
          <a:xfrm>
            <a:off x="570124" y="1357298"/>
            <a:ext cx="2787430" cy="1384995"/>
          </a:xfrm>
          <a:prstGeom prst="rect">
            <a:avLst/>
          </a:prstGeom>
          <a:noFill/>
          <a:ln w="9525">
            <a:noFill/>
            <a:miter lim="800000"/>
            <a:headEnd/>
            <a:tailEnd/>
          </a:ln>
          <a:effectLst>
            <a:outerShdw dist="35921" dir="2700000" algn="ctr" rotWithShape="0">
              <a:schemeClr val="bg2"/>
            </a:outerShdw>
          </a:effectLst>
        </p:spPr>
        <p:txBody>
          <a:bodyPr wrap="none">
            <a:spAutoFit/>
          </a:bodyPr>
          <a:lstStyle/>
          <a:p>
            <a:r>
              <a:rPr lang="pl-PL" sz="2400" dirty="0">
                <a:latin typeface="Calibri" pitchFamily="34" charset="0"/>
              </a:rPr>
              <a:t>  </a:t>
            </a:r>
            <a:r>
              <a:rPr lang="pl-PL" sz="2400" dirty="0" smtClean="0">
                <a:latin typeface="Calibri" pitchFamily="34" charset="0"/>
              </a:rPr>
              <a:t>2. </a:t>
            </a:r>
            <a:r>
              <a:rPr lang="pl-PL" sz="2400" b="1" dirty="0" smtClean="0">
                <a:effectLst>
                  <a:outerShdw blurRad="38100" dist="38100" dir="2700000" algn="tl">
                    <a:srgbClr val="C0C0C0"/>
                  </a:outerShdw>
                </a:effectLst>
                <a:latin typeface="Calibri" pitchFamily="34" charset="0"/>
              </a:rPr>
              <a:t>Księżyce </a:t>
            </a:r>
            <a:r>
              <a:rPr lang="pl-PL" sz="2400" b="1" dirty="0">
                <a:effectLst>
                  <a:outerShdw blurRad="38100" dist="38100" dir="2700000" algn="tl">
                    <a:srgbClr val="C0C0C0"/>
                  </a:outerShdw>
                </a:effectLst>
                <a:latin typeface="Calibri" pitchFamily="34" charset="0"/>
              </a:rPr>
              <a:t>Jowisza</a:t>
            </a:r>
            <a:r>
              <a:rPr lang="pl-PL" sz="2400" dirty="0">
                <a:latin typeface="Calibri" pitchFamily="34" charset="0"/>
              </a:rPr>
              <a:t> </a:t>
            </a:r>
          </a:p>
          <a:p>
            <a:r>
              <a:rPr lang="pl-PL" sz="2000" b="1" dirty="0">
                <a:effectLst>
                  <a:outerShdw blurRad="38100" dist="38100" dir="2700000" algn="tl">
                    <a:srgbClr val="C0C0C0"/>
                  </a:outerShdw>
                </a:effectLst>
                <a:latin typeface="Calibri" pitchFamily="34" charset="0"/>
              </a:rPr>
              <a:t>  Europa </a:t>
            </a:r>
          </a:p>
          <a:p>
            <a:r>
              <a:rPr lang="pl-PL" sz="2000" b="1" dirty="0">
                <a:effectLst>
                  <a:outerShdw blurRad="38100" dist="38100" dir="2700000" algn="tl">
                    <a:srgbClr val="C0C0C0"/>
                  </a:outerShdw>
                </a:effectLst>
                <a:latin typeface="Calibri" pitchFamily="34" charset="0"/>
              </a:rPr>
              <a:t>  </a:t>
            </a:r>
            <a:r>
              <a:rPr lang="pl-PL" sz="2000" b="1" dirty="0" err="1">
                <a:effectLst>
                  <a:outerShdw blurRad="38100" dist="38100" dir="2700000" algn="tl">
                    <a:srgbClr val="C0C0C0"/>
                  </a:outerShdw>
                </a:effectLst>
                <a:latin typeface="Calibri" pitchFamily="34" charset="0"/>
              </a:rPr>
              <a:t>Ganimedes</a:t>
            </a:r>
            <a:r>
              <a:rPr lang="pl-PL" sz="2000" b="1" dirty="0">
                <a:effectLst>
                  <a:outerShdw blurRad="38100" dist="38100" dir="2700000" algn="tl">
                    <a:srgbClr val="C0C0C0"/>
                  </a:outerShdw>
                </a:effectLst>
                <a:latin typeface="Calibri" pitchFamily="34" charset="0"/>
              </a:rPr>
              <a:t> </a:t>
            </a:r>
          </a:p>
          <a:p>
            <a:r>
              <a:rPr lang="pl-PL" sz="2000" b="1" dirty="0">
                <a:effectLst>
                  <a:outerShdw blurRad="38100" dist="38100" dir="2700000" algn="tl">
                    <a:srgbClr val="C0C0C0"/>
                  </a:outerShdw>
                </a:effectLst>
                <a:latin typeface="Calibri" pitchFamily="34" charset="0"/>
              </a:rPr>
              <a:t>  </a:t>
            </a:r>
            <a:r>
              <a:rPr lang="pl-PL" sz="2000" b="1" dirty="0" err="1">
                <a:effectLst>
                  <a:outerShdw blurRad="38100" dist="38100" dir="2700000" algn="tl">
                    <a:srgbClr val="C0C0C0"/>
                  </a:outerShdw>
                </a:effectLst>
                <a:latin typeface="Calibri" pitchFamily="34" charset="0"/>
              </a:rPr>
              <a:t>Kallisto</a:t>
            </a:r>
            <a:endParaRPr lang="pl-PL" sz="2000" b="1" dirty="0">
              <a:effectLst>
                <a:outerShdw blurRad="38100" dist="38100" dir="2700000" algn="tl">
                  <a:srgbClr val="C0C0C0"/>
                </a:outerShdw>
              </a:effectLst>
              <a:latin typeface="Calibri" pitchFamily="34" charset="0"/>
            </a:endParaRPr>
          </a:p>
        </p:txBody>
      </p:sp>
      <p:sp>
        <p:nvSpPr>
          <p:cNvPr id="9" name="Text Box 8"/>
          <p:cNvSpPr txBox="1">
            <a:spLocks noChangeArrowheads="1"/>
          </p:cNvSpPr>
          <p:nvPr/>
        </p:nvSpPr>
        <p:spPr bwMode="auto">
          <a:xfrm>
            <a:off x="571472" y="2786058"/>
            <a:ext cx="2754408" cy="1077218"/>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buSzPct val="150000"/>
            </a:pPr>
            <a:r>
              <a:rPr lang="pl-PL" sz="2400" b="1" dirty="0">
                <a:effectLst>
                  <a:outerShdw blurRad="38100" dist="38100" dir="2700000" algn="tl">
                    <a:srgbClr val="C0C0C0"/>
                  </a:outerShdw>
                </a:effectLst>
                <a:latin typeface="Calibri" pitchFamily="34" charset="0"/>
              </a:rPr>
              <a:t> </a:t>
            </a:r>
            <a:r>
              <a:rPr lang="pl-PL" sz="2400" b="1" dirty="0" smtClean="0">
                <a:effectLst>
                  <a:outerShdw blurRad="38100" dist="38100" dir="2700000" algn="tl">
                    <a:srgbClr val="C0C0C0"/>
                  </a:outerShdw>
                </a:effectLst>
                <a:latin typeface="Calibri" pitchFamily="34" charset="0"/>
              </a:rPr>
              <a:t>3. Księżyce </a:t>
            </a:r>
            <a:r>
              <a:rPr lang="pl-PL" sz="2400" b="1" dirty="0">
                <a:effectLst>
                  <a:outerShdw blurRad="38100" dist="38100" dir="2700000" algn="tl">
                    <a:srgbClr val="C0C0C0"/>
                  </a:outerShdw>
                </a:effectLst>
                <a:latin typeface="Calibri" pitchFamily="34" charset="0"/>
              </a:rPr>
              <a:t>Saturna </a:t>
            </a:r>
          </a:p>
          <a:p>
            <a:r>
              <a:rPr lang="pl-PL" sz="2000" b="1" dirty="0">
                <a:effectLst>
                  <a:outerShdw blurRad="38100" dist="38100" dir="2700000" algn="tl">
                    <a:srgbClr val="C0C0C0"/>
                  </a:outerShdw>
                </a:effectLst>
                <a:latin typeface="Calibri" pitchFamily="34" charset="0"/>
              </a:rPr>
              <a:t>  Tytan </a:t>
            </a:r>
          </a:p>
          <a:p>
            <a:r>
              <a:rPr lang="pl-PL" sz="2000" b="1" dirty="0">
                <a:effectLst>
                  <a:outerShdw blurRad="38100" dist="38100" dir="2700000" algn="tl">
                    <a:srgbClr val="C0C0C0"/>
                  </a:outerShdw>
                </a:effectLst>
                <a:latin typeface="Calibri" pitchFamily="34" charset="0"/>
              </a:rPr>
              <a:t>  </a:t>
            </a:r>
            <a:r>
              <a:rPr lang="pl-PL" sz="2000" b="1" dirty="0" err="1">
                <a:effectLst>
                  <a:outerShdw blurRad="38100" dist="38100" dir="2700000" algn="tl">
                    <a:srgbClr val="C0C0C0"/>
                  </a:outerShdw>
                </a:effectLst>
                <a:latin typeface="Calibri" pitchFamily="34" charset="0"/>
              </a:rPr>
              <a:t>Enceladus</a:t>
            </a:r>
            <a:r>
              <a:rPr lang="pl-PL" sz="2000" b="1" dirty="0">
                <a:effectLst>
                  <a:outerShdw blurRad="38100" dist="38100" dir="2700000" algn="tl">
                    <a:srgbClr val="C0C0C0"/>
                  </a:outerShdw>
                </a:effectLst>
                <a:latin typeface="Calibri" pitchFamily="34" charset="0"/>
              </a:rPr>
              <a:t> </a:t>
            </a:r>
          </a:p>
        </p:txBody>
      </p:sp>
      <p:pic>
        <p:nvPicPr>
          <p:cNvPr id="14" name="jowisz.mpeg">
            <a:hlinkClick r:id="" action="ppaction://media"/>
          </p:cNvPr>
          <p:cNvPicPr>
            <a:picLocks noRot="1" noChangeAspect="1" noChangeArrowheads="1"/>
          </p:cNvPicPr>
          <p:nvPr>
            <a:videoFile r:link="rId1"/>
          </p:nvPr>
        </p:nvPicPr>
        <p:blipFill>
          <a:blip r:embed="rId4"/>
          <a:srcRect/>
          <a:stretch>
            <a:fillRect/>
          </a:stretch>
        </p:blipFill>
        <p:spPr bwMode="auto">
          <a:xfrm>
            <a:off x="6286512" y="785794"/>
            <a:ext cx="2495571" cy="1871678"/>
          </a:xfrm>
          <a:prstGeom prst="rect">
            <a:avLst/>
          </a:prstGeom>
          <a:noFill/>
        </p:spPr>
      </p:pic>
      <p:pic>
        <p:nvPicPr>
          <p:cNvPr id="15" name="Picture 20" descr="tytan2"/>
          <p:cNvPicPr>
            <a:picLocks noChangeAspect="1" noChangeArrowheads="1"/>
          </p:cNvPicPr>
          <p:nvPr/>
        </p:nvPicPr>
        <p:blipFill>
          <a:blip r:embed="rId5" cstate="print"/>
          <a:srcRect/>
          <a:stretch>
            <a:fillRect/>
          </a:stretch>
        </p:blipFill>
        <p:spPr bwMode="auto">
          <a:xfrm>
            <a:off x="3571868" y="2285992"/>
            <a:ext cx="1958970" cy="1958970"/>
          </a:xfrm>
          <a:prstGeom prst="rect">
            <a:avLst/>
          </a:prstGeom>
          <a:noFill/>
        </p:spPr>
      </p:pic>
      <p:pic>
        <p:nvPicPr>
          <p:cNvPr id="16" name="Picture 21" descr="enceladus1"/>
          <p:cNvPicPr>
            <a:picLocks noChangeAspect="1" noChangeArrowheads="1"/>
          </p:cNvPicPr>
          <p:nvPr/>
        </p:nvPicPr>
        <p:blipFill>
          <a:blip r:embed="rId6" cstate="print"/>
          <a:srcRect/>
          <a:stretch>
            <a:fillRect/>
          </a:stretch>
        </p:blipFill>
        <p:spPr bwMode="auto">
          <a:xfrm>
            <a:off x="7215206" y="2357430"/>
            <a:ext cx="1571636" cy="1876420"/>
          </a:xfrm>
          <a:prstGeom prst="rect">
            <a:avLst/>
          </a:prstGeom>
          <a:noFill/>
        </p:spPr>
      </p:pic>
      <p:pic>
        <p:nvPicPr>
          <p:cNvPr id="17" name="Picture 23" descr="540px-Hyperion_true"/>
          <p:cNvPicPr>
            <a:picLocks noChangeAspect="1" noChangeArrowheads="1"/>
          </p:cNvPicPr>
          <p:nvPr/>
        </p:nvPicPr>
        <p:blipFill>
          <a:blip r:embed="rId7"/>
          <a:srcRect/>
          <a:stretch>
            <a:fillRect/>
          </a:stretch>
        </p:blipFill>
        <p:spPr bwMode="auto">
          <a:xfrm>
            <a:off x="5429256" y="2571744"/>
            <a:ext cx="1826070" cy="1643074"/>
          </a:xfrm>
          <a:prstGeom prst="rect">
            <a:avLst/>
          </a:prstGeom>
          <a:noFill/>
        </p:spPr>
      </p:pic>
      <p:pic>
        <p:nvPicPr>
          <p:cNvPr id="10" name="Picture 10" descr="mars_mgs"/>
          <p:cNvPicPr>
            <a:picLocks noChangeAspect="1" noChangeArrowheads="1"/>
          </p:cNvPicPr>
          <p:nvPr/>
        </p:nvPicPr>
        <p:blipFill>
          <a:blip r:embed="rId8" cstate="print"/>
          <a:srcRect/>
          <a:stretch>
            <a:fillRect/>
          </a:stretch>
        </p:blipFill>
        <p:spPr bwMode="auto">
          <a:xfrm>
            <a:off x="4857752" y="785794"/>
            <a:ext cx="1785950" cy="1785950"/>
          </a:xfrm>
          <a:prstGeom prst="rect">
            <a:avLst/>
          </a:prstGeom>
          <a:noFill/>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veuropa1.mpg">
            <a:hlinkClick r:id="" action="ppaction://media"/>
          </p:cNvPr>
          <p:cNvPicPr>
            <a:picLocks noRot="1" noChangeAspect="1" noChangeArrowheads="1"/>
          </p:cNvPicPr>
          <p:nvPr>
            <a:videoFile r:link="rId1"/>
          </p:nvPr>
        </p:nvPicPr>
        <p:blipFill>
          <a:blip r:embed="rId4">
            <a:lum bright="6000" contrast="12000"/>
          </a:blip>
          <a:srcRect/>
          <a:stretch>
            <a:fillRect/>
          </a:stretch>
        </p:blipFill>
        <p:spPr bwMode="auto">
          <a:xfrm>
            <a:off x="2928843" y="1928802"/>
            <a:ext cx="2071785" cy="1554293"/>
          </a:xfrm>
          <a:prstGeom prst="rect">
            <a:avLst/>
          </a:prstGeom>
          <a:noFill/>
        </p:spPr>
      </p:pic>
      <p:sp>
        <p:nvSpPr>
          <p:cNvPr id="39945" name="Text Box 9"/>
          <p:cNvSpPr txBox="1">
            <a:spLocks noChangeArrowheads="1"/>
          </p:cNvSpPr>
          <p:nvPr/>
        </p:nvSpPr>
        <p:spPr bwMode="auto">
          <a:xfrm>
            <a:off x="179388" y="765175"/>
            <a:ext cx="3464153" cy="5601533"/>
          </a:xfrm>
          <a:prstGeom prst="rect">
            <a:avLst/>
          </a:prstGeom>
          <a:noFill/>
          <a:ln w="9525">
            <a:noFill/>
            <a:miter lim="800000"/>
            <a:headEnd/>
            <a:tailEnd/>
          </a:ln>
          <a:effectLst/>
        </p:spPr>
        <p:txBody>
          <a:bodyPr wrap="none">
            <a:spAutoFit/>
          </a:bodyPr>
          <a:lstStyle/>
          <a:p>
            <a:endParaRPr lang="pl-PL" sz="2400" b="1" dirty="0">
              <a:effectLst>
                <a:outerShdw blurRad="38100" dist="38100" dir="2700000" algn="tl">
                  <a:srgbClr val="C0C0C0"/>
                </a:outerShdw>
              </a:effectLst>
              <a:latin typeface="Calibri" pitchFamily="34" charset="0"/>
            </a:endParaRPr>
          </a:p>
          <a:p>
            <a:endParaRPr lang="pl-PL" sz="1000" b="1" dirty="0">
              <a:latin typeface="Calibri" pitchFamily="34" charset="0"/>
            </a:endParaRPr>
          </a:p>
          <a:p>
            <a:r>
              <a:rPr lang="pl-PL" sz="1800" b="1" dirty="0">
                <a:latin typeface="Calibri" pitchFamily="34" charset="0"/>
              </a:rPr>
              <a:t>Odległość od Jowisza: 671 000 km </a:t>
            </a:r>
          </a:p>
          <a:p>
            <a:r>
              <a:rPr lang="pl-PL" sz="1800" b="1" dirty="0">
                <a:latin typeface="Calibri" pitchFamily="34" charset="0"/>
              </a:rPr>
              <a:t>Okres orbitalny: 3.55 dni </a:t>
            </a:r>
          </a:p>
          <a:p>
            <a:r>
              <a:rPr lang="pl-PL" sz="1800" b="1" dirty="0">
                <a:latin typeface="Calibri" pitchFamily="34" charset="0"/>
              </a:rPr>
              <a:t>Promień: 1560 km </a:t>
            </a:r>
          </a:p>
          <a:p>
            <a:r>
              <a:rPr lang="pl-PL" sz="1800" b="1" dirty="0">
                <a:latin typeface="Calibri" pitchFamily="34" charset="0"/>
              </a:rPr>
              <a:t>Masa: 4.8 x 10</a:t>
            </a:r>
            <a:r>
              <a:rPr lang="pl-PL" sz="1800" b="1" baseline="40000" dirty="0">
                <a:latin typeface="Calibri" pitchFamily="34" charset="0"/>
              </a:rPr>
              <a:t>22</a:t>
            </a:r>
            <a:r>
              <a:rPr lang="pl-PL" sz="1800" b="1" dirty="0">
                <a:latin typeface="Calibri" pitchFamily="34" charset="0"/>
              </a:rPr>
              <a:t> kg </a:t>
            </a:r>
          </a:p>
          <a:p>
            <a:endParaRPr lang="pl-PL" sz="1800" b="1" dirty="0">
              <a:latin typeface="Calibri" pitchFamily="34" charset="0"/>
            </a:endParaRPr>
          </a:p>
          <a:p>
            <a:r>
              <a:rPr lang="pl-PL" sz="1800" b="1" dirty="0">
                <a:latin typeface="Calibri" pitchFamily="34" charset="0"/>
              </a:rPr>
              <a:t>Albedo: 0.67 </a:t>
            </a:r>
          </a:p>
          <a:p>
            <a:r>
              <a:rPr lang="pl-PL" sz="1800" b="1" dirty="0">
                <a:latin typeface="Calibri" pitchFamily="34" charset="0"/>
              </a:rPr>
              <a:t>Rotacja: synchroniczna</a:t>
            </a:r>
          </a:p>
          <a:p>
            <a:endParaRPr lang="pl-PL" sz="1800" b="1" dirty="0">
              <a:latin typeface="Calibri" pitchFamily="34" charset="0"/>
            </a:endParaRPr>
          </a:p>
          <a:p>
            <a:r>
              <a:rPr lang="pl-PL" sz="1800" b="1" dirty="0">
                <a:latin typeface="Calibri" pitchFamily="34" charset="0"/>
              </a:rPr>
              <a:t>Temperatura powierzchniowa:</a:t>
            </a:r>
          </a:p>
          <a:p>
            <a:r>
              <a:rPr lang="pl-PL" sz="1800" b="1" dirty="0">
                <a:latin typeface="Calibri" pitchFamily="34" charset="0"/>
              </a:rPr>
              <a:t>                            -145</a:t>
            </a:r>
            <a:r>
              <a:rPr lang="pl-PL" sz="1800" b="1" baseline="58000" dirty="0">
                <a:latin typeface="Calibri" pitchFamily="34" charset="0"/>
              </a:rPr>
              <a:t>o</a:t>
            </a:r>
            <a:r>
              <a:rPr lang="pl-PL" sz="1800" b="1" dirty="0">
                <a:latin typeface="Calibri" pitchFamily="34" charset="0"/>
              </a:rPr>
              <a:t> C</a:t>
            </a:r>
          </a:p>
          <a:p>
            <a:r>
              <a:rPr lang="pl-PL" sz="1800" b="1" dirty="0">
                <a:latin typeface="Calibri" pitchFamily="34" charset="0"/>
              </a:rPr>
              <a:t>Ciśnienie na powierzchni: </a:t>
            </a:r>
          </a:p>
          <a:p>
            <a:r>
              <a:rPr lang="pl-PL" sz="1800" b="1" dirty="0">
                <a:latin typeface="Calibri" pitchFamily="34" charset="0"/>
                <a:sym typeface="Symbol" pitchFamily="18" charset="2"/>
              </a:rPr>
              <a:t>                     </a:t>
            </a:r>
            <a:r>
              <a:rPr lang="pl-PL" sz="1800" b="1" dirty="0">
                <a:latin typeface="Calibri" pitchFamily="34" charset="0"/>
              </a:rPr>
              <a:t> </a:t>
            </a:r>
            <a:r>
              <a:rPr lang="pl-PL" sz="1800" b="1" dirty="0" smtClean="0">
                <a:latin typeface="Calibri" pitchFamily="34" charset="0"/>
              </a:rPr>
              <a:t>10%-11% ziemskiego</a:t>
            </a:r>
            <a:endParaRPr lang="pl-PL" sz="1800" b="1" dirty="0">
              <a:latin typeface="Calibri" pitchFamily="34" charset="0"/>
            </a:endParaRPr>
          </a:p>
          <a:p>
            <a:endParaRPr lang="pl-PL" sz="1800" b="1" dirty="0">
              <a:latin typeface="Calibri" pitchFamily="34" charset="0"/>
            </a:endParaRPr>
          </a:p>
          <a:p>
            <a:r>
              <a:rPr lang="pl-PL" sz="1800" b="1" dirty="0">
                <a:latin typeface="Calibri" pitchFamily="34" charset="0"/>
              </a:rPr>
              <a:t>Cienka atmosfera: O</a:t>
            </a:r>
            <a:r>
              <a:rPr lang="pl-PL" sz="1800" b="1" baseline="40000" dirty="0">
                <a:latin typeface="Calibri" pitchFamily="34" charset="0"/>
              </a:rPr>
              <a:t>2</a:t>
            </a:r>
            <a:r>
              <a:rPr lang="pl-PL" sz="1800" b="1" dirty="0">
                <a:latin typeface="Calibri" pitchFamily="34" charset="0"/>
              </a:rPr>
              <a:t>  </a:t>
            </a:r>
          </a:p>
          <a:p>
            <a:endParaRPr lang="pl-PL" sz="1800" b="1" dirty="0">
              <a:latin typeface="Calibri" pitchFamily="34" charset="0"/>
            </a:endParaRPr>
          </a:p>
          <a:p>
            <a:r>
              <a:rPr lang="pl-PL" sz="1800" b="1" dirty="0">
                <a:latin typeface="Calibri" pitchFamily="34" charset="0"/>
              </a:rPr>
              <a:t>Powierzchnia: lód </a:t>
            </a:r>
          </a:p>
          <a:p>
            <a:endParaRPr lang="pl-PL" sz="1800" b="1" dirty="0">
              <a:latin typeface="Calibri" pitchFamily="34" charset="0"/>
            </a:endParaRPr>
          </a:p>
          <a:p>
            <a:r>
              <a:rPr lang="pl-PL" sz="1800" b="1" dirty="0">
                <a:latin typeface="Calibri" pitchFamily="34" charset="0"/>
              </a:rPr>
              <a:t>Pole magnetyczne</a:t>
            </a:r>
          </a:p>
        </p:txBody>
      </p:sp>
      <p:pic>
        <p:nvPicPr>
          <p:cNvPr id="39948" name="Picture 12" descr="inset-20070722-1790-21"/>
          <p:cNvPicPr>
            <a:picLocks noChangeAspect="1" noChangeArrowheads="1"/>
          </p:cNvPicPr>
          <p:nvPr/>
        </p:nvPicPr>
        <p:blipFill>
          <a:blip r:embed="rId5"/>
          <a:srcRect/>
          <a:stretch>
            <a:fillRect/>
          </a:stretch>
        </p:blipFill>
        <p:spPr bwMode="auto">
          <a:xfrm>
            <a:off x="3786182" y="3786190"/>
            <a:ext cx="4752975" cy="2817812"/>
          </a:xfrm>
          <a:prstGeom prst="rect">
            <a:avLst/>
          </a:prstGeom>
          <a:noFill/>
          <a:ln w="19050">
            <a:solidFill>
              <a:schemeClr val="bg1"/>
            </a:solidFill>
            <a:miter lim="800000"/>
            <a:headEnd/>
            <a:tailEnd/>
          </a:ln>
        </p:spPr>
      </p:pic>
      <p:pic>
        <p:nvPicPr>
          <p:cNvPr id="39949" name="Picture 13" descr="EuropaInterior"/>
          <p:cNvPicPr>
            <a:picLocks noChangeAspect="1" noChangeArrowheads="1"/>
          </p:cNvPicPr>
          <p:nvPr/>
        </p:nvPicPr>
        <p:blipFill>
          <a:blip r:embed="rId6"/>
          <a:srcRect/>
          <a:stretch>
            <a:fillRect/>
          </a:stretch>
        </p:blipFill>
        <p:spPr bwMode="auto">
          <a:xfrm>
            <a:off x="4726269" y="1071546"/>
            <a:ext cx="4417731" cy="2824161"/>
          </a:xfrm>
          <a:prstGeom prst="rect">
            <a:avLst/>
          </a:prstGeom>
          <a:noFill/>
        </p:spPr>
      </p:pic>
      <p:cxnSp>
        <p:nvCxnSpPr>
          <p:cNvPr id="8" name="Łącznik prosty 7"/>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64560" y="71414"/>
            <a:ext cx="4287007" cy="584775"/>
          </a:xfrm>
          <a:prstGeom prst="rect">
            <a:avLst/>
          </a:prstGeom>
          <a:noFill/>
        </p:spPr>
        <p:txBody>
          <a:bodyPr wrap="none" rtlCol="0">
            <a:spAutoFit/>
          </a:bodyPr>
          <a:lstStyle/>
          <a:p>
            <a:r>
              <a:rPr lang="pl-PL" sz="3200" dirty="0" smtClean="0"/>
              <a:t>Księżyce Jowisza: Europa</a:t>
            </a:r>
            <a:endParaRPr lang="pl-PL" sz="3200" dirty="0"/>
          </a:p>
        </p:txBody>
      </p:sp>
      <p:sp>
        <p:nvSpPr>
          <p:cNvPr id="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1"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994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592138" y="1077913"/>
            <a:ext cx="412750" cy="641350"/>
          </a:xfrm>
          <a:prstGeom prst="rect">
            <a:avLst/>
          </a:prstGeom>
          <a:noFill/>
          <a:ln w="9525">
            <a:noFill/>
            <a:miter lim="800000"/>
            <a:headEnd/>
            <a:tailEnd/>
          </a:ln>
          <a:effectLst/>
        </p:spPr>
        <p:txBody>
          <a:bodyPr wrap="none">
            <a:spAutoFit/>
          </a:bodyPr>
          <a:lstStyle/>
          <a:p>
            <a:pPr>
              <a:buFont typeface="Stars2" pitchFamily="34" charset="2"/>
              <a:buNone/>
            </a:pPr>
            <a:endParaRPr lang="pl-PL" sz="1800">
              <a:latin typeface="Comic Sans MS" pitchFamily="66" charset="0"/>
            </a:endParaRPr>
          </a:p>
          <a:p>
            <a:pPr>
              <a:buFont typeface="Stars2" pitchFamily="34" charset="2"/>
              <a:buChar char="%"/>
            </a:pPr>
            <a:endParaRPr lang="en-US" sz="1800">
              <a:latin typeface="Comic Sans MS" pitchFamily="66" charset="0"/>
            </a:endParaRPr>
          </a:p>
        </p:txBody>
      </p:sp>
      <p:pic>
        <p:nvPicPr>
          <p:cNvPr id="44043" name="Picture 11" descr="PIA00746_modest"/>
          <p:cNvPicPr>
            <a:picLocks noChangeAspect="1" noChangeArrowheads="1"/>
          </p:cNvPicPr>
          <p:nvPr/>
        </p:nvPicPr>
        <p:blipFill>
          <a:blip r:embed="rId3"/>
          <a:srcRect l="1723" t="11163" r="1723" b="2551"/>
          <a:stretch>
            <a:fillRect/>
          </a:stretch>
        </p:blipFill>
        <p:spPr bwMode="auto">
          <a:xfrm>
            <a:off x="142844" y="1214422"/>
            <a:ext cx="8893175" cy="5364163"/>
          </a:xfrm>
          <a:prstGeom prst="rect">
            <a:avLst/>
          </a:prstGeom>
          <a:noFill/>
        </p:spPr>
      </p:pic>
      <p:sp>
        <p:nvSpPr>
          <p:cNvPr id="44045" name="Text Box 13"/>
          <p:cNvSpPr txBox="1">
            <a:spLocks noChangeArrowheads="1"/>
          </p:cNvSpPr>
          <p:nvPr/>
        </p:nvSpPr>
        <p:spPr bwMode="auto">
          <a:xfrm>
            <a:off x="214282" y="714356"/>
            <a:ext cx="8628516" cy="369332"/>
          </a:xfrm>
          <a:prstGeom prst="rect">
            <a:avLst/>
          </a:prstGeom>
          <a:noFill/>
          <a:ln w="9525">
            <a:noFill/>
            <a:miter lim="800000"/>
            <a:headEnd/>
            <a:tailEnd/>
          </a:ln>
          <a:effectLst/>
        </p:spPr>
        <p:txBody>
          <a:bodyPr wrap="none">
            <a:spAutoFit/>
          </a:bodyPr>
          <a:lstStyle/>
          <a:p>
            <a:r>
              <a:rPr lang="pl-PL" b="1" dirty="0">
                <a:latin typeface="Calibri" pitchFamily="34" charset="0"/>
              </a:rPr>
              <a:t>Zdjęcia: Galileo, czerwiec 1996 – luty 1997; rozdzielczość: od 27 metrów do 7 kilometrów</a:t>
            </a:r>
          </a:p>
        </p:txBody>
      </p:sp>
      <p:cxnSp>
        <p:nvCxnSpPr>
          <p:cNvPr id="7" name="Łącznik prosty 6"/>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ole tekstowe 7"/>
          <p:cNvSpPr txBox="1"/>
          <p:nvPr/>
        </p:nvSpPr>
        <p:spPr>
          <a:xfrm>
            <a:off x="64560" y="71414"/>
            <a:ext cx="4287007" cy="584775"/>
          </a:xfrm>
          <a:prstGeom prst="rect">
            <a:avLst/>
          </a:prstGeom>
          <a:noFill/>
        </p:spPr>
        <p:txBody>
          <a:bodyPr wrap="none" rtlCol="0">
            <a:spAutoFit/>
          </a:bodyPr>
          <a:lstStyle/>
          <a:p>
            <a:r>
              <a:rPr lang="pl-PL" sz="3200" dirty="0" smtClean="0"/>
              <a:t>Księżyce Jowisza: Europa</a:t>
            </a:r>
            <a:endParaRPr lang="pl-PL" sz="3200" dirty="0"/>
          </a:p>
        </p:txBody>
      </p:sp>
      <p:sp>
        <p:nvSpPr>
          <p:cNvPr id="9"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vgany2.mpg">
            <a:hlinkClick r:id="" action="ppaction://media"/>
          </p:cNvPr>
          <p:cNvPicPr>
            <a:picLocks noRot="1" noChangeAspect="1" noChangeArrowheads="1"/>
          </p:cNvPicPr>
          <p:nvPr>
            <a:videoFile r:link="rId1"/>
          </p:nvPr>
        </p:nvPicPr>
        <p:blipFill>
          <a:blip r:embed="rId4"/>
          <a:srcRect/>
          <a:stretch>
            <a:fillRect/>
          </a:stretch>
        </p:blipFill>
        <p:spPr bwMode="auto">
          <a:xfrm>
            <a:off x="6357950" y="1142984"/>
            <a:ext cx="2762248" cy="2071686"/>
          </a:xfrm>
          <a:prstGeom prst="rect">
            <a:avLst/>
          </a:prstGeom>
          <a:noFill/>
        </p:spPr>
      </p:pic>
      <p:sp>
        <p:nvSpPr>
          <p:cNvPr id="46217" name="Text Box 137"/>
          <p:cNvSpPr txBox="1">
            <a:spLocks noChangeArrowheads="1"/>
          </p:cNvSpPr>
          <p:nvPr/>
        </p:nvSpPr>
        <p:spPr bwMode="auto">
          <a:xfrm>
            <a:off x="231775" y="1239838"/>
            <a:ext cx="184150" cy="336550"/>
          </a:xfrm>
          <a:prstGeom prst="rect">
            <a:avLst/>
          </a:prstGeom>
          <a:noFill/>
          <a:ln w="9525">
            <a:noFill/>
            <a:miter lim="800000"/>
            <a:headEnd/>
            <a:tailEnd/>
          </a:ln>
          <a:effectLst/>
        </p:spPr>
        <p:txBody>
          <a:bodyPr wrap="none">
            <a:spAutoFit/>
          </a:bodyPr>
          <a:lstStyle/>
          <a:p>
            <a:endParaRPr lang="pl-PL"/>
          </a:p>
        </p:txBody>
      </p:sp>
      <p:sp>
        <p:nvSpPr>
          <p:cNvPr id="46219" name="Text Box 139"/>
          <p:cNvSpPr txBox="1">
            <a:spLocks noChangeArrowheads="1"/>
          </p:cNvSpPr>
          <p:nvPr/>
        </p:nvSpPr>
        <p:spPr bwMode="auto">
          <a:xfrm>
            <a:off x="171595" y="1484313"/>
            <a:ext cx="4114653" cy="4801314"/>
          </a:xfrm>
          <a:prstGeom prst="rect">
            <a:avLst/>
          </a:prstGeom>
          <a:noFill/>
          <a:ln w="9525">
            <a:noFill/>
            <a:miter lim="800000"/>
            <a:headEnd/>
            <a:tailEnd/>
          </a:ln>
          <a:effectLst/>
        </p:spPr>
        <p:txBody>
          <a:bodyPr wrap="none">
            <a:spAutoFit/>
          </a:bodyPr>
          <a:lstStyle/>
          <a:p>
            <a:r>
              <a:rPr lang="pl-PL" sz="1800" b="1" dirty="0">
                <a:latin typeface="Calibri" pitchFamily="34" charset="0"/>
              </a:rPr>
              <a:t>Odległość od Jowisza: 1 070 000 km</a:t>
            </a:r>
          </a:p>
          <a:p>
            <a:r>
              <a:rPr lang="pl-PL" sz="1800" b="1" dirty="0">
                <a:latin typeface="Calibri" pitchFamily="34" charset="0"/>
              </a:rPr>
              <a:t>Okres orbitalny:  7.15 dni </a:t>
            </a:r>
          </a:p>
          <a:p>
            <a:r>
              <a:rPr lang="pl-PL" sz="1800" b="1" dirty="0">
                <a:latin typeface="Calibri" pitchFamily="34" charset="0"/>
              </a:rPr>
              <a:t>Średni promień:   2631 km (0.413 Ziemi)</a:t>
            </a:r>
          </a:p>
          <a:p>
            <a:r>
              <a:rPr lang="pl-PL" sz="1800" b="1" dirty="0">
                <a:latin typeface="Calibri" pitchFamily="34" charset="0"/>
              </a:rPr>
              <a:t>Masa:   1.5×10</a:t>
            </a:r>
            <a:r>
              <a:rPr lang="pl-PL" sz="1800" b="1" baseline="30000" dirty="0">
                <a:latin typeface="Calibri" pitchFamily="34" charset="0"/>
              </a:rPr>
              <a:t>23</a:t>
            </a:r>
            <a:r>
              <a:rPr lang="pl-PL" sz="1800" b="1" dirty="0">
                <a:latin typeface="Calibri" pitchFamily="34" charset="0"/>
              </a:rPr>
              <a:t> kg  (0.025 Ziemi)</a:t>
            </a:r>
          </a:p>
          <a:p>
            <a:endParaRPr lang="pl-PL" sz="1800" b="1" dirty="0">
              <a:latin typeface="Calibri" pitchFamily="34" charset="0"/>
            </a:endParaRPr>
          </a:p>
          <a:p>
            <a:r>
              <a:rPr lang="pl-PL" sz="1800" b="1" dirty="0">
                <a:latin typeface="Calibri" pitchFamily="34" charset="0"/>
              </a:rPr>
              <a:t>Albedo:   0.43</a:t>
            </a:r>
          </a:p>
          <a:p>
            <a:r>
              <a:rPr lang="pl-PL" sz="1800" b="1" dirty="0">
                <a:latin typeface="Calibri" pitchFamily="34" charset="0"/>
              </a:rPr>
              <a:t>Rotacja:   synchroniczna</a:t>
            </a:r>
          </a:p>
          <a:p>
            <a:endParaRPr lang="pl-PL" sz="1800" b="1" dirty="0">
              <a:latin typeface="Calibri" pitchFamily="34" charset="0"/>
            </a:endParaRPr>
          </a:p>
          <a:p>
            <a:r>
              <a:rPr lang="pl-PL" sz="1800" b="1" dirty="0">
                <a:latin typeface="Calibri" pitchFamily="34" charset="0"/>
              </a:rPr>
              <a:t>Temperatura powierzchniowa :</a:t>
            </a:r>
          </a:p>
          <a:p>
            <a:r>
              <a:rPr lang="pl-PL" sz="1800" b="1" dirty="0">
                <a:latin typeface="Calibri" pitchFamily="34" charset="0"/>
                <a:sym typeface="Symbol" pitchFamily="18" charset="2"/>
              </a:rPr>
              <a:t>                                </a:t>
            </a:r>
            <a:r>
              <a:rPr lang="pl-PL" sz="1800" b="1" dirty="0">
                <a:latin typeface="Calibri" pitchFamily="34" charset="0"/>
              </a:rPr>
              <a:t>−172°C</a:t>
            </a:r>
          </a:p>
          <a:p>
            <a:r>
              <a:rPr lang="pl-PL" sz="1800" b="1" dirty="0">
                <a:latin typeface="Calibri" pitchFamily="34" charset="0"/>
              </a:rPr>
              <a:t>Ciśnienie na powierzchni: śladowe</a:t>
            </a:r>
          </a:p>
          <a:p>
            <a:endParaRPr lang="pl-PL" sz="1800" b="1" dirty="0">
              <a:latin typeface="Calibri" pitchFamily="34" charset="0"/>
            </a:endParaRPr>
          </a:p>
          <a:p>
            <a:r>
              <a:rPr lang="pl-PL" sz="1800" b="1" dirty="0">
                <a:latin typeface="Calibri" pitchFamily="34" charset="0"/>
              </a:rPr>
              <a:t>Atmosfera: jest</a:t>
            </a:r>
          </a:p>
          <a:p>
            <a:r>
              <a:rPr lang="pl-PL" sz="1800" b="1" dirty="0">
                <a:latin typeface="Calibri" pitchFamily="34" charset="0"/>
              </a:rPr>
              <a:t>Skład chemiczny:  100% tlen</a:t>
            </a:r>
          </a:p>
          <a:p>
            <a:endParaRPr lang="pl-PL" sz="1800" b="1" dirty="0">
              <a:latin typeface="Calibri" pitchFamily="34" charset="0"/>
            </a:endParaRPr>
          </a:p>
          <a:p>
            <a:r>
              <a:rPr lang="pl-PL" sz="1800" b="1" dirty="0">
                <a:latin typeface="Calibri" pitchFamily="34" charset="0"/>
              </a:rPr>
              <a:t>Pole magnetyczne</a:t>
            </a:r>
          </a:p>
          <a:p>
            <a:r>
              <a:rPr lang="pl-PL" sz="1800" b="1" dirty="0">
                <a:latin typeface="Calibri" pitchFamily="34" charset="0"/>
              </a:rPr>
              <a:t>Powierzchnia: lód</a:t>
            </a:r>
          </a:p>
        </p:txBody>
      </p:sp>
      <p:pic>
        <p:nvPicPr>
          <p:cNvPr id="46220" name="Picture 140" descr="Ganymede_all"/>
          <p:cNvPicPr>
            <a:picLocks noChangeAspect="1" noChangeArrowheads="1"/>
          </p:cNvPicPr>
          <p:nvPr/>
        </p:nvPicPr>
        <p:blipFill>
          <a:blip r:embed="rId5"/>
          <a:srcRect/>
          <a:stretch>
            <a:fillRect/>
          </a:stretch>
        </p:blipFill>
        <p:spPr bwMode="auto">
          <a:xfrm>
            <a:off x="4143372" y="3714752"/>
            <a:ext cx="2571768" cy="2571768"/>
          </a:xfrm>
          <a:prstGeom prst="rect">
            <a:avLst/>
          </a:prstGeom>
          <a:noFill/>
        </p:spPr>
      </p:pic>
      <p:pic>
        <p:nvPicPr>
          <p:cNvPr id="46088" name="Picture 8" descr="ganymede_magn"/>
          <p:cNvPicPr>
            <a:picLocks noChangeAspect="1" noChangeArrowheads="1"/>
          </p:cNvPicPr>
          <p:nvPr/>
        </p:nvPicPr>
        <p:blipFill>
          <a:blip r:embed="rId6"/>
          <a:srcRect/>
          <a:stretch>
            <a:fillRect/>
          </a:stretch>
        </p:blipFill>
        <p:spPr bwMode="auto">
          <a:xfrm>
            <a:off x="6423385" y="3143248"/>
            <a:ext cx="2720647" cy="3521058"/>
          </a:xfrm>
          <a:prstGeom prst="rect">
            <a:avLst/>
          </a:prstGeom>
          <a:noFill/>
        </p:spPr>
      </p:pic>
      <p:pic>
        <p:nvPicPr>
          <p:cNvPr id="46089" name="Picture 9" descr="ganyint"/>
          <p:cNvPicPr>
            <a:picLocks noChangeAspect="1" noChangeArrowheads="1"/>
          </p:cNvPicPr>
          <p:nvPr/>
        </p:nvPicPr>
        <p:blipFill>
          <a:blip r:embed="rId7"/>
          <a:srcRect/>
          <a:stretch>
            <a:fillRect/>
          </a:stretch>
        </p:blipFill>
        <p:spPr bwMode="auto">
          <a:xfrm>
            <a:off x="4143372" y="1000108"/>
            <a:ext cx="2475683" cy="2736850"/>
          </a:xfrm>
          <a:prstGeom prst="rect">
            <a:avLst/>
          </a:prstGeom>
          <a:noFill/>
          <a:ln w="28575">
            <a:solidFill>
              <a:srgbClr val="000000"/>
            </a:solidFill>
            <a:miter lim="800000"/>
            <a:headEnd/>
            <a:tailEnd/>
          </a:ln>
        </p:spPr>
      </p:pic>
      <p:cxnSp>
        <p:nvCxnSpPr>
          <p:cNvPr id="10" name="Łącznik prosty 9"/>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p:cNvSpPr txBox="1"/>
          <p:nvPr/>
        </p:nvSpPr>
        <p:spPr>
          <a:xfrm>
            <a:off x="64560" y="71414"/>
            <a:ext cx="4984506" cy="584775"/>
          </a:xfrm>
          <a:prstGeom prst="rect">
            <a:avLst/>
          </a:prstGeom>
          <a:noFill/>
        </p:spPr>
        <p:txBody>
          <a:bodyPr wrap="none" rtlCol="0">
            <a:spAutoFit/>
          </a:bodyPr>
          <a:lstStyle/>
          <a:p>
            <a:r>
              <a:rPr lang="pl-PL" sz="3200" dirty="0" smtClean="0"/>
              <a:t>Księżyce Jowisza: </a:t>
            </a:r>
            <a:r>
              <a:rPr lang="pl-PL" sz="3200" dirty="0" err="1" smtClean="0"/>
              <a:t>Ganimedes</a:t>
            </a:r>
            <a:endParaRPr lang="pl-PL" sz="3200" dirty="0"/>
          </a:p>
        </p:txBody>
      </p:sp>
      <p:sp>
        <p:nvSpPr>
          <p:cNvPr id="1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3"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608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6293390" cy="584775"/>
          </a:xfrm>
          <a:prstGeom prst="rect">
            <a:avLst/>
          </a:prstGeom>
          <a:noFill/>
        </p:spPr>
        <p:txBody>
          <a:bodyPr wrap="none" rtlCol="0">
            <a:spAutoFit/>
          </a:bodyPr>
          <a:lstStyle/>
          <a:p>
            <a:r>
              <a:rPr lang="pl-PL" sz="3200" dirty="0" smtClean="0"/>
              <a:t>Czy istnieje życie we Wszechświecie?</a:t>
            </a:r>
            <a:endParaRPr lang="pl-PL" sz="3200" dirty="0"/>
          </a:p>
        </p:txBody>
      </p:sp>
      <p:pic>
        <p:nvPicPr>
          <p:cNvPr id="5" name="Picture 1"/>
          <p:cNvPicPr>
            <a:picLocks noChangeAspect="1" noChangeArrowheads="1"/>
          </p:cNvPicPr>
          <p:nvPr/>
        </p:nvPicPr>
        <p:blipFill>
          <a:blip r:embed="rId2"/>
          <a:srcRect/>
          <a:stretch>
            <a:fillRect/>
          </a:stretch>
        </p:blipFill>
        <p:spPr bwMode="auto">
          <a:xfrm>
            <a:off x="357189" y="1428736"/>
            <a:ext cx="4429125" cy="2876550"/>
          </a:xfrm>
          <a:prstGeom prst="rect">
            <a:avLst/>
          </a:prstGeom>
          <a:noFill/>
          <a:ln w="9525">
            <a:noFill/>
            <a:miter lim="800000"/>
            <a:headEnd/>
            <a:tailEnd/>
          </a:ln>
          <a:effectLst/>
        </p:spPr>
      </p:pic>
      <p:sp>
        <p:nvSpPr>
          <p:cNvPr id="6" name="Prostokąt 5"/>
          <p:cNvSpPr/>
          <p:nvPr/>
        </p:nvSpPr>
        <p:spPr>
          <a:xfrm>
            <a:off x="285720" y="1071546"/>
            <a:ext cx="1517338" cy="369332"/>
          </a:xfrm>
          <a:prstGeom prst="rect">
            <a:avLst/>
          </a:prstGeom>
        </p:spPr>
        <p:txBody>
          <a:bodyPr wrap="none">
            <a:spAutoFit/>
          </a:bodyPr>
          <a:lstStyle/>
          <a:p>
            <a:r>
              <a:rPr lang="pl-PL" b="1" dirty="0" smtClean="0"/>
              <a:t>1473 – 1543 r.</a:t>
            </a:r>
            <a:endParaRPr lang="pl-PL" b="1" dirty="0"/>
          </a:p>
        </p:txBody>
      </p:sp>
      <p:sp>
        <p:nvSpPr>
          <p:cNvPr id="7" name="pole tekstowe 6"/>
          <p:cNvSpPr txBox="1"/>
          <p:nvPr/>
        </p:nvSpPr>
        <p:spPr>
          <a:xfrm>
            <a:off x="5286380" y="1714488"/>
            <a:ext cx="3173626" cy="2031325"/>
          </a:xfrm>
          <a:prstGeom prst="rect">
            <a:avLst/>
          </a:prstGeom>
          <a:noFill/>
        </p:spPr>
        <p:txBody>
          <a:bodyPr wrap="none" rtlCol="0">
            <a:spAutoFit/>
          </a:bodyPr>
          <a:lstStyle/>
          <a:p>
            <a:r>
              <a:rPr lang="pl-PL" b="1" dirty="0" smtClean="0"/>
              <a:t>TAK, bo:</a:t>
            </a:r>
          </a:p>
          <a:p>
            <a:endParaRPr lang="pl-PL" b="1" dirty="0" smtClean="0"/>
          </a:p>
          <a:p>
            <a:endParaRPr lang="pl-PL" b="1" dirty="0" smtClean="0"/>
          </a:p>
          <a:p>
            <a:r>
              <a:rPr lang="pl-PL" b="1" dirty="0" smtClean="0"/>
              <a:t>zasada kopernikańska mówi, że</a:t>
            </a:r>
          </a:p>
          <a:p>
            <a:endParaRPr lang="pl-PL" b="1" dirty="0" smtClean="0"/>
          </a:p>
          <a:p>
            <a:r>
              <a:rPr lang="pl-PL" b="1" dirty="0" smtClean="0"/>
              <a:t>„Ziemia nie jest wyróżnionym </a:t>
            </a:r>
          </a:p>
          <a:p>
            <a:r>
              <a:rPr lang="pl-PL" b="1" dirty="0" smtClean="0"/>
              <a:t>miejscem we Wszechświecie”</a:t>
            </a:r>
          </a:p>
        </p:txBody>
      </p:sp>
      <p:pic>
        <p:nvPicPr>
          <p:cNvPr id="8" name="Obraz 7" descr="DSC04970.JPG"/>
          <p:cNvPicPr>
            <a:picLocks noChangeAspect="1"/>
          </p:cNvPicPr>
          <p:nvPr/>
        </p:nvPicPr>
        <p:blipFill>
          <a:blip r:embed="rId3" cstate="print"/>
          <a:stretch>
            <a:fillRect/>
          </a:stretch>
        </p:blipFill>
        <p:spPr>
          <a:xfrm>
            <a:off x="1142976" y="4429132"/>
            <a:ext cx="2833675" cy="2125257"/>
          </a:xfrm>
          <a:prstGeom prst="rect">
            <a:avLst/>
          </a:prstGeom>
        </p:spPr>
      </p:pic>
      <p:sp>
        <p:nvSpPr>
          <p:cNvPr id="9" name="pole tekstowe 8"/>
          <p:cNvSpPr txBox="1"/>
          <p:nvPr/>
        </p:nvSpPr>
        <p:spPr>
          <a:xfrm>
            <a:off x="4214810" y="5286388"/>
            <a:ext cx="4482894" cy="369332"/>
          </a:xfrm>
          <a:prstGeom prst="rect">
            <a:avLst/>
          </a:prstGeom>
          <a:noFill/>
        </p:spPr>
        <p:txBody>
          <a:bodyPr wrap="none" rtlCol="0">
            <a:spAutoFit/>
          </a:bodyPr>
          <a:lstStyle/>
          <a:p>
            <a:r>
              <a:rPr lang="pl-PL" b="1" dirty="0" smtClean="0"/>
              <a:t>Biblioteka Uniwersytetu w Uppsala (Szwecja)</a:t>
            </a:r>
            <a:endParaRPr lang="pl-PL"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ganymede-tiamatsulcus"/>
          <p:cNvPicPr>
            <a:picLocks noChangeAspect="1" noChangeArrowheads="1"/>
          </p:cNvPicPr>
          <p:nvPr/>
        </p:nvPicPr>
        <p:blipFill>
          <a:blip r:embed="rId3"/>
          <a:srcRect/>
          <a:stretch>
            <a:fillRect/>
          </a:stretch>
        </p:blipFill>
        <p:spPr bwMode="auto">
          <a:xfrm>
            <a:off x="4572000" y="1000108"/>
            <a:ext cx="2500330" cy="2508665"/>
          </a:xfrm>
          <a:prstGeom prst="rect">
            <a:avLst/>
          </a:prstGeom>
          <a:noFill/>
          <a:ln w="28575">
            <a:solidFill>
              <a:srgbClr val="000000"/>
            </a:solidFill>
            <a:miter lim="800000"/>
            <a:headEnd/>
            <a:tailEnd/>
          </a:ln>
        </p:spPr>
      </p:pic>
      <p:pic>
        <p:nvPicPr>
          <p:cNvPr id="47111" name="Picture 7" descr="ganymede1"/>
          <p:cNvPicPr>
            <a:picLocks noChangeAspect="1" noChangeArrowheads="1"/>
          </p:cNvPicPr>
          <p:nvPr/>
        </p:nvPicPr>
        <p:blipFill>
          <a:blip r:embed="rId4"/>
          <a:srcRect/>
          <a:stretch>
            <a:fillRect/>
          </a:stretch>
        </p:blipFill>
        <p:spPr bwMode="auto">
          <a:xfrm>
            <a:off x="1928794" y="1071546"/>
            <a:ext cx="2406624" cy="2406624"/>
          </a:xfrm>
          <a:prstGeom prst="rect">
            <a:avLst/>
          </a:prstGeom>
          <a:noFill/>
        </p:spPr>
      </p:pic>
      <p:pic>
        <p:nvPicPr>
          <p:cNvPr id="47110" name="Picture 6" descr="ganymedecyl2"/>
          <p:cNvPicPr>
            <a:picLocks noChangeAspect="1" noChangeArrowheads="1"/>
          </p:cNvPicPr>
          <p:nvPr/>
        </p:nvPicPr>
        <p:blipFill>
          <a:blip r:embed="rId5"/>
          <a:srcRect/>
          <a:stretch>
            <a:fillRect/>
          </a:stretch>
        </p:blipFill>
        <p:spPr bwMode="auto">
          <a:xfrm>
            <a:off x="1214414" y="3429000"/>
            <a:ext cx="6283309" cy="3141654"/>
          </a:xfrm>
          <a:prstGeom prst="rect">
            <a:avLst/>
          </a:prstGeom>
          <a:noFill/>
          <a:ln w="28575">
            <a:solidFill>
              <a:srgbClr val="000000"/>
            </a:solidFill>
            <a:miter lim="800000"/>
            <a:headEnd/>
            <a:tailEnd/>
          </a:ln>
        </p:spPr>
      </p:pic>
      <p:cxnSp>
        <p:nvCxnSpPr>
          <p:cNvPr id="7" name="Łącznik prosty 6"/>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ole tekstowe 7"/>
          <p:cNvSpPr txBox="1"/>
          <p:nvPr/>
        </p:nvSpPr>
        <p:spPr>
          <a:xfrm>
            <a:off x="64560" y="71414"/>
            <a:ext cx="4984506" cy="584775"/>
          </a:xfrm>
          <a:prstGeom prst="rect">
            <a:avLst/>
          </a:prstGeom>
          <a:noFill/>
        </p:spPr>
        <p:txBody>
          <a:bodyPr wrap="none" rtlCol="0">
            <a:spAutoFit/>
          </a:bodyPr>
          <a:lstStyle/>
          <a:p>
            <a:r>
              <a:rPr lang="pl-PL" sz="3200" dirty="0" smtClean="0"/>
              <a:t>Księżyce Jowisza: </a:t>
            </a:r>
            <a:r>
              <a:rPr lang="pl-PL" sz="3200" dirty="0" err="1" smtClean="0"/>
              <a:t>Ganimedes</a:t>
            </a:r>
            <a:endParaRPr lang="pl-PL" sz="3200" dirty="0"/>
          </a:p>
        </p:txBody>
      </p:sp>
      <p:sp>
        <p:nvSpPr>
          <p:cNvPr id="9"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vcallis1.mpg">
            <a:hlinkClick r:id="" action="ppaction://media"/>
          </p:cNvPr>
          <p:cNvPicPr>
            <a:picLocks noRot="1" noChangeAspect="1" noChangeArrowheads="1"/>
          </p:cNvPicPr>
          <p:nvPr>
            <a:videoFile r:link="rId1"/>
          </p:nvPr>
        </p:nvPicPr>
        <p:blipFill>
          <a:blip r:embed="rId4"/>
          <a:srcRect/>
          <a:stretch>
            <a:fillRect/>
          </a:stretch>
        </p:blipFill>
        <p:spPr bwMode="auto">
          <a:xfrm>
            <a:off x="3357554" y="5000636"/>
            <a:ext cx="2178034" cy="1633526"/>
          </a:xfrm>
          <a:prstGeom prst="rect">
            <a:avLst/>
          </a:prstGeom>
          <a:noFill/>
        </p:spPr>
      </p:pic>
      <p:sp>
        <p:nvSpPr>
          <p:cNvPr id="48138" name="Rectangle 10"/>
          <p:cNvSpPr>
            <a:spLocks noChangeArrowheads="1"/>
          </p:cNvSpPr>
          <p:nvPr/>
        </p:nvSpPr>
        <p:spPr bwMode="auto">
          <a:xfrm>
            <a:off x="271476" y="1412875"/>
            <a:ext cx="6300788" cy="5035550"/>
          </a:xfrm>
          <a:prstGeom prst="rect">
            <a:avLst/>
          </a:prstGeom>
          <a:noFill/>
          <a:ln w="9525">
            <a:noFill/>
            <a:miter lim="800000"/>
            <a:headEnd/>
            <a:tailEnd/>
          </a:ln>
          <a:effectLst/>
        </p:spPr>
        <p:txBody>
          <a:bodyPr>
            <a:spAutoFit/>
          </a:bodyPr>
          <a:lstStyle/>
          <a:p>
            <a:r>
              <a:rPr lang="pl-PL" sz="1800" b="1" dirty="0">
                <a:latin typeface="Calibri" pitchFamily="34" charset="0"/>
              </a:rPr>
              <a:t>Średnia odległość: 1 882 700 km</a:t>
            </a:r>
          </a:p>
          <a:p>
            <a:r>
              <a:rPr lang="pl-PL" sz="1800" b="1" dirty="0">
                <a:latin typeface="Calibri" pitchFamily="34" charset="0"/>
              </a:rPr>
              <a:t>Okres orbitalny:  16.69 dni </a:t>
            </a:r>
          </a:p>
          <a:p>
            <a:r>
              <a:rPr lang="pl-PL" sz="1800" b="1" dirty="0">
                <a:latin typeface="Calibri" pitchFamily="34" charset="0"/>
              </a:rPr>
              <a:t>Średni promień:  2410 km (0.378 promienia Ziemi)</a:t>
            </a:r>
          </a:p>
          <a:p>
            <a:r>
              <a:rPr lang="pl-PL" sz="1800" b="1" dirty="0">
                <a:latin typeface="Calibri" pitchFamily="34" charset="0"/>
              </a:rPr>
              <a:t>Masa:   1.08×10</a:t>
            </a:r>
            <a:r>
              <a:rPr lang="pl-PL" sz="1800" b="1" baseline="30000" dirty="0">
                <a:latin typeface="Calibri" pitchFamily="34" charset="0"/>
              </a:rPr>
              <a:t>23</a:t>
            </a:r>
            <a:r>
              <a:rPr lang="pl-PL" sz="1800" b="1" dirty="0">
                <a:latin typeface="Calibri" pitchFamily="34" charset="0"/>
              </a:rPr>
              <a:t> kg  (0.018 masy Ziemi)</a:t>
            </a:r>
          </a:p>
          <a:p>
            <a:endParaRPr lang="pl-PL" sz="1800" b="1" dirty="0">
              <a:latin typeface="Calibri" pitchFamily="34" charset="0"/>
            </a:endParaRPr>
          </a:p>
          <a:p>
            <a:r>
              <a:rPr lang="pl-PL" sz="1800" b="1" dirty="0">
                <a:latin typeface="Calibri" pitchFamily="34" charset="0"/>
              </a:rPr>
              <a:t>Albedo:   0.22</a:t>
            </a:r>
          </a:p>
          <a:p>
            <a:r>
              <a:rPr lang="pl-PL" sz="1800" b="1" dirty="0">
                <a:latin typeface="Calibri" pitchFamily="34" charset="0"/>
              </a:rPr>
              <a:t>Rotacja:   synchroniczna</a:t>
            </a:r>
          </a:p>
          <a:p>
            <a:endParaRPr lang="pl-PL" sz="1800" b="1" dirty="0">
              <a:latin typeface="Calibri" pitchFamily="34" charset="0"/>
            </a:endParaRPr>
          </a:p>
          <a:p>
            <a:r>
              <a:rPr lang="pl-PL" sz="1800" b="1" dirty="0">
                <a:latin typeface="Calibri" pitchFamily="34" charset="0"/>
              </a:rPr>
              <a:t>Temperatura powierzchniowa :</a:t>
            </a:r>
          </a:p>
          <a:p>
            <a:r>
              <a:rPr lang="pl-PL" sz="1800" b="1" dirty="0">
                <a:latin typeface="Calibri" pitchFamily="34" charset="0"/>
                <a:sym typeface="Symbol" pitchFamily="18" charset="2"/>
              </a:rPr>
              <a:t>                              </a:t>
            </a:r>
            <a:r>
              <a:rPr lang="pl-PL" sz="1800" b="1" dirty="0">
                <a:latin typeface="Calibri" pitchFamily="34" charset="0"/>
              </a:rPr>
              <a:t>−139° C</a:t>
            </a:r>
          </a:p>
          <a:p>
            <a:r>
              <a:rPr lang="pl-PL" sz="1800" b="1" dirty="0">
                <a:latin typeface="Calibri" pitchFamily="34" charset="0"/>
              </a:rPr>
              <a:t>Ciśnienie na powierzchni: śladowe</a:t>
            </a:r>
          </a:p>
          <a:p>
            <a:endParaRPr lang="pl-PL" sz="1800" b="1" dirty="0">
              <a:latin typeface="Calibri" pitchFamily="34" charset="0"/>
            </a:endParaRPr>
          </a:p>
          <a:p>
            <a:r>
              <a:rPr lang="pl-PL" sz="1800" b="1" dirty="0">
                <a:latin typeface="Calibri" pitchFamily="34" charset="0"/>
              </a:rPr>
              <a:t>Atmosfera: jest</a:t>
            </a:r>
          </a:p>
          <a:p>
            <a:r>
              <a:rPr lang="pl-PL" sz="1800" b="1" dirty="0">
                <a:latin typeface="Calibri" pitchFamily="34" charset="0"/>
              </a:rPr>
              <a:t>Skład chemiczny: CO</a:t>
            </a:r>
            <a:r>
              <a:rPr lang="pl-PL" sz="1800" b="1" baseline="-12000" dirty="0">
                <a:latin typeface="Calibri" pitchFamily="34" charset="0"/>
              </a:rPr>
              <a:t>2</a:t>
            </a:r>
            <a:r>
              <a:rPr lang="pl-PL" sz="1800" b="1" dirty="0">
                <a:latin typeface="Calibri" pitchFamily="34" charset="0"/>
              </a:rPr>
              <a:t>, O</a:t>
            </a:r>
            <a:r>
              <a:rPr lang="pl-PL" sz="1800" b="1" baseline="-12000" dirty="0">
                <a:latin typeface="Calibri" pitchFamily="34" charset="0"/>
              </a:rPr>
              <a:t>2</a:t>
            </a:r>
          </a:p>
          <a:p>
            <a:endParaRPr lang="pl-PL" sz="1800" b="1" dirty="0">
              <a:latin typeface="Calibri" pitchFamily="34" charset="0"/>
            </a:endParaRPr>
          </a:p>
          <a:p>
            <a:r>
              <a:rPr lang="pl-PL" sz="1800" b="1" dirty="0">
                <a:latin typeface="Calibri" pitchFamily="34" charset="0"/>
              </a:rPr>
              <a:t>Powierzchnia: lód</a:t>
            </a:r>
          </a:p>
          <a:p>
            <a:endParaRPr lang="pl-PL" sz="1800" b="1" dirty="0">
              <a:latin typeface="Calibri" pitchFamily="34" charset="0"/>
            </a:endParaRPr>
          </a:p>
          <a:p>
            <a:r>
              <a:rPr lang="pl-PL" sz="1800" b="1" dirty="0">
                <a:latin typeface="Calibri" pitchFamily="34" charset="0"/>
              </a:rPr>
              <a:t>Pole magnetyczne</a:t>
            </a:r>
          </a:p>
        </p:txBody>
      </p:sp>
      <p:pic>
        <p:nvPicPr>
          <p:cNvPr id="48139" name="Picture 11" descr="callisto"/>
          <p:cNvPicPr>
            <a:picLocks noChangeAspect="1" noChangeArrowheads="1"/>
          </p:cNvPicPr>
          <p:nvPr/>
        </p:nvPicPr>
        <p:blipFill>
          <a:blip r:embed="rId5"/>
          <a:srcRect/>
          <a:stretch>
            <a:fillRect/>
          </a:stretch>
        </p:blipFill>
        <p:spPr bwMode="auto">
          <a:xfrm>
            <a:off x="5357818" y="2973407"/>
            <a:ext cx="3604492" cy="3670303"/>
          </a:xfrm>
          <a:prstGeom prst="rect">
            <a:avLst/>
          </a:prstGeom>
          <a:noFill/>
        </p:spPr>
      </p:pic>
      <p:pic>
        <p:nvPicPr>
          <p:cNvPr id="48140" name="Picture 12" descr="calint"/>
          <p:cNvPicPr>
            <a:picLocks noChangeAspect="1" noChangeArrowheads="1"/>
          </p:cNvPicPr>
          <p:nvPr/>
        </p:nvPicPr>
        <p:blipFill>
          <a:blip r:embed="rId6"/>
          <a:srcRect l="8803" t="1459" r="8803" b="6567"/>
          <a:stretch>
            <a:fillRect/>
          </a:stretch>
        </p:blipFill>
        <p:spPr bwMode="auto">
          <a:xfrm>
            <a:off x="6687713" y="1000108"/>
            <a:ext cx="2242005" cy="2012665"/>
          </a:xfrm>
          <a:prstGeom prst="rect">
            <a:avLst/>
          </a:prstGeom>
          <a:noFill/>
          <a:ln w="28575">
            <a:solidFill>
              <a:schemeClr val="bg1"/>
            </a:solidFill>
            <a:miter lim="800000"/>
            <a:headEnd/>
            <a:tailEnd/>
          </a:ln>
        </p:spPr>
      </p:pic>
      <p:cxnSp>
        <p:nvCxnSpPr>
          <p:cNvPr id="8" name="Łącznik prosty 7"/>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64560" y="71414"/>
            <a:ext cx="4297395" cy="584775"/>
          </a:xfrm>
          <a:prstGeom prst="rect">
            <a:avLst/>
          </a:prstGeom>
          <a:noFill/>
        </p:spPr>
        <p:txBody>
          <a:bodyPr wrap="none" rtlCol="0">
            <a:spAutoFit/>
          </a:bodyPr>
          <a:lstStyle/>
          <a:p>
            <a:r>
              <a:rPr lang="pl-PL" sz="3200" dirty="0" smtClean="0"/>
              <a:t>Księżyce Jowisza: </a:t>
            </a:r>
            <a:r>
              <a:rPr lang="pl-PL" sz="3200" dirty="0" err="1" smtClean="0"/>
              <a:t>Kallisto</a:t>
            </a:r>
            <a:endParaRPr lang="pl-PL" sz="3200" dirty="0"/>
          </a:p>
        </p:txBody>
      </p:sp>
      <p:sp>
        <p:nvSpPr>
          <p:cNvPr id="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1"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813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6" name="titanrot.mpg">
            <a:hlinkClick r:id="" action="ppaction://media"/>
          </p:cNvPr>
          <p:cNvPicPr>
            <a:picLocks noRot="1" noChangeAspect="1" noChangeArrowheads="1"/>
          </p:cNvPicPr>
          <p:nvPr>
            <a:videoFile r:link="rId1"/>
          </p:nvPr>
        </p:nvPicPr>
        <p:blipFill>
          <a:blip r:embed="rId4"/>
          <a:srcRect/>
          <a:stretch>
            <a:fillRect/>
          </a:stretch>
        </p:blipFill>
        <p:spPr bwMode="auto">
          <a:xfrm>
            <a:off x="7072330" y="857232"/>
            <a:ext cx="1644630" cy="1581375"/>
          </a:xfrm>
          <a:prstGeom prst="rect">
            <a:avLst/>
          </a:prstGeom>
          <a:noFill/>
        </p:spPr>
      </p:pic>
      <p:sp>
        <p:nvSpPr>
          <p:cNvPr id="55312" name="Rectangle 16"/>
          <p:cNvSpPr>
            <a:spLocks noChangeArrowheads="1"/>
          </p:cNvSpPr>
          <p:nvPr/>
        </p:nvSpPr>
        <p:spPr bwMode="auto">
          <a:xfrm>
            <a:off x="141290" y="1557338"/>
            <a:ext cx="4859338" cy="4247317"/>
          </a:xfrm>
          <a:prstGeom prst="rect">
            <a:avLst/>
          </a:prstGeom>
          <a:noFill/>
          <a:ln w="9525">
            <a:noFill/>
            <a:miter lim="800000"/>
            <a:headEnd/>
            <a:tailEnd/>
          </a:ln>
          <a:effectLst/>
        </p:spPr>
        <p:txBody>
          <a:bodyPr>
            <a:spAutoFit/>
          </a:bodyPr>
          <a:lstStyle/>
          <a:p>
            <a:r>
              <a:rPr lang="pl-PL" sz="1800" b="1" dirty="0">
                <a:latin typeface="Calibri" pitchFamily="34" charset="0"/>
              </a:rPr>
              <a:t>Odległość od Saturna:  1 221 931 km</a:t>
            </a:r>
          </a:p>
          <a:p>
            <a:r>
              <a:rPr lang="pl-PL" sz="1800" b="1" dirty="0">
                <a:latin typeface="Calibri" pitchFamily="34" charset="0"/>
              </a:rPr>
              <a:t>Okres orbitalny:  15.95 dni</a:t>
            </a:r>
          </a:p>
          <a:p>
            <a:r>
              <a:rPr lang="pl-PL" sz="1800" b="1" dirty="0">
                <a:latin typeface="Calibri" pitchFamily="34" charset="0"/>
              </a:rPr>
              <a:t>Promień:  2575 km </a:t>
            </a:r>
          </a:p>
          <a:p>
            <a:r>
              <a:rPr lang="pl-PL" sz="1800" b="1" dirty="0">
                <a:latin typeface="Calibri" pitchFamily="34" charset="0"/>
              </a:rPr>
              <a:t>Masa:  1.35 x 10</a:t>
            </a:r>
            <a:r>
              <a:rPr lang="pl-PL" sz="1800" b="1" baseline="30000" dirty="0">
                <a:latin typeface="Calibri" pitchFamily="34" charset="0"/>
              </a:rPr>
              <a:t>23</a:t>
            </a:r>
            <a:r>
              <a:rPr lang="pl-PL" sz="1800" b="1" dirty="0">
                <a:latin typeface="Calibri" pitchFamily="34" charset="0"/>
              </a:rPr>
              <a:t> kg  (0.022 masy Ziemi)</a:t>
            </a:r>
          </a:p>
          <a:p>
            <a:endParaRPr lang="pl-PL" sz="1800" b="1" dirty="0">
              <a:latin typeface="Calibri" pitchFamily="34" charset="0"/>
            </a:endParaRPr>
          </a:p>
          <a:p>
            <a:r>
              <a:rPr lang="pl-PL" sz="1800" b="1" dirty="0">
                <a:latin typeface="Calibri" pitchFamily="34" charset="0"/>
              </a:rPr>
              <a:t>Albedo: 0.20 </a:t>
            </a:r>
          </a:p>
          <a:p>
            <a:r>
              <a:rPr lang="pl-PL" sz="1800" b="1" dirty="0">
                <a:latin typeface="Calibri" pitchFamily="34" charset="0"/>
              </a:rPr>
              <a:t>Rotacja: synchroniczna</a:t>
            </a:r>
          </a:p>
          <a:p>
            <a:endParaRPr lang="pl-PL" sz="1800" b="1" dirty="0">
              <a:latin typeface="Calibri" pitchFamily="34" charset="0"/>
            </a:endParaRPr>
          </a:p>
          <a:p>
            <a:r>
              <a:rPr lang="pl-PL" sz="1800" b="1" dirty="0">
                <a:latin typeface="Calibri" pitchFamily="34" charset="0"/>
              </a:rPr>
              <a:t>Stosunek Skała/Lód = 52:48 (masowo) </a:t>
            </a:r>
          </a:p>
          <a:p>
            <a:endParaRPr lang="pl-PL" sz="1800" b="1" dirty="0">
              <a:latin typeface="Calibri" pitchFamily="34" charset="0"/>
            </a:endParaRPr>
          </a:p>
          <a:p>
            <a:r>
              <a:rPr lang="pl-PL" sz="1800" b="1" dirty="0">
                <a:latin typeface="Calibri" pitchFamily="34" charset="0"/>
              </a:rPr>
              <a:t>Temperatura powierzchni: -189</a:t>
            </a:r>
            <a:r>
              <a:rPr lang="pl-PL" sz="1800" b="1" baseline="56000" dirty="0">
                <a:latin typeface="Calibri" pitchFamily="34" charset="0"/>
              </a:rPr>
              <a:t>o</a:t>
            </a:r>
            <a:r>
              <a:rPr lang="pl-PL" sz="1800" b="1" dirty="0">
                <a:latin typeface="Calibri" pitchFamily="34" charset="0"/>
              </a:rPr>
              <a:t> C  </a:t>
            </a:r>
          </a:p>
          <a:p>
            <a:endParaRPr lang="pl-PL" sz="1800" b="1" dirty="0">
              <a:latin typeface="Calibri" pitchFamily="34" charset="0"/>
            </a:endParaRPr>
          </a:p>
          <a:p>
            <a:r>
              <a:rPr lang="pl-PL" sz="1800" b="1" dirty="0">
                <a:latin typeface="Calibri" pitchFamily="34" charset="0"/>
              </a:rPr>
              <a:t>Ciśnienie na powierzchni: 147 </a:t>
            </a:r>
            <a:r>
              <a:rPr lang="pl-PL" sz="1800" b="1" dirty="0" err="1">
                <a:latin typeface="Calibri" pitchFamily="34" charset="0"/>
              </a:rPr>
              <a:t>kPa</a:t>
            </a:r>
            <a:r>
              <a:rPr lang="pl-PL" sz="1800" b="1" dirty="0">
                <a:latin typeface="Calibri" pitchFamily="34" charset="0"/>
              </a:rPr>
              <a:t> </a:t>
            </a:r>
          </a:p>
          <a:p>
            <a:endParaRPr lang="pl-PL" sz="1800" b="1" dirty="0">
              <a:latin typeface="Calibri" pitchFamily="34" charset="0"/>
            </a:endParaRPr>
          </a:p>
          <a:p>
            <a:r>
              <a:rPr lang="pl-PL" sz="1800" b="1" dirty="0">
                <a:latin typeface="Calibri" pitchFamily="34" charset="0"/>
              </a:rPr>
              <a:t>Atmosfera: jest</a:t>
            </a:r>
          </a:p>
        </p:txBody>
      </p:sp>
      <p:pic>
        <p:nvPicPr>
          <p:cNvPr id="55313" name="Picture 17" descr="Titan-Interior-Model"/>
          <p:cNvPicPr>
            <a:picLocks noChangeAspect="1" noChangeArrowheads="1"/>
          </p:cNvPicPr>
          <p:nvPr/>
        </p:nvPicPr>
        <p:blipFill>
          <a:blip r:embed="rId5"/>
          <a:srcRect/>
          <a:stretch>
            <a:fillRect/>
          </a:stretch>
        </p:blipFill>
        <p:spPr bwMode="auto">
          <a:xfrm>
            <a:off x="5500694" y="2571744"/>
            <a:ext cx="3488045" cy="4098930"/>
          </a:xfrm>
          <a:prstGeom prst="rect">
            <a:avLst/>
          </a:prstGeom>
          <a:noFill/>
        </p:spPr>
      </p:pic>
      <p:cxnSp>
        <p:nvCxnSpPr>
          <p:cNvPr id="7" name="Łącznik prosty 6"/>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ole tekstowe 7"/>
          <p:cNvSpPr txBox="1"/>
          <p:nvPr/>
        </p:nvSpPr>
        <p:spPr>
          <a:xfrm>
            <a:off x="64560" y="71414"/>
            <a:ext cx="4070153" cy="584775"/>
          </a:xfrm>
          <a:prstGeom prst="rect">
            <a:avLst/>
          </a:prstGeom>
          <a:noFill/>
        </p:spPr>
        <p:txBody>
          <a:bodyPr wrap="none" rtlCol="0">
            <a:spAutoFit/>
          </a:bodyPr>
          <a:lstStyle/>
          <a:p>
            <a:r>
              <a:rPr lang="pl-PL" sz="3200" dirty="0" smtClean="0"/>
              <a:t>Księżyce Saturna: Tytan</a:t>
            </a:r>
            <a:endParaRPr lang="pl-PL" sz="3200" dirty="0"/>
          </a:p>
        </p:txBody>
      </p:sp>
      <p:sp>
        <p:nvSpPr>
          <p:cNvPr id="9"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530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177795" y="989033"/>
            <a:ext cx="2224776" cy="369332"/>
          </a:xfrm>
          <a:prstGeom prst="rect">
            <a:avLst/>
          </a:prstGeom>
          <a:noFill/>
          <a:ln w="9525">
            <a:noFill/>
            <a:miter lim="800000"/>
            <a:headEnd/>
            <a:tailEnd/>
          </a:ln>
          <a:effectLst>
            <a:outerShdw dist="35921" dir="2700000" algn="ctr" rotWithShape="0">
              <a:schemeClr val="bg2"/>
            </a:outerShdw>
          </a:effectLst>
        </p:spPr>
        <p:txBody>
          <a:bodyPr wrap="none">
            <a:spAutoFit/>
          </a:bodyPr>
          <a:lstStyle/>
          <a:p>
            <a:r>
              <a:rPr lang="pl-PL" b="1">
                <a:effectLst>
                  <a:outerShdw blurRad="38100" dist="38100" dir="2700000" algn="tl">
                    <a:srgbClr val="C0C0C0"/>
                  </a:outerShdw>
                </a:effectLst>
              </a:rPr>
              <a:t>Atmosfera</a:t>
            </a:r>
            <a:r>
              <a:rPr lang="pl-PL" b="1"/>
              <a:t> </a:t>
            </a:r>
            <a:r>
              <a:rPr lang="pl-PL" b="1">
                <a:sym typeface="Symbol" pitchFamily="18" charset="2"/>
              </a:rPr>
              <a:t> 1500 km</a:t>
            </a:r>
          </a:p>
        </p:txBody>
      </p:sp>
      <p:sp>
        <p:nvSpPr>
          <p:cNvPr id="119814" name="Text Box 6"/>
          <p:cNvSpPr txBox="1">
            <a:spLocks noChangeArrowheads="1"/>
          </p:cNvSpPr>
          <p:nvPr/>
        </p:nvSpPr>
        <p:spPr bwMode="auto">
          <a:xfrm>
            <a:off x="165095" y="1420833"/>
            <a:ext cx="3194208" cy="1508105"/>
          </a:xfrm>
          <a:prstGeom prst="rect">
            <a:avLst/>
          </a:prstGeom>
          <a:noFill/>
          <a:ln w="9525">
            <a:noFill/>
            <a:miter lim="800000"/>
            <a:headEnd/>
            <a:tailEnd/>
          </a:ln>
          <a:effectLst/>
        </p:spPr>
        <p:txBody>
          <a:bodyPr wrap="none">
            <a:spAutoFit/>
          </a:bodyPr>
          <a:lstStyle/>
          <a:p>
            <a:r>
              <a:rPr lang="pl-PL" b="1">
                <a:effectLst>
                  <a:outerShdw blurRad="38100" dist="38100" dir="2700000" algn="tl">
                    <a:srgbClr val="C0C0C0"/>
                  </a:outerShdw>
                </a:effectLst>
              </a:rPr>
              <a:t>Skład atmosfery:</a:t>
            </a:r>
          </a:p>
          <a:p>
            <a:r>
              <a:rPr lang="pl-PL" b="1"/>
              <a:t> azot molekularny N</a:t>
            </a:r>
            <a:r>
              <a:rPr lang="pl-PL" b="1" baseline="-25000"/>
              <a:t>2 </a:t>
            </a:r>
            <a:r>
              <a:rPr lang="pl-PL" b="1"/>
              <a:t>(~ 98%)</a:t>
            </a:r>
          </a:p>
          <a:p>
            <a:r>
              <a:rPr lang="pl-PL" b="1"/>
              <a:t> metan CH</a:t>
            </a:r>
            <a:r>
              <a:rPr lang="pl-PL" b="1" baseline="-25000"/>
              <a:t>4 </a:t>
            </a:r>
            <a:r>
              <a:rPr lang="pl-PL" b="1"/>
              <a:t>(~ 1.6%)</a:t>
            </a:r>
            <a:endParaRPr lang="pl-PL" b="1" baseline="-25000"/>
          </a:p>
          <a:p>
            <a:r>
              <a:rPr lang="pl-PL" b="1"/>
              <a:t> wodór molekularny H</a:t>
            </a:r>
            <a:r>
              <a:rPr lang="pl-PL" b="1" baseline="-25000"/>
              <a:t>2 </a:t>
            </a:r>
            <a:r>
              <a:rPr lang="pl-PL" b="1"/>
              <a:t>(~ 0.1%)</a:t>
            </a:r>
            <a:endParaRPr lang="pl-PL" b="1" baseline="-25000"/>
          </a:p>
          <a:p>
            <a:r>
              <a:rPr lang="pl-PL" b="1"/>
              <a:t> argon</a:t>
            </a:r>
          </a:p>
        </p:txBody>
      </p:sp>
      <p:pic>
        <p:nvPicPr>
          <p:cNvPr id="119815" name="Picture 7" descr="tytan-atm"/>
          <p:cNvPicPr>
            <a:picLocks noChangeAspect="1" noChangeArrowheads="1"/>
          </p:cNvPicPr>
          <p:nvPr/>
        </p:nvPicPr>
        <p:blipFill>
          <a:blip r:embed="rId3"/>
          <a:srcRect/>
          <a:stretch>
            <a:fillRect/>
          </a:stretch>
        </p:blipFill>
        <p:spPr bwMode="auto">
          <a:xfrm>
            <a:off x="3643306" y="3714752"/>
            <a:ext cx="2852477" cy="2946503"/>
          </a:xfrm>
          <a:prstGeom prst="rect">
            <a:avLst/>
          </a:prstGeom>
          <a:noFill/>
        </p:spPr>
      </p:pic>
      <p:pic>
        <p:nvPicPr>
          <p:cNvPr id="119816" name="Picture 8" descr="atm-720-493"/>
          <p:cNvPicPr>
            <a:picLocks noChangeAspect="1" noChangeArrowheads="1"/>
          </p:cNvPicPr>
          <p:nvPr/>
        </p:nvPicPr>
        <p:blipFill>
          <a:blip r:embed="rId4"/>
          <a:srcRect r="9842"/>
          <a:stretch>
            <a:fillRect/>
          </a:stretch>
        </p:blipFill>
        <p:spPr bwMode="auto">
          <a:xfrm>
            <a:off x="5286380" y="928670"/>
            <a:ext cx="3668974" cy="2786082"/>
          </a:xfrm>
          <a:prstGeom prst="rect">
            <a:avLst/>
          </a:prstGeom>
          <a:noFill/>
          <a:ln w="28575">
            <a:solidFill>
              <a:srgbClr val="000000"/>
            </a:solidFill>
            <a:miter lim="800000"/>
            <a:headEnd/>
            <a:tailEnd/>
          </a:ln>
        </p:spPr>
      </p:pic>
      <p:sp>
        <p:nvSpPr>
          <p:cNvPr id="119817" name="Text Box 9"/>
          <p:cNvSpPr txBox="1">
            <a:spLocks noChangeArrowheads="1"/>
          </p:cNvSpPr>
          <p:nvPr/>
        </p:nvSpPr>
        <p:spPr bwMode="auto">
          <a:xfrm>
            <a:off x="169858" y="3005158"/>
            <a:ext cx="2427268" cy="1200329"/>
          </a:xfrm>
          <a:prstGeom prst="rect">
            <a:avLst/>
          </a:prstGeom>
          <a:noFill/>
          <a:ln w="9525">
            <a:noFill/>
            <a:miter lim="800000"/>
            <a:headEnd/>
            <a:tailEnd/>
          </a:ln>
          <a:effectLst/>
        </p:spPr>
        <p:txBody>
          <a:bodyPr wrap="none">
            <a:spAutoFit/>
          </a:bodyPr>
          <a:lstStyle/>
          <a:p>
            <a:r>
              <a:rPr lang="pl-PL" b="1" dirty="0">
                <a:effectLst>
                  <a:outerShdw blurRad="38100" dist="38100" dir="2700000" algn="tl">
                    <a:srgbClr val="C0C0C0"/>
                  </a:outerShdw>
                </a:effectLst>
              </a:rPr>
              <a:t>Wertykalna struktura </a:t>
            </a:r>
          </a:p>
          <a:p>
            <a:r>
              <a:rPr lang="pl-PL" b="1" dirty="0">
                <a:effectLst>
                  <a:outerShdw blurRad="38100" dist="38100" dir="2700000" algn="tl">
                    <a:srgbClr val="C0C0C0"/>
                  </a:outerShdw>
                </a:effectLst>
              </a:rPr>
              <a:t>atmosfery</a:t>
            </a:r>
          </a:p>
          <a:p>
            <a:r>
              <a:rPr lang="pl-PL" b="1" dirty="0"/>
              <a:t>troposfera, stratosfera, </a:t>
            </a:r>
          </a:p>
          <a:p>
            <a:r>
              <a:rPr lang="pl-PL" b="1" dirty="0"/>
              <a:t>mezosfera </a:t>
            </a:r>
          </a:p>
        </p:txBody>
      </p:sp>
      <p:sp>
        <p:nvSpPr>
          <p:cNvPr id="119818" name="Text Box 10"/>
          <p:cNvSpPr txBox="1">
            <a:spLocks noChangeArrowheads="1"/>
          </p:cNvSpPr>
          <p:nvPr/>
        </p:nvSpPr>
        <p:spPr bwMode="auto">
          <a:xfrm>
            <a:off x="323845" y="5065733"/>
            <a:ext cx="184731" cy="369332"/>
          </a:xfrm>
          <a:prstGeom prst="rect">
            <a:avLst/>
          </a:prstGeom>
          <a:noFill/>
          <a:ln w="9525">
            <a:noFill/>
            <a:miter lim="800000"/>
            <a:headEnd/>
            <a:tailEnd/>
          </a:ln>
          <a:effectLst/>
        </p:spPr>
        <p:txBody>
          <a:bodyPr wrap="none">
            <a:spAutoFit/>
          </a:bodyPr>
          <a:lstStyle/>
          <a:p>
            <a:endParaRPr lang="pl-PL" b="1"/>
          </a:p>
        </p:txBody>
      </p:sp>
      <p:sp>
        <p:nvSpPr>
          <p:cNvPr id="119819" name="Text Box 11"/>
          <p:cNvSpPr txBox="1">
            <a:spLocks noChangeArrowheads="1"/>
          </p:cNvSpPr>
          <p:nvPr/>
        </p:nvSpPr>
        <p:spPr bwMode="auto">
          <a:xfrm>
            <a:off x="218951" y="4302145"/>
            <a:ext cx="2138471" cy="954107"/>
          </a:xfrm>
          <a:prstGeom prst="rect">
            <a:avLst/>
          </a:prstGeom>
          <a:noFill/>
          <a:ln w="9525">
            <a:noFill/>
            <a:miter lim="800000"/>
            <a:headEnd/>
            <a:tailEnd/>
          </a:ln>
          <a:effectLst/>
        </p:spPr>
        <p:txBody>
          <a:bodyPr wrap="none">
            <a:spAutoFit/>
          </a:bodyPr>
          <a:lstStyle/>
          <a:p>
            <a:r>
              <a:rPr lang="pl-PL" b="1" dirty="0"/>
              <a:t>Gazy cieplarniane:</a:t>
            </a:r>
          </a:p>
          <a:p>
            <a:r>
              <a:rPr lang="pl-PL" b="1" dirty="0"/>
              <a:t> Metan</a:t>
            </a:r>
          </a:p>
          <a:p>
            <a:r>
              <a:rPr lang="pl-PL" b="1" dirty="0"/>
              <a:t> Wodór molekularny</a:t>
            </a:r>
          </a:p>
        </p:txBody>
      </p:sp>
      <p:sp>
        <p:nvSpPr>
          <p:cNvPr id="119820" name="Text Box 12"/>
          <p:cNvSpPr txBox="1">
            <a:spLocks noChangeArrowheads="1"/>
          </p:cNvSpPr>
          <p:nvPr/>
        </p:nvSpPr>
        <p:spPr bwMode="auto">
          <a:xfrm>
            <a:off x="200020" y="5310208"/>
            <a:ext cx="2627771" cy="923330"/>
          </a:xfrm>
          <a:prstGeom prst="rect">
            <a:avLst/>
          </a:prstGeom>
          <a:noFill/>
          <a:ln w="9525">
            <a:noFill/>
            <a:miter lim="800000"/>
            <a:headEnd/>
            <a:tailEnd/>
          </a:ln>
          <a:effectLst/>
        </p:spPr>
        <p:txBody>
          <a:bodyPr wrap="none">
            <a:spAutoFit/>
          </a:bodyPr>
          <a:lstStyle/>
          <a:p>
            <a:r>
              <a:rPr lang="pl-PL" b="1">
                <a:effectLst>
                  <a:outerShdw blurRad="38100" dist="38100" dir="2700000" algn="tl">
                    <a:srgbClr val="C0C0C0"/>
                  </a:outerShdw>
                </a:effectLst>
              </a:rPr>
              <a:t>Cykl metanu</a:t>
            </a:r>
            <a:r>
              <a:rPr lang="pl-PL" b="1"/>
              <a:t> </a:t>
            </a:r>
          </a:p>
          <a:p>
            <a:r>
              <a:rPr lang="pl-PL" b="1"/>
              <a:t> analogiczny do obiegu </a:t>
            </a:r>
          </a:p>
          <a:p>
            <a:r>
              <a:rPr lang="pl-PL" b="1"/>
              <a:t>wody w atmosferze Ziemi</a:t>
            </a:r>
          </a:p>
        </p:txBody>
      </p:sp>
      <p:pic>
        <p:nvPicPr>
          <p:cNvPr id="119822" name="Picture 14" descr="titan-atm-browse"/>
          <p:cNvPicPr>
            <a:picLocks noChangeAspect="1" noChangeArrowheads="1"/>
          </p:cNvPicPr>
          <p:nvPr/>
        </p:nvPicPr>
        <p:blipFill>
          <a:blip r:embed="rId5" cstate="print"/>
          <a:srcRect l="19260" r="17287"/>
          <a:stretch>
            <a:fillRect/>
          </a:stretch>
        </p:blipFill>
        <p:spPr bwMode="auto">
          <a:xfrm>
            <a:off x="6500826" y="3759225"/>
            <a:ext cx="2441908" cy="2884485"/>
          </a:xfrm>
          <a:prstGeom prst="rect">
            <a:avLst/>
          </a:prstGeom>
          <a:noFill/>
          <a:ln w="28575">
            <a:solidFill>
              <a:srgbClr val="000000"/>
            </a:solidFill>
            <a:miter lim="800000"/>
            <a:headEnd/>
            <a:tailEnd/>
          </a:ln>
        </p:spPr>
      </p:pic>
      <p:cxnSp>
        <p:nvCxnSpPr>
          <p:cNvPr id="14" name="Łącznik prosty 13"/>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ole tekstowe 14"/>
          <p:cNvSpPr txBox="1"/>
          <p:nvPr/>
        </p:nvSpPr>
        <p:spPr>
          <a:xfrm>
            <a:off x="64560" y="71414"/>
            <a:ext cx="4070153" cy="584775"/>
          </a:xfrm>
          <a:prstGeom prst="rect">
            <a:avLst/>
          </a:prstGeom>
          <a:noFill/>
        </p:spPr>
        <p:txBody>
          <a:bodyPr wrap="none" rtlCol="0">
            <a:spAutoFit/>
          </a:bodyPr>
          <a:lstStyle/>
          <a:p>
            <a:r>
              <a:rPr lang="pl-PL" sz="3200" dirty="0" smtClean="0"/>
              <a:t>Księżyce Saturna: Tytan</a:t>
            </a:r>
            <a:endParaRPr lang="pl-PL" sz="3200" dirty="0"/>
          </a:p>
        </p:txBody>
      </p:sp>
      <p:sp>
        <p:nvSpPr>
          <p:cNvPr id="1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6" name="Text Box 10"/>
          <p:cNvSpPr txBox="1">
            <a:spLocks noChangeArrowheads="1"/>
          </p:cNvSpPr>
          <p:nvPr/>
        </p:nvSpPr>
        <p:spPr bwMode="auto">
          <a:xfrm>
            <a:off x="395288" y="5175250"/>
            <a:ext cx="184150" cy="336550"/>
          </a:xfrm>
          <a:prstGeom prst="rect">
            <a:avLst/>
          </a:prstGeom>
          <a:noFill/>
          <a:ln w="9525">
            <a:noFill/>
            <a:miter lim="800000"/>
            <a:headEnd/>
            <a:tailEnd/>
          </a:ln>
          <a:effectLst/>
        </p:spPr>
        <p:txBody>
          <a:bodyPr wrap="none">
            <a:spAutoFit/>
          </a:bodyPr>
          <a:lstStyle/>
          <a:p>
            <a:endParaRPr lang="pl-PL"/>
          </a:p>
        </p:txBody>
      </p:sp>
      <p:sp>
        <p:nvSpPr>
          <p:cNvPr id="116752" name="Text Box 16"/>
          <p:cNvSpPr txBox="1">
            <a:spLocks noChangeArrowheads="1"/>
          </p:cNvSpPr>
          <p:nvPr/>
        </p:nvSpPr>
        <p:spPr bwMode="auto">
          <a:xfrm>
            <a:off x="179388" y="871349"/>
            <a:ext cx="2560957" cy="1200329"/>
          </a:xfrm>
          <a:prstGeom prst="rect">
            <a:avLst/>
          </a:prstGeom>
          <a:noFill/>
          <a:ln w="9525">
            <a:noFill/>
            <a:miter lim="800000"/>
            <a:headEnd/>
            <a:tailEnd/>
          </a:ln>
          <a:effectLst>
            <a:outerShdw dist="35921" dir="2700000" algn="ctr" rotWithShape="0">
              <a:schemeClr val="bg2"/>
            </a:outerShdw>
          </a:effectLst>
        </p:spPr>
        <p:txBody>
          <a:bodyPr wrap="none">
            <a:spAutoFit/>
          </a:bodyPr>
          <a:lstStyle/>
          <a:p>
            <a:r>
              <a:rPr lang="pl-PL" b="1" dirty="0">
                <a:latin typeface="Calibri" pitchFamily="34" charset="0"/>
              </a:rPr>
              <a:t>Obserwacje Cassini </a:t>
            </a:r>
            <a:endParaRPr lang="pl-PL" b="1" dirty="0" smtClean="0">
              <a:latin typeface="Calibri" pitchFamily="34" charset="0"/>
            </a:endParaRPr>
          </a:p>
          <a:p>
            <a:endParaRPr lang="pl-PL" b="1" dirty="0">
              <a:latin typeface="Calibri" pitchFamily="34" charset="0"/>
            </a:endParaRPr>
          </a:p>
          <a:p>
            <a:r>
              <a:rPr lang="pl-PL" b="1" dirty="0">
                <a:latin typeface="Calibri" pitchFamily="34" charset="0"/>
              </a:rPr>
              <a:t> powierzchnia </a:t>
            </a:r>
          </a:p>
          <a:p>
            <a:r>
              <a:rPr lang="pl-PL" b="1" dirty="0">
                <a:latin typeface="Calibri" pitchFamily="34" charset="0"/>
              </a:rPr>
              <a:t> cechy podobne do Ziemi</a:t>
            </a:r>
          </a:p>
        </p:txBody>
      </p:sp>
      <p:pic>
        <p:nvPicPr>
          <p:cNvPr id="116762" name="Picture 26" descr="huygens1"/>
          <p:cNvPicPr>
            <a:picLocks noChangeAspect="1" noChangeArrowheads="1"/>
          </p:cNvPicPr>
          <p:nvPr/>
        </p:nvPicPr>
        <p:blipFill>
          <a:blip r:embed="rId3"/>
          <a:srcRect/>
          <a:stretch>
            <a:fillRect/>
          </a:stretch>
        </p:blipFill>
        <p:spPr bwMode="auto">
          <a:xfrm>
            <a:off x="214282" y="4071942"/>
            <a:ext cx="3890921" cy="2381244"/>
          </a:xfrm>
          <a:prstGeom prst="rect">
            <a:avLst/>
          </a:prstGeom>
          <a:noFill/>
          <a:ln w="28575">
            <a:solidFill>
              <a:srgbClr val="000000"/>
            </a:solidFill>
            <a:miter lim="800000"/>
            <a:headEnd/>
            <a:tailEnd/>
          </a:ln>
        </p:spPr>
      </p:pic>
      <p:pic>
        <p:nvPicPr>
          <p:cNvPr id="116760" name="Picture 24" descr="callisto11"/>
          <p:cNvPicPr>
            <a:picLocks noChangeAspect="1" noChangeArrowheads="1"/>
          </p:cNvPicPr>
          <p:nvPr/>
        </p:nvPicPr>
        <p:blipFill>
          <a:blip r:embed="rId4" cstate="print"/>
          <a:srcRect/>
          <a:stretch>
            <a:fillRect/>
          </a:stretch>
        </p:blipFill>
        <p:spPr bwMode="auto">
          <a:xfrm>
            <a:off x="1266204" y="2357430"/>
            <a:ext cx="2183394" cy="1712411"/>
          </a:xfrm>
          <a:prstGeom prst="rect">
            <a:avLst/>
          </a:prstGeom>
          <a:noFill/>
          <a:ln w="28575">
            <a:solidFill>
              <a:srgbClr val="000000"/>
            </a:solidFill>
            <a:miter lim="800000"/>
            <a:headEnd/>
            <a:tailEnd/>
          </a:ln>
        </p:spPr>
      </p:pic>
      <p:pic>
        <p:nvPicPr>
          <p:cNvPr id="116757" name="Picture 21" descr="tytan_powierzchnia"/>
          <p:cNvPicPr>
            <a:picLocks noChangeAspect="1" noChangeArrowheads="1"/>
          </p:cNvPicPr>
          <p:nvPr/>
        </p:nvPicPr>
        <p:blipFill>
          <a:blip r:embed="rId5"/>
          <a:srcRect/>
          <a:stretch>
            <a:fillRect/>
          </a:stretch>
        </p:blipFill>
        <p:spPr bwMode="auto">
          <a:xfrm>
            <a:off x="6286512" y="1071546"/>
            <a:ext cx="2679708" cy="5359415"/>
          </a:xfrm>
          <a:prstGeom prst="rect">
            <a:avLst/>
          </a:prstGeom>
          <a:noFill/>
          <a:ln w="38100">
            <a:solidFill>
              <a:schemeClr val="tx1"/>
            </a:solidFill>
            <a:miter lim="800000"/>
            <a:headEnd/>
            <a:tailEnd/>
          </a:ln>
        </p:spPr>
      </p:pic>
      <p:pic>
        <p:nvPicPr>
          <p:cNvPr id="116758" name="Picture 22" descr="tytan1"/>
          <p:cNvPicPr>
            <a:picLocks noChangeAspect="1" noChangeArrowheads="1"/>
          </p:cNvPicPr>
          <p:nvPr/>
        </p:nvPicPr>
        <p:blipFill>
          <a:blip r:embed="rId6"/>
          <a:srcRect/>
          <a:stretch>
            <a:fillRect/>
          </a:stretch>
        </p:blipFill>
        <p:spPr bwMode="auto">
          <a:xfrm>
            <a:off x="3500430" y="1928802"/>
            <a:ext cx="2790929" cy="4500570"/>
          </a:xfrm>
          <a:prstGeom prst="rect">
            <a:avLst/>
          </a:prstGeom>
          <a:noFill/>
          <a:ln w="38100">
            <a:solidFill>
              <a:schemeClr val="tx1"/>
            </a:solidFill>
            <a:miter lim="800000"/>
            <a:headEnd/>
            <a:tailEnd/>
          </a:ln>
        </p:spPr>
      </p:pic>
      <p:cxnSp>
        <p:nvCxnSpPr>
          <p:cNvPr id="9" name="Łącznik prosty 8"/>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ole tekstowe 9"/>
          <p:cNvSpPr txBox="1"/>
          <p:nvPr/>
        </p:nvSpPr>
        <p:spPr>
          <a:xfrm>
            <a:off x="64560" y="71414"/>
            <a:ext cx="4070153" cy="584775"/>
          </a:xfrm>
          <a:prstGeom prst="rect">
            <a:avLst/>
          </a:prstGeom>
          <a:noFill/>
        </p:spPr>
        <p:txBody>
          <a:bodyPr wrap="none" rtlCol="0">
            <a:spAutoFit/>
          </a:bodyPr>
          <a:lstStyle/>
          <a:p>
            <a:r>
              <a:rPr lang="pl-PL" sz="3200" dirty="0" smtClean="0"/>
              <a:t>Księżyce Saturna: Tytan</a:t>
            </a:r>
            <a:endParaRPr lang="pl-PL" sz="3200" dirty="0"/>
          </a:p>
        </p:txBody>
      </p:sp>
      <p:sp>
        <p:nvSpPr>
          <p:cNvPr id="11"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2"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encel2"/>
          <p:cNvPicPr>
            <a:picLocks noChangeAspect="1" noChangeArrowheads="1"/>
          </p:cNvPicPr>
          <p:nvPr/>
        </p:nvPicPr>
        <p:blipFill>
          <a:blip r:embed="rId3"/>
          <a:srcRect/>
          <a:stretch>
            <a:fillRect/>
          </a:stretch>
        </p:blipFill>
        <p:spPr bwMode="auto">
          <a:xfrm>
            <a:off x="6215074" y="831854"/>
            <a:ext cx="2668585" cy="2668584"/>
          </a:xfrm>
          <a:prstGeom prst="rect">
            <a:avLst/>
          </a:prstGeom>
          <a:noFill/>
          <a:ln w="38100">
            <a:solidFill>
              <a:schemeClr val="tx1"/>
            </a:solidFill>
            <a:miter lim="800000"/>
            <a:headEnd/>
            <a:tailEnd/>
          </a:ln>
        </p:spPr>
      </p:pic>
      <p:sp>
        <p:nvSpPr>
          <p:cNvPr id="35875" name="Text Box 35"/>
          <p:cNvSpPr txBox="1">
            <a:spLocks noChangeArrowheads="1"/>
          </p:cNvSpPr>
          <p:nvPr/>
        </p:nvSpPr>
        <p:spPr bwMode="auto">
          <a:xfrm>
            <a:off x="376238" y="1096963"/>
            <a:ext cx="184150" cy="336550"/>
          </a:xfrm>
          <a:prstGeom prst="rect">
            <a:avLst/>
          </a:prstGeom>
          <a:noFill/>
          <a:ln w="9525">
            <a:noFill/>
            <a:miter lim="800000"/>
            <a:headEnd/>
            <a:tailEnd/>
          </a:ln>
          <a:effectLst/>
        </p:spPr>
        <p:txBody>
          <a:bodyPr wrap="none">
            <a:spAutoFit/>
          </a:bodyPr>
          <a:lstStyle/>
          <a:p>
            <a:endParaRPr lang="pl-PL"/>
          </a:p>
        </p:txBody>
      </p:sp>
      <p:sp>
        <p:nvSpPr>
          <p:cNvPr id="35876" name="Text Box 36"/>
          <p:cNvSpPr txBox="1">
            <a:spLocks noChangeArrowheads="1"/>
          </p:cNvSpPr>
          <p:nvPr/>
        </p:nvSpPr>
        <p:spPr bwMode="auto">
          <a:xfrm>
            <a:off x="158750" y="1384300"/>
            <a:ext cx="184150" cy="336550"/>
          </a:xfrm>
          <a:prstGeom prst="rect">
            <a:avLst/>
          </a:prstGeom>
          <a:noFill/>
          <a:ln w="9525">
            <a:noFill/>
            <a:miter lim="800000"/>
            <a:headEnd/>
            <a:tailEnd/>
          </a:ln>
          <a:effectLst/>
        </p:spPr>
        <p:txBody>
          <a:bodyPr wrap="none">
            <a:spAutoFit/>
          </a:bodyPr>
          <a:lstStyle/>
          <a:p>
            <a:endParaRPr lang="pl-PL"/>
          </a:p>
        </p:txBody>
      </p:sp>
      <p:sp>
        <p:nvSpPr>
          <p:cNvPr id="35877" name="Text Box 37"/>
          <p:cNvSpPr txBox="1">
            <a:spLocks noChangeArrowheads="1"/>
          </p:cNvSpPr>
          <p:nvPr/>
        </p:nvSpPr>
        <p:spPr bwMode="auto">
          <a:xfrm>
            <a:off x="214009" y="1500174"/>
            <a:ext cx="3214983" cy="4524315"/>
          </a:xfrm>
          <a:prstGeom prst="rect">
            <a:avLst/>
          </a:prstGeom>
          <a:noFill/>
          <a:ln w="9525">
            <a:noFill/>
            <a:miter lim="800000"/>
            <a:headEnd/>
            <a:tailEnd/>
          </a:ln>
          <a:effectLst/>
        </p:spPr>
        <p:txBody>
          <a:bodyPr wrap="none">
            <a:spAutoFit/>
          </a:bodyPr>
          <a:lstStyle/>
          <a:p>
            <a:r>
              <a:rPr lang="pl-PL" sz="1800" b="1">
                <a:latin typeface="Calibri" pitchFamily="34" charset="0"/>
              </a:rPr>
              <a:t>Średnia odległość od planety:  </a:t>
            </a:r>
          </a:p>
          <a:p>
            <a:r>
              <a:rPr lang="pl-PL" sz="1800" b="1">
                <a:latin typeface="Calibri" pitchFamily="34" charset="0"/>
              </a:rPr>
              <a:t>             238,0 tyś. km</a:t>
            </a:r>
          </a:p>
          <a:p>
            <a:r>
              <a:rPr lang="pl-PL" sz="1800" b="1">
                <a:latin typeface="Calibri" pitchFamily="34" charset="0"/>
              </a:rPr>
              <a:t>Okres orbitalny: 1,37 dni</a:t>
            </a:r>
          </a:p>
          <a:p>
            <a:r>
              <a:rPr lang="pl-PL" sz="1800" b="1">
                <a:latin typeface="Calibri" pitchFamily="34" charset="0"/>
              </a:rPr>
              <a:t>Średni promień: 252 km</a:t>
            </a:r>
          </a:p>
          <a:p>
            <a:r>
              <a:rPr lang="pl-PL" sz="1800" b="1">
                <a:latin typeface="Calibri" pitchFamily="34" charset="0"/>
              </a:rPr>
              <a:t>Masa księżyca:</a:t>
            </a:r>
          </a:p>
          <a:p>
            <a:r>
              <a:rPr lang="pl-PL" sz="1800" b="1">
                <a:latin typeface="Calibri" pitchFamily="34" charset="0"/>
              </a:rPr>
              <a:t>            ~1,1 × 10</a:t>
            </a:r>
            <a:r>
              <a:rPr lang="pl-PL" sz="1800" b="1" baseline="30000">
                <a:latin typeface="Calibri" pitchFamily="34" charset="0"/>
              </a:rPr>
              <a:t>20</a:t>
            </a:r>
            <a:r>
              <a:rPr lang="pl-PL" sz="1800" b="1">
                <a:latin typeface="Calibri" pitchFamily="34" charset="0"/>
              </a:rPr>
              <a:t> kg </a:t>
            </a:r>
          </a:p>
          <a:p>
            <a:endParaRPr lang="pl-PL" sz="1800" b="1">
              <a:latin typeface="Calibri" pitchFamily="34" charset="0"/>
            </a:endParaRPr>
          </a:p>
          <a:p>
            <a:r>
              <a:rPr lang="pl-PL" sz="1800" b="1">
                <a:latin typeface="Calibri" pitchFamily="34" charset="0"/>
              </a:rPr>
              <a:t>Albedo: 0.99</a:t>
            </a:r>
          </a:p>
          <a:p>
            <a:r>
              <a:rPr lang="pl-PL" sz="1800" b="1">
                <a:latin typeface="Calibri" pitchFamily="34" charset="0"/>
              </a:rPr>
              <a:t>Okres obrotu: </a:t>
            </a:r>
          </a:p>
          <a:p>
            <a:r>
              <a:rPr lang="pl-PL" sz="1800" b="1">
                <a:latin typeface="Calibri" pitchFamily="34" charset="0"/>
              </a:rPr>
              <a:t>              synchroniczny</a:t>
            </a:r>
          </a:p>
          <a:p>
            <a:endParaRPr lang="pl-PL" sz="1800" b="1">
              <a:latin typeface="Calibri" pitchFamily="34" charset="0"/>
            </a:endParaRPr>
          </a:p>
          <a:p>
            <a:r>
              <a:rPr lang="pl-PL" sz="1800" b="1">
                <a:latin typeface="Calibri" pitchFamily="34" charset="0"/>
              </a:rPr>
              <a:t>Atmosfera: cienka</a:t>
            </a:r>
          </a:p>
          <a:p>
            <a:r>
              <a:rPr lang="pl-PL" sz="1800" b="1">
                <a:latin typeface="Calibri" pitchFamily="34" charset="0"/>
              </a:rPr>
              <a:t>Temperatura </a:t>
            </a:r>
          </a:p>
          <a:p>
            <a:r>
              <a:rPr lang="pl-PL" sz="1800" b="1">
                <a:latin typeface="Calibri" pitchFamily="34" charset="0"/>
              </a:rPr>
              <a:t>    na powierzchni:~ -200</a:t>
            </a:r>
            <a:r>
              <a:rPr lang="pl-PL" sz="1800" b="1" baseline="58000">
                <a:latin typeface="Calibri" pitchFamily="34" charset="0"/>
              </a:rPr>
              <a:t>o</a:t>
            </a:r>
            <a:r>
              <a:rPr lang="pl-PL" sz="1800" b="1">
                <a:latin typeface="Calibri" pitchFamily="34" charset="0"/>
              </a:rPr>
              <a:t> C</a:t>
            </a:r>
          </a:p>
          <a:p>
            <a:endParaRPr lang="pl-PL" sz="1800" b="1">
              <a:latin typeface="Calibri" pitchFamily="34" charset="0"/>
            </a:endParaRPr>
          </a:p>
          <a:p>
            <a:r>
              <a:rPr lang="pl-PL" sz="1800" b="1">
                <a:latin typeface="Calibri" pitchFamily="34" charset="0"/>
              </a:rPr>
              <a:t>Powierzchnia: głównie lód</a:t>
            </a:r>
          </a:p>
        </p:txBody>
      </p:sp>
      <p:pic>
        <p:nvPicPr>
          <p:cNvPr id="35878" name="Picture 38" descr="enceladus-detail"/>
          <p:cNvPicPr>
            <a:picLocks noChangeAspect="1" noChangeArrowheads="1"/>
          </p:cNvPicPr>
          <p:nvPr/>
        </p:nvPicPr>
        <p:blipFill>
          <a:blip r:embed="rId4"/>
          <a:srcRect/>
          <a:stretch>
            <a:fillRect/>
          </a:stretch>
        </p:blipFill>
        <p:spPr bwMode="auto">
          <a:xfrm>
            <a:off x="6208799" y="3500462"/>
            <a:ext cx="2715106" cy="3214686"/>
          </a:xfrm>
          <a:prstGeom prst="rect">
            <a:avLst/>
          </a:prstGeom>
          <a:noFill/>
          <a:ln w="28575">
            <a:solidFill>
              <a:srgbClr val="000000"/>
            </a:solidFill>
            <a:miter lim="800000"/>
            <a:headEnd/>
            <a:tailEnd/>
          </a:ln>
        </p:spPr>
      </p:pic>
      <p:pic>
        <p:nvPicPr>
          <p:cNvPr id="35882" name="Picture 42" descr="enceladus2"/>
          <p:cNvPicPr>
            <a:picLocks noChangeAspect="1" noChangeArrowheads="1"/>
          </p:cNvPicPr>
          <p:nvPr/>
        </p:nvPicPr>
        <p:blipFill>
          <a:blip r:embed="rId5"/>
          <a:srcRect/>
          <a:stretch>
            <a:fillRect/>
          </a:stretch>
        </p:blipFill>
        <p:spPr bwMode="auto">
          <a:xfrm>
            <a:off x="3643306" y="1428736"/>
            <a:ext cx="2556418" cy="5021255"/>
          </a:xfrm>
          <a:prstGeom prst="rect">
            <a:avLst/>
          </a:prstGeom>
          <a:noFill/>
        </p:spPr>
      </p:pic>
      <p:cxnSp>
        <p:nvCxnSpPr>
          <p:cNvPr id="13" name="Łącznik prosty 1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ole tekstowe 13"/>
          <p:cNvSpPr txBox="1"/>
          <p:nvPr/>
        </p:nvSpPr>
        <p:spPr>
          <a:xfrm>
            <a:off x="64560" y="71414"/>
            <a:ext cx="4832413" cy="584775"/>
          </a:xfrm>
          <a:prstGeom prst="rect">
            <a:avLst/>
          </a:prstGeom>
          <a:noFill/>
        </p:spPr>
        <p:txBody>
          <a:bodyPr wrap="none" rtlCol="0">
            <a:spAutoFit/>
          </a:bodyPr>
          <a:lstStyle/>
          <a:p>
            <a:r>
              <a:rPr lang="pl-PL" sz="3200" dirty="0" smtClean="0"/>
              <a:t>Księżyce Saturna: </a:t>
            </a:r>
            <a:r>
              <a:rPr lang="pl-PL" sz="3200" dirty="0" err="1" smtClean="0"/>
              <a:t>Enceladus</a:t>
            </a:r>
            <a:endParaRPr lang="pl-PL" sz="3200" dirty="0"/>
          </a:p>
        </p:txBody>
      </p:sp>
      <p:sp>
        <p:nvSpPr>
          <p:cNvPr id="15"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6"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714348" y="1000108"/>
            <a:ext cx="1714544" cy="369332"/>
          </a:xfrm>
          <a:prstGeom prst="rect">
            <a:avLst/>
          </a:prstGeom>
          <a:noFill/>
          <a:ln w="9525">
            <a:noFill/>
            <a:miter lim="800000"/>
            <a:headEnd/>
            <a:tailEnd/>
          </a:ln>
        </p:spPr>
        <p:txBody>
          <a:bodyPr wrap="square">
            <a:spAutoFit/>
          </a:bodyPr>
          <a:lstStyle/>
          <a:p>
            <a:r>
              <a:rPr lang="pl-PL" b="1" dirty="0" smtClean="0"/>
              <a:t>Dyski pyłowe</a:t>
            </a:r>
            <a:endParaRPr lang="pl-PL" b="1" dirty="0"/>
          </a:p>
        </p:txBody>
      </p:sp>
      <p:pic>
        <p:nvPicPr>
          <p:cNvPr id="8" name="Picture 6"/>
          <p:cNvPicPr>
            <a:picLocks noChangeAspect="1" noChangeArrowheads="1"/>
          </p:cNvPicPr>
          <p:nvPr/>
        </p:nvPicPr>
        <p:blipFill>
          <a:blip r:embed="rId2"/>
          <a:srcRect/>
          <a:stretch>
            <a:fillRect/>
          </a:stretch>
        </p:blipFill>
        <p:spPr bwMode="auto">
          <a:xfrm>
            <a:off x="142844" y="1649426"/>
            <a:ext cx="4922846" cy="4922846"/>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4929190" y="1142984"/>
            <a:ext cx="4000496" cy="2519357"/>
          </a:xfrm>
          <a:prstGeom prst="rect">
            <a:avLst/>
          </a:prstGeom>
          <a:noFill/>
          <a:ln w="9525">
            <a:noFill/>
            <a:miter lim="800000"/>
            <a:headEnd/>
            <a:tailEnd/>
          </a:ln>
          <a:effectLst/>
        </p:spPr>
      </p:pic>
      <p:pic>
        <p:nvPicPr>
          <p:cNvPr id="10" name="Picture 3"/>
          <p:cNvPicPr>
            <a:picLocks noChangeAspect="1" noChangeArrowheads="1"/>
          </p:cNvPicPr>
          <p:nvPr/>
        </p:nvPicPr>
        <p:blipFill>
          <a:blip r:embed="rId4"/>
          <a:srcRect/>
          <a:stretch>
            <a:fillRect/>
          </a:stretch>
        </p:blipFill>
        <p:spPr bwMode="auto">
          <a:xfrm>
            <a:off x="5715008" y="3786190"/>
            <a:ext cx="2828925" cy="2314575"/>
          </a:xfrm>
          <a:prstGeom prst="rect">
            <a:avLst/>
          </a:prstGeom>
          <a:noFill/>
          <a:ln w="9525">
            <a:noFill/>
            <a:miter lim="800000"/>
            <a:headEnd/>
            <a:tailEnd/>
          </a:ln>
          <a:effectLst/>
        </p:spPr>
      </p:pic>
      <p:cxnSp>
        <p:nvCxnSpPr>
          <p:cNvPr id="9" name="Łącznik prosty 8"/>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3"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00034" y="1214422"/>
            <a:ext cx="8344411" cy="5129232"/>
          </a:xfrm>
          <a:prstGeom prst="rect">
            <a:avLst/>
          </a:prstGeom>
          <a:noFill/>
          <a:ln w="9525">
            <a:noFill/>
            <a:miter lim="800000"/>
            <a:headEnd/>
            <a:tailEnd/>
          </a:ln>
          <a:effectLst/>
        </p:spPr>
      </p:pic>
      <p:cxnSp>
        <p:nvCxnSpPr>
          <p:cNvPr id="6" name="Łącznik prosty 5"/>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ole tekstowe 7"/>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9"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wolszczan"/>
          <p:cNvPicPr>
            <a:picLocks noChangeAspect="1" noChangeArrowheads="1"/>
          </p:cNvPicPr>
          <p:nvPr/>
        </p:nvPicPr>
        <p:blipFill>
          <a:blip r:embed="rId2"/>
          <a:srcRect/>
          <a:stretch>
            <a:fillRect/>
          </a:stretch>
        </p:blipFill>
        <p:spPr>
          <a:xfrm>
            <a:off x="4572000" y="1285860"/>
            <a:ext cx="4376737" cy="4103687"/>
          </a:xfrm>
          <a:prstGeom prst="rect">
            <a:avLst/>
          </a:prstGeom>
        </p:spPr>
      </p:pic>
      <p:pic>
        <p:nvPicPr>
          <p:cNvPr id="6" name="Picture 19" descr="trans_psrline"/>
          <p:cNvPicPr>
            <a:picLocks noChangeAspect="1" noChangeArrowheads="1"/>
          </p:cNvPicPr>
          <p:nvPr/>
        </p:nvPicPr>
        <p:blipFill>
          <a:blip r:embed="rId3"/>
          <a:srcRect/>
          <a:stretch>
            <a:fillRect/>
          </a:stretch>
        </p:blipFill>
        <p:spPr bwMode="auto">
          <a:xfrm>
            <a:off x="1428728" y="5643578"/>
            <a:ext cx="6686550" cy="1057275"/>
          </a:xfrm>
          <a:prstGeom prst="rect">
            <a:avLst/>
          </a:prstGeom>
          <a:noFill/>
        </p:spPr>
      </p:pic>
      <p:pic>
        <p:nvPicPr>
          <p:cNvPr id="11266" name="Picture 2"/>
          <p:cNvPicPr>
            <a:picLocks noChangeAspect="1" noChangeArrowheads="1"/>
          </p:cNvPicPr>
          <p:nvPr/>
        </p:nvPicPr>
        <p:blipFill>
          <a:blip r:embed="rId4"/>
          <a:srcRect/>
          <a:stretch>
            <a:fillRect/>
          </a:stretch>
        </p:blipFill>
        <p:spPr bwMode="auto">
          <a:xfrm>
            <a:off x="285720" y="1214422"/>
            <a:ext cx="4524375" cy="2638425"/>
          </a:xfrm>
          <a:prstGeom prst="rect">
            <a:avLst/>
          </a:prstGeom>
          <a:noFill/>
          <a:ln w="9525">
            <a:noFill/>
            <a:miter lim="800000"/>
            <a:headEnd/>
            <a:tailEnd/>
          </a:ln>
          <a:effectLst/>
        </p:spPr>
      </p:pic>
      <p:pic>
        <p:nvPicPr>
          <p:cNvPr id="11267" name="Picture 3"/>
          <p:cNvPicPr>
            <a:picLocks noChangeAspect="1" noChangeArrowheads="1"/>
          </p:cNvPicPr>
          <p:nvPr/>
        </p:nvPicPr>
        <p:blipFill>
          <a:blip r:embed="rId5"/>
          <a:srcRect/>
          <a:stretch>
            <a:fillRect/>
          </a:stretch>
        </p:blipFill>
        <p:spPr bwMode="auto">
          <a:xfrm>
            <a:off x="857224" y="4143380"/>
            <a:ext cx="3276600" cy="1085850"/>
          </a:xfrm>
          <a:prstGeom prst="rect">
            <a:avLst/>
          </a:prstGeom>
          <a:noFill/>
          <a:ln w="9525">
            <a:noFill/>
            <a:miter lim="800000"/>
            <a:headEnd/>
            <a:tailEnd/>
          </a:ln>
          <a:effectLst/>
        </p:spPr>
      </p:pic>
      <p:cxnSp>
        <p:nvCxnSpPr>
          <p:cNvPr id="8" name="Łącznik prosty 7"/>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1"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85720" y="857232"/>
            <a:ext cx="8429684" cy="369332"/>
          </a:xfrm>
          <a:prstGeom prst="rect">
            <a:avLst/>
          </a:prstGeom>
          <a:noFill/>
          <a:ln w="9525">
            <a:noFill/>
            <a:miter lim="800000"/>
            <a:headEnd/>
            <a:tailEnd/>
          </a:ln>
        </p:spPr>
        <p:txBody>
          <a:bodyPr wrap="square">
            <a:spAutoFit/>
          </a:bodyPr>
          <a:lstStyle/>
          <a:p>
            <a:pPr algn="ctr"/>
            <a:r>
              <a:rPr lang="pl-PL" b="1" dirty="0" smtClean="0"/>
              <a:t>Bezpośrednie obserwacje</a:t>
            </a:r>
            <a:endParaRPr lang="pl-PL" b="1" dirty="0"/>
          </a:p>
        </p:txBody>
      </p:sp>
      <p:pic>
        <p:nvPicPr>
          <p:cNvPr id="6146" name="Picture 2"/>
          <p:cNvPicPr>
            <a:picLocks noChangeAspect="1" noChangeArrowheads="1"/>
          </p:cNvPicPr>
          <p:nvPr/>
        </p:nvPicPr>
        <p:blipFill>
          <a:blip r:embed="rId3"/>
          <a:srcRect/>
          <a:stretch>
            <a:fillRect/>
          </a:stretch>
        </p:blipFill>
        <p:spPr bwMode="auto">
          <a:xfrm>
            <a:off x="357158" y="1500174"/>
            <a:ext cx="1447800" cy="1419225"/>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2428860" y="1571612"/>
            <a:ext cx="4572032" cy="2855427"/>
          </a:xfrm>
          <a:prstGeom prst="rect">
            <a:avLst/>
          </a:prstGeom>
          <a:noFill/>
          <a:ln w="9525">
            <a:noFill/>
            <a:miter lim="800000"/>
            <a:headEnd/>
            <a:tailEnd/>
          </a:ln>
          <a:effectLst/>
        </p:spPr>
      </p:pic>
      <p:pic>
        <p:nvPicPr>
          <p:cNvPr id="6148" name="Picture 4"/>
          <p:cNvPicPr>
            <a:picLocks noChangeAspect="1" noChangeArrowheads="1"/>
          </p:cNvPicPr>
          <p:nvPr/>
        </p:nvPicPr>
        <p:blipFill>
          <a:blip r:embed="rId5"/>
          <a:srcRect/>
          <a:stretch>
            <a:fillRect/>
          </a:stretch>
        </p:blipFill>
        <p:spPr bwMode="auto">
          <a:xfrm>
            <a:off x="7143768" y="1285860"/>
            <a:ext cx="1428750" cy="1447800"/>
          </a:xfrm>
          <a:prstGeom prst="rect">
            <a:avLst/>
          </a:prstGeom>
          <a:noFill/>
          <a:ln w="9525">
            <a:noFill/>
            <a:miter lim="800000"/>
            <a:headEnd/>
            <a:tailEnd/>
          </a:ln>
          <a:effectLst/>
        </p:spPr>
      </p:pic>
      <p:pic>
        <p:nvPicPr>
          <p:cNvPr id="6149" name="Picture 5"/>
          <p:cNvPicPr>
            <a:picLocks noChangeAspect="1" noChangeArrowheads="1"/>
          </p:cNvPicPr>
          <p:nvPr/>
        </p:nvPicPr>
        <p:blipFill>
          <a:blip r:embed="rId6"/>
          <a:srcRect/>
          <a:stretch>
            <a:fillRect/>
          </a:stretch>
        </p:blipFill>
        <p:spPr bwMode="auto">
          <a:xfrm>
            <a:off x="7277129" y="4214818"/>
            <a:ext cx="1438275" cy="1371600"/>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a:srcRect/>
          <a:stretch>
            <a:fillRect/>
          </a:stretch>
        </p:blipFill>
        <p:spPr bwMode="auto">
          <a:xfrm>
            <a:off x="428596" y="4214818"/>
            <a:ext cx="1438275" cy="1333500"/>
          </a:xfrm>
          <a:prstGeom prst="rect">
            <a:avLst/>
          </a:prstGeom>
          <a:noFill/>
          <a:ln w="9525">
            <a:noFill/>
            <a:miter lim="800000"/>
            <a:headEnd/>
            <a:tailEnd/>
          </a:ln>
          <a:effectLst/>
        </p:spPr>
      </p:pic>
      <p:sp>
        <p:nvSpPr>
          <p:cNvPr id="10" name="pole tekstowe 9"/>
          <p:cNvSpPr txBox="1"/>
          <p:nvPr/>
        </p:nvSpPr>
        <p:spPr>
          <a:xfrm>
            <a:off x="642910" y="3071810"/>
            <a:ext cx="928459" cy="923330"/>
          </a:xfrm>
          <a:prstGeom prst="rect">
            <a:avLst/>
          </a:prstGeom>
          <a:noFill/>
        </p:spPr>
        <p:txBody>
          <a:bodyPr wrap="none" rtlCol="0">
            <a:spAutoFit/>
          </a:bodyPr>
          <a:lstStyle/>
          <a:p>
            <a:r>
              <a:rPr lang="pl-PL" b="1" dirty="0" smtClean="0"/>
              <a:t>GQ Lup</a:t>
            </a:r>
          </a:p>
          <a:p>
            <a:r>
              <a:rPr lang="pl-PL" b="1" dirty="0" smtClean="0"/>
              <a:t>21.5 M</a:t>
            </a:r>
            <a:r>
              <a:rPr lang="pl-PL" b="1" baseline="-25000" dirty="0" smtClean="0"/>
              <a:t>J</a:t>
            </a:r>
          </a:p>
          <a:p>
            <a:r>
              <a:rPr lang="pl-PL" b="1" dirty="0" smtClean="0"/>
              <a:t>103 AU</a:t>
            </a:r>
            <a:endParaRPr lang="pl-PL" b="1" dirty="0"/>
          </a:p>
        </p:txBody>
      </p:sp>
      <p:sp>
        <p:nvSpPr>
          <p:cNvPr id="11" name="pole tekstowe 10"/>
          <p:cNvSpPr txBox="1"/>
          <p:nvPr/>
        </p:nvSpPr>
        <p:spPr>
          <a:xfrm>
            <a:off x="428596" y="5715016"/>
            <a:ext cx="928459" cy="923330"/>
          </a:xfrm>
          <a:prstGeom prst="rect">
            <a:avLst/>
          </a:prstGeom>
          <a:noFill/>
        </p:spPr>
        <p:txBody>
          <a:bodyPr wrap="none" rtlCol="0">
            <a:spAutoFit/>
          </a:bodyPr>
          <a:lstStyle/>
          <a:p>
            <a:r>
              <a:rPr lang="pl-PL" b="1" dirty="0" smtClean="0"/>
              <a:t>AB Pic</a:t>
            </a:r>
          </a:p>
          <a:p>
            <a:r>
              <a:rPr lang="pl-PL" b="1" dirty="0" smtClean="0"/>
              <a:t>13.5 M</a:t>
            </a:r>
            <a:r>
              <a:rPr lang="pl-PL" b="1" baseline="-25000" dirty="0" smtClean="0"/>
              <a:t>J</a:t>
            </a:r>
          </a:p>
          <a:p>
            <a:r>
              <a:rPr lang="pl-PL" b="1" dirty="0" smtClean="0"/>
              <a:t>275 AU</a:t>
            </a:r>
            <a:endParaRPr lang="pl-PL" b="1" dirty="0"/>
          </a:p>
        </p:txBody>
      </p:sp>
      <p:sp>
        <p:nvSpPr>
          <p:cNvPr id="12" name="pole tekstowe 11"/>
          <p:cNvSpPr txBox="1"/>
          <p:nvPr/>
        </p:nvSpPr>
        <p:spPr>
          <a:xfrm>
            <a:off x="4125485" y="4714884"/>
            <a:ext cx="1160895" cy="923330"/>
          </a:xfrm>
          <a:prstGeom prst="rect">
            <a:avLst/>
          </a:prstGeom>
          <a:noFill/>
        </p:spPr>
        <p:txBody>
          <a:bodyPr wrap="none" rtlCol="0">
            <a:spAutoFit/>
          </a:bodyPr>
          <a:lstStyle/>
          <a:p>
            <a:r>
              <a:rPr lang="pl-PL" b="1" dirty="0" err="1" smtClean="0"/>
              <a:t>Gliese</a:t>
            </a:r>
            <a:r>
              <a:rPr lang="pl-PL" b="1" dirty="0" smtClean="0"/>
              <a:t> 229</a:t>
            </a:r>
          </a:p>
          <a:p>
            <a:r>
              <a:rPr lang="pl-PL" b="1" dirty="0" smtClean="0"/>
              <a:t>20-50 M</a:t>
            </a:r>
            <a:r>
              <a:rPr lang="pl-PL" b="1" baseline="-25000" dirty="0" smtClean="0"/>
              <a:t>J</a:t>
            </a:r>
          </a:p>
          <a:p>
            <a:r>
              <a:rPr lang="pl-PL" b="1" dirty="0" smtClean="0"/>
              <a:t>44 AU</a:t>
            </a:r>
            <a:endParaRPr lang="pl-PL" b="1" dirty="0"/>
          </a:p>
        </p:txBody>
      </p:sp>
      <p:sp>
        <p:nvSpPr>
          <p:cNvPr id="13" name="pole tekstowe 12"/>
          <p:cNvSpPr txBox="1"/>
          <p:nvPr/>
        </p:nvSpPr>
        <p:spPr>
          <a:xfrm>
            <a:off x="7286644" y="3071810"/>
            <a:ext cx="966931" cy="923330"/>
          </a:xfrm>
          <a:prstGeom prst="rect">
            <a:avLst/>
          </a:prstGeom>
          <a:noFill/>
        </p:spPr>
        <p:txBody>
          <a:bodyPr wrap="none" rtlCol="0">
            <a:spAutoFit/>
          </a:bodyPr>
          <a:lstStyle/>
          <a:p>
            <a:r>
              <a:rPr lang="pl-PL" b="1" dirty="0" smtClean="0"/>
              <a:t>2M1207</a:t>
            </a:r>
          </a:p>
          <a:p>
            <a:r>
              <a:rPr lang="pl-PL" b="1" dirty="0" smtClean="0"/>
              <a:t>5 M</a:t>
            </a:r>
            <a:r>
              <a:rPr lang="pl-PL" b="1" baseline="-25000" dirty="0" smtClean="0"/>
              <a:t>J</a:t>
            </a:r>
          </a:p>
          <a:p>
            <a:r>
              <a:rPr lang="pl-PL" b="1" dirty="0" smtClean="0"/>
              <a:t>46 AU</a:t>
            </a:r>
            <a:endParaRPr lang="pl-PL" b="1" dirty="0"/>
          </a:p>
        </p:txBody>
      </p:sp>
      <p:sp>
        <p:nvSpPr>
          <p:cNvPr id="14" name="pole tekstowe 13"/>
          <p:cNvSpPr txBox="1"/>
          <p:nvPr/>
        </p:nvSpPr>
        <p:spPr>
          <a:xfrm>
            <a:off x="7286676" y="5715016"/>
            <a:ext cx="1059906" cy="923330"/>
          </a:xfrm>
          <a:prstGeom prst="rect">
            <a:avLst/>
          </a:prstGeom>
          <a:noFill/>
        </p:spPr>
        <p:txBody>
          <a:bodyPr wrap="none" rtlCol="0">
            <a:spAutoFit/>
          </a:bodyPr>
          <a:lstStyle/>
          <a:p>
            <a:r>
              <a:rPr lang="pl-PL" b="1" dirty="0" smtClean="0"/>
              <a:t>SCR 1845</a:t>
            </a:r>
          </a:p>
          <a:p>
            <a:r>
              <a:rPr lang="pl-PL" b="1" dirty="0" smtClean="0"/>
              <a:t>&gt;8.5 M</a:t>
            </a:r>
            <a:r>
              <a:rPr lang="pl-PL" b="1" baseline="-25000" dirty="0" smtClean="0"/>
              <a:t>J</a:t>
            </a:r>
          </a:p>
          <a:p>
            <a:r>
              <a:rPr lang="pl-PL" b="1" dirty="0" smtClean="0"/>
              <a:t>&gt;4.5 AU</a:t>
            </a:r>
            <a:endParaRPr lang="pl-PL" b="1" dirty="0"/>
          </a:p>
        </p:txBody>
      </p:sp>
      <p:cxnSp>
        <p:nvCxnSpPr>
          <p:cNvPr id="15" name="Łącznik prosty 14"/>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ole tekstowe 15"/>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7"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8"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3159263" cy="584775"/>
          </a:xfrm>
          <a:prstGeom prst="rect">
            <a:avLst/>
          </a:prstGeom>
          <a:noFill/>
        </p:spPr>
        <p:txBody>
          <a:bodyPr wrap="none" rtlCol="0">
            <a:spAutoFit/>
          </a:bodyPr>
          <a:lstStyle/>
          <a:p>
            <a:r>
              <a:rPr lang="pl-PL" sz="3200" dirty="0" smtClean="0"/>
              <a:t>Równanie </a:t>
            </a:r>
            <a:r>
              <a:rPr lang="pl-PL" sz="3200" dirty="0" err="1" smtClean="0"/>
              <a:t>Drake’a</a:t>
            </a:r>
            <a:endParaRPr lang="pl-PL" sz="3200" dirty="0"/>
          </a:p>
        </p:txBody>
      </p:sp>
      <p:sp>
        <p:nvSpPr>
          <p:cNvPr id="5" name="pole tekstowe 4"/>
          <p:cNvSpPr txBox="1"/>
          <p:nvPr/>
        </p:nvSpPr>
        <p:spPr>
          <a:xfrm>
            <a:off x="500034" y="1142984"/>
            <a:ext cx="8377293" cy="646331"/>
          </a:xfrm>
          <a:prstGeom prst="rect">
            <a:avLst/>
          </a:prstGeom>
          <a:noFill/>
        </p:spPr>
        <p:txBody>
          <a:bodyPr wrap="none" rtlCol="0">
            <a:spAutoFit/>
          </a:bodyPr>
          <a:lstStyle/>
          <a:p>
            <a:r>
              <a:rPr lang="pl-PL" b="1" dirty="0" smtClean="0"/>
              <a:t>W 1960 r. dr Frank Drake sformułował równanie, które pozwala oszacować możliwość </a:t>
            </a:r>
          </a:p>
          <a:p>
            <a:r>
              <a:rPr lang="pl-PL" b="1" dirty="0" smtClean="0"/>
              <a:t>kontaktu z inną cywilizacją techniczną.</a:t>
            </a:r>
            <a:endParaRPr lang="pl-PL" b="1"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graphicFrame>
        <p:nvGraphicFramePr>
          <p:cNvPr id="8" name="Obiekt 7"/>
          <p:cNvGraphicFramePr>
            <a:graphicFrameLocks noChangeAspect="1"/>
          </p:cNvGraphicFramePr>
          <p:nvPr/>
        </p:nvGraphicFramePr>
        <p:xfrm>
          <a:off x="2285984" y="2071678"/>
          <a:ext cx="4268421" cy="500066"/>
        </p:xfrm>
        <a:graphic>
          <a:graphicData uri="http://schemas.openxmlformats.org/presentationml/2006/ole">
            <p:oleObj spid="_x0000_s1028" name="Równanie" r:id="rId3" imgW="3035160" imgH="355320" progId="Equation.3">
              <p:embed/>
            </p:oleObj>
          </a:graphicData>
        </a:graphic>
      </p:graphicFrame>
      <p:sp>
        <p:nvSpPr>
          <p:cNvPr id="9" name="pole tekstowe 8"/>
          <p:cNvSpPr txBox="1"/>
          <p:nvPr/>
        </p:nvSpPr>
        <p:spPr>
          <a:xfrm>
            <a:off x="1000100" y="3000372"/>
            <a:ext cx="7481343" cy="2585323"/>
          </a:xfrm>
          <a:prstGeom prst="rect">
            <a:avLst/>
          </a:prstGeom>
          <a:noFill/>
        </p:spPr>
        <p:txBody>
          <a:bodyPr wrap="none" rtlCol="0">
            <a:spAutoFit/>
          </a:bodyPr>
          <a:lstStyle/>
          <a:p>
            <a:r>
              <a:rPr lang="pl-PL" b="1" dirty="0" smtClean="0"/>
              <a:t>N – liczba cywilizacji w Galaktyce, z którymi możliwa jest komunikacja</a:t>
            </a:r>
          </a:p>
          <a:p>
            <a:r>
              <a:rPr lang="pl-PL" b="1" dirty="0" smtClean="0"/>
              <a:t>R – średnia liczba gwiazd powstających rocznie w Galaktyce</a:t>
            </a:r>
          </a:p>
          <a:p>
            <a:r>
              <a:rPr lang="pl-PL" b="1" dirty="0" err="1" smtClean="0"/>
              <a:t>f</a:t>
            </a:r>
            <a:r>
              <a:rPr lang="pl-PL" b="1" baseline="-25000" dirty="0" err="1" smtClean="0"/>
              <a:t>p</a:t>
            </a:r>
            <a:r>
              <a:rPr lang="pl-PL" b="1" dirty="0" smtClean="0"/>
              <a:t> – procent gwiazd, które mają planety</a:t>
            </a:r>
          </a:p>
          <a:p>
            <a:r>
              <a:rPr lang="pl-PL" b="1" dirty="0" err="1" smtClean="0"/>
              <a:t>n</a:t>
            </a:r>
            <a:r>
              <a:rPr lang="pl-PL" b="1" baseline="-25000" dirty="0" err="1" smtClean="0"/>
              <a:t>e</a:t>
            </a:r>
            <a:r>
              <a:rPr lang="pl-PL" b="1" dirty="0" smtClean="0"/>
              <a:t> – procent planet, które mają warunki sprzyjające powstaniu </a:t>
            </a:r>
            <a:r>
              <a:rPr lang="pl-PL" b="1" dirty="0" err="1" smtClean="0"/>
              <a:t>zycia</a:t>
            </a:r>
            <a:endParaRPr lang="pl-PL" b="1" dirty="0" smtClean="0"/>
          </a:p>
          <a:p>
            <a:r>
              <a:rPr lang="pl-PL" b="1" dirty="0" err="1" smtClean="0"/>
              <a:t>f</a:t>
            </a:r>
            <a:r>
              <a:rPr lang="pl-PL" b="1" baseline="-25000" dirty="0" err="1" smtClean="0"/>
              <a:t>l</a:t>
            </a:r>
            <a:r>
              <a:rPr lang="pl-PL" b="1" dirty="0" smtClean="0"/>
              <a:t> – procent planet, na których istnieje życie</a:t>
            </a:r>
          </a:p>
          <a:p>
            <a:r>
              <a:rPr lang="pl-PL" b="1" dirty="0" smtClean="0"/>
              <a:t>f</a:t>
            </a:r>
            <a:r>
              <a:rPr lang="pl-PL" b="1" baseline="-25000" dirty="0" smtClean="0"/>
              <a:t>i</a:t>
            </a:r>
            <a:r>
              <a:rPr lang="pl-PL" b="1" dirty="0" smtClean="0"/>
              <a:t> – procent planet, na których rozwinęło się inteligentne życie</a:t>
            </a:r>
          </a:p>
          <a:p>
            <a:r>
              <a:rPr lang="pl-PL" b="1" dirty="0" err="1" smtClean="0"/>
              <a:t>f</a:t>
            </a:r>
            <a:r>
              <a:rPr lang="pl-PL" b="1" baseline="-25000" dirty="0" err="1" smtClean="0"/>
              <a:t>c</a:t>
            </a:r>
            <a:r>
              <a:rPr lang="pl-PL" b="1" dirty="0" smtClean="0"/>
              <a:t> – procent cywilizacji, które rozwinęły technologię, która wysyła w Kosmos </a:t>
            </a:r>
          </a:p>
          <a:p>
            <a:r>
              <a:rPr lang="pl-PL" b="1" dirty="0" smtClean="0"/>
              <a:t>	ślad swej działalności</a:t>
            </a:r>
          </a:p>
          <a:p>
            <a:r>
              <a:rPr lang="pl-PL" b="1" dirty="0" smtClean="0"/>
              <a:t>L – czas życia cywilizacji na takim poziomie</a:t>
            </a:r>
            <a:endParaRPr lang="pl-PL"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071802" y="1214422"/>
            <a:ext cx="8429684" cy="369332"/>
          </a:xfrm>
          <a:prstGeom prst="rect">
            <a:avLst/>
          </a:prstGeom>
          <a:noFill/>
          <a:ln w="9525">
            <a:noFill/>
            <a:miter lim="800000"/>
            <a:headEnd/>
            <a:tailEnd/>
          </a:ln>
        </p:spPr>
        <p:txBody>
          <a:bodyPr wrap="square">
            <a:spAutoFit/>
          </a:bodyPr>
          <a:lstStyle/>
          <a:p>
            <a:pPr algn="ctr"/>
            <a:r>
              <a:rPr lang="pl-PL" b="1" dirty="0" err="1" smtClean="0"/>
              <a:t>Mikrosoczewkowanie</a:t>
            </a:r>
            <a:r>
              <a:rPr lang="pl-PL" b="1" dirty="0" smtClean="0"/>
              <a:t> grawitacyjne</a:t>
            </a:r>
            <a:endParaRPr lang="pl-PL" b="1" dirty="0"/>
          </a:p>
        </p:txBody>
      </p:sp>
      <p:pic>
        <p:nvPicPr>
          <p:cNvPr id="4" name="Picture 6" descr="C:\Documents and Settings\Tomek Mrozek\Pulpit\JC\microlensing.png"/>
          <p:cNvPicPr>
            <a:picLocks noChangeAspect="1" noChangeArrowheads="1"/>
          </p:cNvPicPr>
          <p:nvPr/>
        </p:nvPicPr>
        <p:blipFill>
          <a:blip r:embed="rId2"/>
          <a:srcRect/>
          <a:stretch>
            <a:fillRect/>
          </a:stretch>
        </p:blipFill>
        <p:spPr bwMode="auto">
          <a:xfrm>
            <a:off x="119068" y="1408133"/>
            <a:ext cx="5238750" cy="4949825"/>
          </a:xfrm>
          <a:prstGeom prst="rect">
            <a:avLst/>
          </a:prstGeom>
          <a:noFill/>
          <a:ln w="9525">
            <a:noFill/>
            <a:miter lim="800000"/>
            <a:headEnd/>
            <a:tailEnd/>
          </a:ln>
        </p:spPr>
      </p:pic>
      <p:pic>
        <p:nvPicPr>
          <p:cNvPr id="9218" name="Picture 2"/>
          <p:cNvPicPr>
            <a:picLocks noChangeAspect="1" noChangeArrowheads="1"/>
          </p:cNvPicPr>
          <p:nvPr/>
        </p:nvPicPr>
        <p:blipFill>
          <a:blip r:embed="rId3"/>
          <a:srcRect/>
          <a:stretch>
            <a:fillRect/>
          </a:stretch>
        </p:blipFill>
        <p:spPr bwMode="auto">
          <a:xfrm>
            <a:off x="5214942" y="2571744"/>
            <a:ext cx="3608749" cy="3643338"/>
          </a:xfrm>
          <a:prstGeom prst="rect">
            <a:avLst/>
          </a:prstGeom>
          <a:noFill/>
          <a:ln w="9525">
            <a:noFill/>
            <a:miter lim="800000"/>
            <a:headEnd/>
            <a:tailEnd/>
          </a:ln>
          <a:effectLst/>
        </p:spPr>
      </p:pic>
      <p:cxnSp>
        <p:nvCxnSpPr>
          <p:cNvPr id="6" name="Łącznik prosty 5"/>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ole tekstowe 7"/>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9"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C:\Documents and Settings\Tomek Mrozek\Pulpit\JC\phot-03b-06-normal.jpg"/>
          <p:cNvPicPr>
            <a:picLocks noChangeAspect="1" noChangeArrowheads="1"/>
          </p:cNvPicPr>
          <p:nvPr/>
        </p:nvPicPr>
        <p:blipFill>
          <a:blip r:embed="rId2" cstate="print"/>
          <a:srcRect/>
          <a:stretch>
            <a:fillRect/>
          </a:stretch>
        </p:blipFill>
        <p:spPr bwMode="auto">
          <a:xfrm>
            <a:off x="285720" y="3857628"/>
            <a:ext cx="3519486" cy="2674031"/>
          </a:xfrm>
          <a:prstGeom prst="rect">
            <a:avLst/>
          </a:prstGeom>
          <a:noFill/>
          <a:ln w="9525">
            <a:noFill/>
            <a:miter lim="800000"/>
            <a:headEnd/>
            <a:tailEnd/>
          </a:ln>
        </p:spPr>
      </p:pic>
      <p:pic>
        <p:nvPicPr>
          <p:cNvPr id="9" name="Picture 2"/>
          <p:cNvPicPr>
            <a:picLocks noChangeAspect="1" noChangeArrowheads="1"/>
          </p:cNvPicPr>
          <p:nvPr/>
        </p:nvPicPr>
        <p:blipFill>
          <a:blip r:embed="rId3"/>
          <a:srcRect/>
          <a:stretch>
            <a:fillRect/>
          </a:stretch>
        </p:blipFill>
        <p:spPr bwMode="auto">
          <a:xfrm>
            <a:off x="357158" y="928670"/>
            <a:ext cx="3270512" cy="2870041"/>
          </a:xfrm>
          <a:prstGeom prst="rect">
            <a:avLst/>
          </a:prstGeom>
          <a:noFill/>
          <a:ln w="9525">
            <a:noFill/>
            <a:miter lim="800000"/>
            <a:headEnd/>
            <a:tailEnd/>
          </a:ln>
          <a:effectLst/>
        </p:spPr>
      </p:pic>
      <p:cxnSp>
        <p:nvCxnSpPr>
          <p:cNvPr id="10" name="Łącznik prosty 9"/>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3"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grpSp>
        <p:nvGrpSpPr>
          <p:cNvPr id="14" name="Grupa 17"/>
          <p:cNvGrpSpPr/>
          <p:nvPr/>
        </p:nvGrpSpPr>
        <p:grpSpPr>
          <a:xfrm>
            <a:off x="3286116" y="1428736"/>
            <a:ext cx="5591188" cy="3929090"/>
            <a:chOff x="838200" y="1571612"/>
            <a:chExt cx="7019916" cy="4719037"/>
          </a:xfrm>
        </p:grpSpPr>
        <p:pic>
          <p:nvPicPr>
            <p:cNvPr id="15" name="Picture 4" descr="C:\Documents and Settings\Tomek Mrozek\Pulpit\JC\artist_vision.png"/>
            <p:cNvPicPr>
              <a:picLocks noChangeAspect="1" noChangeArrowheads="1"/>
            </p:cNvPicPr>
            <p:nvPr/>
          </p:nvPicPr>
          <p:blipFill>
            <a:blip r:embed="rId4"/>
            <a:srcRect/>
            <a:stretch>
              <a:fillRect/>
            </a:stretch>
          </p:blipFill>
          <p:spPr bwMode="auto">
            <a:xfrm>
              <a:off x="1785918" y="1571612"/>
              <a:ext cx="6072198" cy="4719037"/>
            </a:xfrm>
            <a:prstGeom prst="rect">
              <a:avLst/>
            </a:prstGeom>
            <a:noFill/>
            <a:ln w="63500">
              <a:solidFill>
                <a:srgbClr val="0070C0"/>
              </a:solidFill>
              <a:miter lim="800000"/>
              <a:headEnd/>
              <a:tailEnd/>
            </a:ln>
          </p:spPr>
        </p:pic>
        <p:grpSp>
          <p:nvGrpSpPr>
            <p:cNvPr id="16" name="Group 7"/>
            <p:cNvGrpSpPr>
              <a:grpSpLocks/>
            </p:cNvGrpSpPr>
            <p:nvPr/>
          </p:nvGrpSpPr>
          <p:grpSpPr bwMode="auto">
            <a:xfrm>
              <a:off x="838201" y="2071691"/>
              <a:ext cx="6881819" cy="3479806"/>
              <a:chOff x="528" y="1305"/>
              <a:chExt cx="4335" cy="2192"/>
            </a:xfrm>
          </p:grpSpPr>
          <p:sp>
            <p:nvSpPr>
              <p:cNvPr id="17" name="Text Box 8"/>
              <p:cNvSpPr txBox="1">
                <a:spLocks noChangeArrowheads="1"/>
              </p:cNvSpPr>
              <p:nvPr/>
            </p:nvSpPr>
            <p:spPr bwMode="auto">
              <a:xfrm>
                <a:off x="3465" y="1305"/>
                <a:ext cx="1309" cy="233"/>
              </a:xfrm>
              <a:prstGeom prst="rect">
                <a:avLst/>
              </a:prstGeom>
              <a:noFill/>
              <a:ln w="9525">
                <a:noFill/>
                <a:miter lim="800000"/>
                <a:headEnd/>
                <a:tailEnd/>
              </a:ln>
            </p:spPr>
            <p:txBody>
              <a:bodyPr wrap="none">
                <a:spAutoFit/>
              </a:bodyPr>
              <a:lstStyle/>
              <a:p>
                <a:r>
                  <a:rPr lang="pl-PL" dirty="0">
                    <a:solidFill>
                      <a:srgbClr val="FFFF00"/>
                    </a:solidFill>
                  </a:rPr>
                  <a:t>0.22+0.21-0.11 </a:t>
                </a:r>
                <a:r>
                  <a:rPr lang="pl-PL" dirty="0" err="1">
                    <a:solidFill>
                      <a:srgbClr val="FFFF00"/>
                    </a:solidFill>
                  </a:rPr>
                  <a:t>M</a:t>
                </a:r>
                <a:r>
                  <a:rPr lang="pl-PL" baseline="-25000" dirty="0" err="1">
                    <a:solidFill>
                      <a:srgbClr val="FFFF00"/>
                    </a:solidFill>
                  </a:rPr>
                  <a:t>Sun</a:t>
                </a:r>
                <a:endParaRPr lang="pl-PL" baseline="-25000" dirty="0">
                  <a:solidFill>
                    <a:srgbClr val="FFFF00"/>
                  </a:solidFill>
                </a:endParaRPr>
              </a:p>
            </p:txBody>
          </p:sp>
          <p:sp>
            <p:nvSpPr>
              <p:cNvPr id="18" name="Line 9"/>
              <p:cNvSpPr>
                <a:spLocks noChangeShapeType="1"/>
              </p:cNvSpPr>
              <p:nvPr/>
            </p:nvSpPr>
            <p:spPr bwMode="auto">
              <a:xfrm flipV="1">
                <a:off x="3555" y="1755"/>
                <a:ext cx="651" cy="450"/>
              </a:xfrm>
              <a:prstGeom prst="line">
                <a:avLst/>
              </a:prstGeom>
              <a:noFill/>
              <a:ln w="25400">
                <a:solidFill>
                  <a:srgbClr val="0000FF"/>
                </a:solidFill>
                <a:round/>
                <a:headEnd type="stealth" w="med" len="med"/>
                <a:tailEnd type="stealth" w="med" len="med"/>
              </a:ln>
            </p:spPr>
            <p:txBody>
              <a:bodyPr wrap="square">
                <a:spAutoFit/>
              </a:bodyPr>
              <a:lstStyle/>
              <a:p>
                <a:endParaRPr lang="pl-PL">
                  <a:solidFill>
                    <a:srgbClr val="FFFF00"/>
                  </a:solidFill>
                </a:endParaRPr>
              </a:p>
            </p:txBody>
          </p:sp>
          <p:sp>
            <p:nvSpPr>
              <p:cNvPr id="19" name="Text Box 10"/>
              <p:cNvSpPr txBox="1">
                <a:spLocks noChangeArrowheads="1"/>
              </p:cNvSpPr>
              <p:nvPr/>
            </p:nvSpPr>
            <p:spPr bwMode="auto">
              <a:xfrm>
                <a:off x="3870" y="2025"/>
                <a:ext cx="993" cy="233"/>
              </a:xfrm>
              <a:prstGeom prst="rect">
                <a:avLst/>
              </a:prstGeom>
              <a:noFill/>
              <a:ln w="9525">
                <a:noFill/>
                <a:miter lim="800000"/>
                <a:headEnd/>
                <a:tailEnd/>
              </a:ln>
            </p:spPr>
            <p:txBody>
              <a:bodyPr wrap="none">
                <a:spAutoFit/>
              </a:bodyPr>
              <a:lstStyle/>
              <a:p>
                <a:r>
                  <a:rPr lang="pl-PL" dirty="0">
                    <a:solidFill>
                      <a:srgbClr val="FFFF00"/>
                    </a:solidFill>
                  </a:rPr>
                  <a:t>2.6+1.5-0.6 AU</a:t>
                </a:r>
              </a:p>
            </p:txBody>
          </p:sp>
          <p:sp>
            <p:nvSpPr>
              <p:cNvPr id="20" name="Text Box 11"/>
              <p:cNvSpPr txBox="1">
                <a:spLocks noChangeArrowheads="1"/>
              </p:cNvSpPr>
              <p:nvPr/>
            </p:nvSpPr>
            <p:spPr bwMode="auto">
              <a:xfrm>
                <a:off x="1350" y="2880"/>
                <a:ext cx="1151" cy="233"/>
              </a:xfrm>
              <a:prstGeom prst="rect">
                <a:avLst/>
              </a:prstGeom>
              <a:noFill/>
              <a:ln w="9525">
                <a:noFill/>
                <a:miter lim="800000"/>
                <a:headEnd/>
                <a:tailEnd/>
              </a:ln>
            </p:spPr>
            <p:txBody>
              <a:bodyPr wrap="none">
                <a:spAutoFit/>
              </a:bodyPr>
              <a:lstStyle/>
              <a:p>
                <a:r>
                  <a:rPr lang="pl-PL" dirty="0">
                    <a:solidFill>
                      <a:srgbClr val="FFFF00"/>
                    </a:solidFill>
                  </a:rPr>
                  <a:t>5.5+5.5-2.7 </a:t>
                </a:r>
                <a:r>
                  <a:rPr lang="pl-PL" dirty="0" err="1">
                    <a:solidFill>
                      <a:srgbClr val="FFFF00"/>
                    </a:solidFill>
                  </a:rPr>
                  <a:t>M</a:t>
                </a:r>
                <a:r>
                  <a:rPr lang="pl-PL" baseline="-25000" dirty="0" err="1">
                    <a:solidFill>
                      <a:srgbClr val="FFFF00"/>
                    </a:solidFill>
                  </a:rPr>
                  <a:t>Earth</a:t>
                </a:r>
                <a:endParaRPr lang="pl-PL" baseline="-25000" dirty="0">
                  <a:solidFill>
                    <a:srgbClr val="FFFF00"/>
                  </a:solidFill>
                </a:endParaRPr>
              </a:p>
            </p:txBody>
          </p:sp>
          <p:sp>
            <p:nvSpPr>
              <p:cNvPr id="21" name="Text Box 12"/>
              <p:cNvSpPr txBox="1">
                <a:spLocks noChangeArrowheads="1"/>
              </p:cNvSpPr>
              <p:nvPr/>
            </p:nvSpPr>
            <p:spPr bwMode="auto">
              <a:xfrm>
                <a:off x="528" y="3264"/>
                <a:ext cx="116" cy="233"/>
              </a:xfrm>
              <a:prstGeom prst="rect">
                <a:avLst/>
              </a:prstGeom>
              <a:noFill/>
              <a:ln w="9525">
                <a:noFill/>
                <a:miter lim="800000"/>
                <a:headEnd/>
                <a:tailEnd/>
              </a:ln>
            </p:spPr>
            <p:txBody>
              <a:bodyPr wrap="none">
                <a:spAutoFit/>
              </a:bodyPr>
              <a:lstStyle/>
              <a:p>
                <a:endParaRPr lang="pl-PL">
                  <a:solidFill>
                    <a:srgbClr val="FFFF00"/>
                  </a:solidFill>
                </a:endParaRPr>
              </a:p>
            </p:txBody>
          </p:sp>
        </p:gr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071734" y="928670"/>
            <a:ext cx="8429684" cy="369332"/>
          </a:xfrm>
          <a:prstGeom prst="rect">
            <a:avLst/>
          </a:prstGeom>
          <a:noFill/>
          <a:ln w="9525">
            <a:noFill/>
            <a:miter lim="800000"/>
            <a:headEnd/>
            <a:tailEnd/>
          </a:ln>
        </p:spPr>
        <p:txBody>
          <a:bodyPr wrap="square">
            <a:spAutoFit/>
          </a:bodyPr>
          <a:lstStyle/>
          <a:p>
            <a:pPr algn="ctr"/>
            <a:r>
              <a:rPr lang="pl-PL" b="1" dirty="0" smtClean="0"/>
              <a:t>Zmiany prędkości radialnej</a:t>
            </a:r>
            <a:endParaRPr lang="pl-PL" b="1" dirty="0"/>
          </a:p>
        </p:txBody>
      </p:sp>
      <p:pic>
        <p:nvPicPr>
          <p:cNvPr id="2050" name="Picture 2"/>
          <p:cNvPicPr>
            <a:picLocks noChangeAspect="1" noChangeArrowheads="1"/>
          </p:cNvPicPr>
          <p:nvPr/>
        </p:nvPicPr>
        <p:blipFill>
          <a:blip r:embed="rId2"/>
          <a:srcRect/>
          <a:stretch>
            <a:fillRect/>
          </a:stretch>
        </p:blipFill>
        <p:spPr bwMode="auto">
          <a:xfrm>
            <a:off x="714348" y="1743094"/>
            <a:ext cx="3209925" cy="44005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143372" y="1142984"/>
            <a:ext cx="4391025" cy="2857500"/>
          </a:xfrm>
          <a:prstGeom prst="rect">
            <a:avLst/>
          </a:prstGeom>
          <a:noFill/>
          <a:ln w="9525">
            <a:noFill/>
            <a:miter lim="800000"/>
            <a:headEnd/>
            <a:tailEnd/>
          </a:ln>
          <a:effectLst/>
        </p:spPr>
      </p:pic>
      <p:pic>
        <p:nvPicPr>
          <p:cNvPr id="6" name="Obraz 5" descr="Orbit4.gif"/>
          <p:cNvPicPr>
            <a:picLocks noChangeAspect="1"/>
          </p:cNvPicPr>
          <p:nvPr/>
        </p:nvPicPr>
        <p:blipFill>
          <a:blip r:embed="rId4"/>
          <a:stretch>
            <a:fillRect/>
          </a:stretch>
        </p:blipFill>
        <p:spPr>
          <a:xfrm>
            <a:off x="5214942" y="4143380"/>
            <a:ext cx="2500330" cy="2500330"/>
          </a:xfrm>
          <a:prstGeom prst="rect">
            <a:avLst/>
          </a:prstGeom>
        </p:spPr>
      </p:pic>
      <p:cxnSp>
        <p:nvCxnSpPr>
          <p:cNvPr id="8" name="Łącznik prosty 7"/>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1"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1714544" y="1428736"/>
            <a:ext cx="8429684" cy="369332"/>
          </a:xfrm>
          <a:prstGeom prst="rect">
            <a:avLst/>
          </a:prstGeom>
          <a:noFill/>
          <a:ln w="9525">
            <a:noFill/>
            <a:miter lim="800000"/>
            <a:headEnd/>
            <a:tailEnd/>
          </a:ln>
        </p:spPr>
        <p:txBody>
          <a:bodyPr wrap="square">
            <a:spAutoFit/>
          </a:bodyPr>
          <a:lstStyle/>
          <a:p>
            <a:pPr algn="ctr"/>
            <a:r>
              <a:rPr lang="pl-PL" b="1" dirty="0" smtClean="0"/>
              <a:t>Tranzyty</a:t>
            </a:r>
            <a:endParaRPr lang="pl-PL" b="1" dirty="0"/>
          </a:p>
        </p:txBody>
      </p:sp>
      <p:pic>
        <p:nvPicPr>
          <p:cNvPr id="6" name="Kepler_Arno_Full_mod.mpeg">
            <a:hlinkClick r:id="" action="ppaction://media"/>
          </p:cNvPr>
          <p:cNvPicPr>
            <a:picLocks noRot="1" noChangeAspect="1" noChangeArrowheads="1"/>
          </p:cNvPicPr>
          <p:nvPr>
            <a:videoFile r:link="rId1"/>
          </p:nvPr>
        </p:nvPicPr>
        <p:blipFill>
          <a:blip r:embed="rId3"/>
          <a:srcRect/>
          <a:stretch>
            <a:fillRect/>
          </a:stretch>
        </p:blipFill>
        <p:spPr>
          <a:xfrm>
            <a:off x="357158" y="2428868"/>
            <a:ext cx="4535487" cy="3400425"/>
          </a:xfrm>
          <a:prstGeom prst="rect">
            <a:avLst/>
          </a:prstGeom>
        </p:spPr>
      </p:pic>
      <p:cxnSp>
        <p:nvCxnSpPr>
          <p:cNvPr id="9" name="Łącznik prosty 8"/>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ole tekstowe 9"/>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1"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2"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pic>
        <p:nvPicPr>
          <p:cNvPr id="13" name="Obraz 12" descr="trans_ani.gif"/>
          <p:cNvPicPr>
            <a:picLocks noChangeAspect="1"/>
          </p:cNvPicPr>
          <p:nvPr/>
        </p:nvPicPr>
        <p:blipFill>
          <a:blip r:embed="rId4"/>
          <a:stretch>
            <a:fillRect/>
          </a:stretch>
        </p:blipFill>
        <p:spPr>
          <a:xfrm>
            <a:off x="4857752" y="1214422"/>
            <a:ext cx="3810000" cy="2381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3071802" y="1785926"/>
            <a:ext cx="1571636" cy="923330"/>
          </a:xfrm>
          <a:prstGeom prst="rect">
            <a:avLst/>
          </a:prstGeom>
        </p:spPr>
        <p:txBody>
          <a:bodyPr wrap="square">
            <a:spAutoFit/>
          </a:bodyPr>
          <a:lstStyle/>
          <a:p>
            <a:r>
              <a:rPr lang="pl-PL" b="1" dirty="0" smtClean="0"/>
              <a:t>HD 209458 b</a:t>
            </a:r>
          </a:p>
          <a:p>
            <a:r>
              <a:rPr lang="pl-PL" b="1" dirty="0" smtClean="0"/>
              <a:t>0.69 M</a:t>
            </a:r>
            <a:r>
              <a:rPr lang="pl-PL" b="1" baseline="-25000" dirty="0" smtClean="0"/>
              <a:t>J</a:t>
            </a:r>
          </a:p>
          <a:p>
            <a:r>
              <a:rPr lang="pl-PL" b="1" dirty="0" smtClean="0"/>
              <a:t>0.045 </a:t>
            </a:r>
            <a:r>
              <a:rPr lang="pl-PL" b="1" dirty="0" err="1" smtClean="0"/>
              <a:t>AUc</a:t>
            </a:r>
            <a:endParaRPr lang="pl-PL" b="1" dirty="0"/>
          </a:p>
        </p:txBody>
      </p:sp>
      <p:sp>
        <p:nvSpPr>
          <p:cNvPr id="8" name="Prostokąt 7"/>
          <p:cNvSpPr/>
          <p:nvPr/>
        </p:nvSpPr>
        <p:spPr>
          <a:xfrm>
            <a:off x="6786578" y="2571744"/>
            <a:ext cx="1714496" cy="923330"/>
          </a:xfrm>
          <a:prstGeom prst="rect">
            <a:avLst/>
          </a:prstGeom>
        </p:spPr>
        <p:txBody>
          <a:bodyPr wrap="square">
            <a:spAutoFit/>
          </a:bodyPr>
          <a:lstStyle/>
          <a:p>
            <a:r>
              <a:rPr lang="pl-PL" b="1" dirty="0" smtClean="0"/>
              <a:t>HD 149026</a:t>
            </a:r>
          </a:p>
          <a:p>
            <a:r>
              <a:rPr lang="pl-PL" b="1" dirty="0" smtClean="0"/>
              <a:t>0.36 M</a:t>
            </a:r>
            <a:r>
              <a:rPr lang="pl-PL" b="1" baseline="-25000" dirty="0" smtClean="0"/>
              <a:t>J</a:t>
            </a:r>
          </a:p>
          <a:p>
            <a:r>
              <a:rPr lang="pl-PL" b="1" dirty="0" smtClean="0"/>
              <a:t>0.042 AU</a:t>
            </a:r>
            <a:endParaRPr lang="pl-PL" b="1" dirty="0"/>
          </a:p>
        </p:txBody>
      </p:sp>
      <p:sp>
        <p:nvSpPr>
          <p:cNvPr id="9" name="Prostokąt 8"/>
          <p:cNvSpPr/>
          <p:nvPr/>
        </p:nvSpPr>
        <p:spPr>
          <a:xfrm>
            <a:off x="7215206" y="5715016"/>
            <a:ext cx="1571620" cy="923330"/>
          </a:xfrm>
          <a:prstGeom prst="rect">
            <a:avLst/>
          </a:prstGeom>
        </p:spPr>
        <p:txBody>
          <a:bodyPr wrap="square">
            <a:spAutoFit/>
          </a:bodyPr>
          <a:lstStyle/>
          <a:p>
            <a:r>
              <a:rPr lang="pl-PL" b="1" dirty="0" smtClean="0"/>
              <a:t>TrES1</a:t>
            </a:r>
          </a:p>
          <a:p>
            <a:r>
              <a:rPr lang="pl-PL" b="1" dirty="0" smtClean="0"/>
              <a:t>0.61 M</a:t>
            </a:r>
            <a:r>
              <a:rPr lang="pl-PL" b="1" baseline="-25000" dirty="0" smtClean="0"/>
              <a:t>J</a:t>
            </a:r>
          </a:p>
          <a:p>
            <a:r>
              <a:rPr lang="pl-PL" b="1" dirty="0" smtClean="0"/>
              <a:t>0.0393 AU</a:t>
            </a:r>
            <a:endParaRPr lang="pl-PL" b="1" dirty="0"/>
          </a:p>
        </p:txBody>
      </p:sp>
      <p:sp>
        <p:nvSpPr>
          <p:cNvPr id="10" name="Prostokąt 9"/>
          <p:cNvSpPr/>
          <p:nvPr/>
        </p:nvSpPr>
        <p:spPr>
          <a:xfrm>
            <a:off x="357158" y="5338792"/>
            <a:ext cx="1571620" cy="923330"/>
          </a:xfrm>
          <a:prstGeom prst="rect">
            <a:avLst/>
          </a:prstGeom>
        </p:spPr>
        <p:txBody>
          <a:bodyPr wrap="square">
            <a:spAutoFit/>
          </a:bodyPr>
          <a:lstStyle/>
          <a:p>
            <a:r>
              <a:rPr lang="pl-PL" b="1" dirty="0" smtClean="0"/>
              <a:t>HD 149026 b</a:t>
            </a:r>
          </a:p>
          <a:p>
            <a:r>
              <a:rPr lang="pl-PL" b="1" dirty="0" smtClean="0"/>
              <a:t>0.36 M</a:t>
            </a:r>
            <a:r>
              <a:rPr lang="pl-PL" b="1" baseline="-25000" dirty="0" smtClean="0"/>
              <a:t>J</a:t>
            </a:r>
          </a:p>
          <a:p>
            <a:r>
              <a:rPr lang="pl-PL" b="1" dirty="0" smtClean="0"/>
              <a:t>0.042 AU</a:t>
            </a:r>
            <a:endParaRPr lang="pl-PL" b="1" dirty="0"/>
          </a:p>
        </p:txBody>
      </p:sp>
      <p:pic>
        <p:nvPicPr>
          <p:cNvPr id="1026" name="Picture 2"/>
          <p:cNvPicPr>
            <a:picLocks noChangeAspect="1" noChangeArrowheads="1"/>
          </p:cNvPicPr>
          <p:nvPr/>
        </p:nvPicPr>
        <p:blipFill>
          <a:blip r:embed="rId2"/>
          <a:srcRect/>
          <a:stretch>
            <a:fillRect/>
          </a:stretch>
        </p:blipFill>
        <p:spPr bwMode="auto">
          <a:xfrm>
            <a:off x="214282" y="1500174"/>
            <a:ext cx="2628900" cy="21526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143504" y="1214422"/>
            <a:ext cx="3419475" cy="12763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1857356" y="4052908"/>
            <a:ext cx="2962275" cy="23050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5643570" y="3714752"/>
            <a:ext cx="3133725" cy="1962150"/>
          </a:xfrm>
          <a:prstGeom prst="rect">
            <a:avLst/>
          </a:prstGeom>
          <a:noFill/>
          <a:ln w="9525">
            <a:noFill/>
            <a:miter lim="800000"/>
            <a:headEnd/>
            <a:tailEnd/>
          </a:ln>
          <a:effectLst/>
        </p:spPr>
      </p:pic>
      <p:cxnSp>
        <p:nvCxnSpPr>
          <p:cNvPr id="12" name="Łącznik prosty 11"/>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ole tekstowe 12"/>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5"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928926" y="1273718"/>
            <a:ext cx="8429684" cy="369332"/>
          </a:xfrm>
          <a:prstGeom prst="rect">
            <a:avLst/>
          </a:prstGeom>
          <a:noFill/>
          <a:ln w="9525">
            <a:noFill/>
            <a:miter lim="800000"/>
            <a:headEnd/>
            <a:tailEnd/>
          </a:ln>
        </p:spPr>
        <p:txBody>
          <a:bodyPr wrap="square">
            <a:spAutoFit/>
          </a:bodyPr>
          <a:lstStyle/>
          <a:p>
            <a:pPr algn="ctr"/>
            <a:r>
              <a:rPr lang="pl-PL" b="1" dirty="0" smtClean="0"/>
              <a:t>Zmiany położenia gwiazdy</a:t>
            </a:r>
            <a:endParaRPr lang="pl-PL" b="1" dirty="0"/>
          </a:p>
        </p:txBody>
      </p:sp>
      <p:sp>
        <p:nvSpPr>
          <p:cNvPr id="4" name="Text Box 5"/>
          <p:cNvSpPr txBox="1">
            <a:spLocks noChangeArrowheads="1"/>
          </p:cNvSpPr>
          <p:nvPr/>
        </p:nvSpPr>
        <p:spPr bwMode="auto">
          <a:xfrm>
            <a:off x="3403570" y="3095226"/>
            <a:ext cx="171321" cy="309953"/>
          </a:xfrm>
          <a:prstGeom prst="rect">
            <a:avLst/>
          </a:prstGeom>
          <a:noFill/>
          <a:ln w="9525">
            <a:noFill/>
            <a:round/>
            <a:headEnd/>
            <a:tailEnd/>
          </a:ln>
          <a:effectLst/>
        </p:spPr>
        <p:txBody>
          <a:bodyPr wrap="none" lIns="90000" tIns="45000" rIns="90000" bIns="45000"/>
          <a:lstStyle/>
          <a:p>
            <a:pPr>
              <a:lnSpc>
                <a:spcPct val="104000"/>
              </a:lnSpc>
            </a:pPr>
            <a:r>
              <a:rPr lang="en-GB">
                <a:solidFill>
                  <a:srgbClr val="000000"/>
                </a:solidFill>
              </a:rPr>
              <a:t> </a:t>
            </a:r>
          </a:p>
        </p:txBody>
      </p:sp>
      <p:pic>
        <p:nvPicPr>
          <p:cNvPr id="6" name="Picture 6"/>
          <p:cNvPicPr>
            <a:picLocks noChangeAspect="1" noChangeArrowheads="1"/>
          </p:cNvPicPr>
          <p:nvPr/>
        </p:nvPicPr>
        <p:blipFill>
          <a:blip r:embed="rId2"/>
          <a:srcRect/>
          <a:stretch>
            <a:fillRect/>
          </a:stretch>
        </p:blipFill>
        <p:spPr bwMode="auto">
          <a:xfrm>
            <a:off x="1000100" y="1142984"/>
            <a:ext cx="4259978" cy="4086233"/>
          </a:xfrm>
          <a:prstGeom prst="rect">
            <a:avLst/>
          </a:prstGeom>
          <a:noFill/>
          <a:ln w="9525">
            <a:noFill/>
            <a:round/>
            <a:headEnd/>
            <a:tailEnd/>
          </a:ln>
          <a:effectLst/>
        </p:spPr>
      </p:pic>
      <p:sp>
        <p:nvSpPr>
          <p:cNvPr id="8" name="Text Box 10"/>
          <p:cNvSpPr txBox="1">
            <a:spLocks noChangeArrowheads="1"/>
          </p:cNvSpPr>
          <p:nvPr/>
        </p:nvSpPr>
        <p:spPr bwMode="auto">
          <a:xfrm>
            <a:off x="1000100" y="5506066"/>
            <a:ext cx="4220628" cy="923330"/>
          </a:xfrm>
          <a:prstGeom prst="rect">
            <a:avLst/>
          </a:prstGeom>
          <a:noFill/>
          <a:ln w="9525">
            <a:noFill/>
            <a:miter lim="800000"/>
            <a:headEnd/>
            <a:tailEnd/>
          </a:ln>
          <a:effectLst/>
        </p:spPr>
        <p:txBody>
          <a:bodyPr wrap="square">
            <a:spAutoFit/>
          </a:bodyPr>
          <a:lstStyle/>
          <a:p>
            <a:r>
              <a:rPr lang="pl-PL" b="1" dirty="0" smtClean="0">
                <a:solidFill>
                  <a:srgbClr val="000000"/>
                </a:solidFill>
              </a:rPr>
              <a:t>Zmiany położenia Słońca w ciągu 45 lat wywołane przez Jowisza – tak byłyby widziane  z odległości 33 lat świetlnych</a:t>
            </a:r>
            <a:endParaRPr lang="en-GB" b="1" dirty="0">
              <a:solidFill>
                <a:srgbClr val="000000"/>
              </a:solidFill>
            </a:endParaRPr>
          </a:p>
        </p:txBody>
      </p:sp>
      <p:pic>
        <p:nvPicPr>
          <p:cNvPr id="9" name="Obraz 8" descr="Orbit4.gif"/>
          <p:cNvPicPr>
            <a:picLocks noChangeAspect="1"/>
          </p:cNvPicPr>
          <p:nvPr/>
        </p:nvPicPr>
        <p:blipFill>
          <a:blip r:embed="rId3"/>
          <a:stretch>
            <a:fillRect/>
          </a:stretch>
        </p:blipFill>
        <p:spPr>
          <a:xfrm>
            <a:off x="5929322" y="2428868"/>
            <a:ext cx="2500330" cy="2500330"/>
          </a:xfrm>
          <a:prstGeom prst="rect">
            <a:avLst/>
          </a:prstGeom>
        </p:spPr>
      </p:pic>
      <p:cxnSp>
        <p:nvCxnSpPr>
          <p:cNvPr id="10" name="Łącznik prosty 9"/>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3"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500034" y="1000108"/>
            <a:ext cx="5214974" cy="5845433"/>
          </a:xfrm>
          <a:prstGeom prst="rect">
            <a:avLst/>
          </a:prstGeom>
          <a:noFill/>
          <a:ln w="9525">
            <a:noFill/>
            <a:round/>
            <a:headEnd/>
            <a:tailEnd/>
          </a:ln>
          <a:effectLst/>
        </p:spPr>
      </p:pic>
      <p:sp>
        <p:nvSpPr>
          <p:cNvPr id="6" name="pole tekstowe 5"/>
          <p:cNvSpPr txBox="1"/>
          <p:nvPr/>
        </p:nvSpPr>
        <p:spPr>
          <a:xfrm>
            <a:off x="5857884" y="1714488"/>
            <a:ext cx="3072508" cy="3139321"/>
          </a:xfrm>
          <a:prstGeom prst="rect">
            <a:avLst/>
          </a:prstGeom>
          <a:noFill/>
        </p:spPr>
        <p:txBody>
          <a:bodyPr wrap="none" rtlCol="0">
            <a:spAutoFit/>
          </a:bodyPr>
          <a:lstStyle/>
          <a:p>
            <a:r>
              <a:rPr lang="pl-PL" b="1" dirty="0" smtClean="0"/>
              <a:t>W najbliższych latach </a:t>
            </a:r>
          </a:p>
          <a:p>
            <a:r>
              <a:rPr lang="pl-PL" b="1" dirty="0" smtClean="0"/>
              <a:t>uruchomionych zostanie kilka </a:t>
            </a:r>
          </a:p>
          <a:p>
            <a:r>
              <a:rPr lang="pl-PL" b="1" dirty="0" smtClean="0"/>
              <a:t>misji, które powinny pozwolić </a:t>
            </a:r>
          </a:p>
          <a:p>
            <a:r>
              <a:rPr lang="pl-PL" b="1" dirty="0" smtClean="0"/>
              <a:t>na detekcję planet typu </a:t>
            </a:r>
          </a:p>
          <a:p>
            <a:r>
              <a:rPr lang="pl-PL" b="1" dirty="0" smtClean="0"/>
              <a:t>ziemskiego krążących w </a:t>
            </a:r>
          </a:p>
          <a:p>
            <a:r>
              <a:rPr lang="pl-PL" b="1" dirty="0" smtClean="0"/>
              <a:t>odległości 1 AU od planety </a:t>
            </a:r>
          </a:p>
          <a:p>
            <a:r>
              <a:rPr lang="pl-PL" b="1" dirty="0" smtClean="0"/>
              <a:t>macierzystej</a:t>
            </a:r>
          </a:p>
          <a:p>
            <a:endParaRPr lang="pl-PL" b="1" dirty="0" smtClean="0"/>
          </a:p>
          <a:p>
            <a:r>
              <a:rPr lang="pl-PL" b="1" dirty="0" smtClean="0"/>
              <a:t>To pozwoli wytypować sporą </a:t>
            </a:r>
          </a:p>
          <a:p>
            <a:r>
              <a:rPr lang="pl-PL" b="1" dirty="0" smtClean="0"/>
              <a:t>ilość kandydatów do </a:t>
            </a:r>
          </a:p>
          <a:p>
            <a:r>
              <a:rPr lang="pl-PL" b="1" dirty="0" smtClean="0"/>
              <a:t>poszukiwania </a:t>
            </a:r>
            <a:r>
              <a:rPr lang="pl-PL" b="1" dirty="0" err="1" smtClean="0"/>
              <a:t>biosygnatur</a:t>
            </a:r>
            <a:endParaRPr lang="pl-PL" b="1" dirty="0"/>
          </a:p>
        </p:txBody>
      </p:sp>
      <p:cxnSp>
        <p:nvCxnSpPr>
          <p:cNvPr id="8" name="Łącznik prosty 7"/>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64560" y="71414"/>
            <a:ext cx="5902257" cy="584775"/>
          </a:xfrm>
          <a:prstGeom prst="rect">
            <a:avLst/>
          </a:prstGeom>
          <a:noFill/>
        </p:spPr>
        <p:txBody>
          <a:bodyPr wrap="none" rtlCol="0">
            <a:spAutoFit/>
          </a:bodyPr>
          <a:lstStyle/>
          <a:p>
            <a:r>
              <a:rPr lang="pl-PL" sz="3200" dirty="0" err="1" smtClean="0"/>
              <a:t>Pozasłoneczne</a:t>
            </a:r>
            <a:r>
              <a:rPr lang="pl-PL" sz="3200" dirty="0" smtClean="0"/>
              <a:t> układy planetarne</a:t>
            </a:r>
            <a:endParaRPr lang="pl-PL" sz="3200" dirty="0"/>
          </a:p>
        </p:txBody>
      </p:sp>
      <p:sp>
        <p:nvSpPr>
          <p:cNvPr id="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1"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64560" y="71414"/>
            <a:ext cx="2340705" cy="584775"/>
          </a:xfrm>
          <a:prstGeom prst="rect">
            <a:avLst/>
          </a:prstGeom>
          <a:noFill/>
        </p:spPr>
        <p:txBody>
          <a:bodyPr wrap="none" rtlCol="0">
            <a:spAutoFit/>
          </a:bodyPr>
          <a:lstStyle/>
          <a:p>
            <a:r>
              <a:rPr lang="pl-PL" sz="3200" dirty="0" err="1" smtClean="0"/>
              <a:t>Biosygnatury</a:t>
            </a:r>
            <a:endParaRPr lang="pl-PL" sz="3200" dirty="0"/>
          </a:p>
        </p:txBody>
      </p:sp>
      <p:sp>
        <p:nvSpPr>
          <p:cNvPr id="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1"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6" name="pole tekstowe 5"/>
          <p:cNvSpPr txBox="1"/>
          <p:nvPr/>
        </p:nvSpPr>
        <p:spPr>
          <a:xfrm>
            <a:off x="500034" y="1500174"/>
            <a:ext cx="8264442" cy="3693319"/>
          </a:xfrm>
          <a:prstGeom prst="rect">
            <a:avLst/>
          </a:prstGeom>
          <a:noFill/>
        </p:spPr>
        <p:txBody>
          <a:bodyPr wrap="none" rtlCol="0">
            <a:spAutoFit/>
          </a:bodyPr>
          <a:lstStyle/>
          <a:p>
            <a:r>
              <a:rPr lang="pl-PL" dirty="0" smtClean="0"/>
              <a:t>W widmie gwiazd:</a:t>
            </a:r>
          </a:p>
          <a:p>
            <a:endParaRPr lang="pl-PL" dirty="0" smtClean="0"/>
          </a:p>
          <a:p>
            <a:r>
              <a:rPr lang="pl-PL" dirty="0" smtClean="0"/>
              <a:t>	</a:t>
            </a:r>
            <a:r>
              <a:rPr lang="pl-PL" dirty="0" smtClean="0"/>
              <a:t>tlen i woda – tlen znika w atmosferze bardzo szybko (np. utlenianie); jeśli</a:t>
            </a:r>
          </a:p>
          <a:p>
            <a:r>
              <a:rPr lang="pl-PL" dirty="0" smtClean="0"/>
              <a:t>	</a:t>
            </a:r>
            <a:r>
              <a:rPr lang="pl-PL" dirty="0" smtClean="0"/>
              <a:t>widzimy go dużo to oznacza, że musi się znajdować jego źródło (fotosynteza)</a:t>
            </a:r>
          </a:p>
          <a:p>
            <a:endParaRPr lang="pl-PL" dirty="0" smtClean="0"/>
          </a:p>
          <a:p>
            <a:r>
              <a:rPr lang="pl-PL" dirty="0" smtClean="0"/>
              <a:t>	</a:t>
            </a:r>
            <a:r>
              <a:rPr lang="pl-PL" dirty="0" smtClean="0"/>
              <a:t>ozon – jest łatwiejszy do wykrycia niż tlen (świeci w podczerwieni)</a:t>
            </a:r>
          </a:p>
          <a:p>
            <a:endParaRPr lang="pl-PL" dirty="0" smtClean="0"/>
          </a:p>
          <a:p>
            <a:r>
              <a:rPr lang="pl-PL" dirty="0" smtClean="0"/>
              <a:t>	metan i tlen lub zmiany sezonowe – tlen i metan są trudne do uzyskania bez </a:t>
            </a:r>
          </a:p>
          <a:p>
            <a:r>
              <a:rPr lang="pl-PL" dirty="0" smtClean="0"/>
              <a:t>	</a:t>
            </a:r>
            <a:r>
              <a:rPr lang="pl-PL" dirty="0" smtClean="0"/>
              <a:t>fotosyntezy; zmiany sezonowe obfitości metanu są wyraźną </a:t>
            </a:r>
            <a:r>
              <a:rPr lang="pl-PL" dirty="0" err="1" smtClean="0"/>
              <a:t>biosygnaturą</a:t>
            </a:r>
            <a:endParaRPr lang="pl-PL" dirty="0" smtClean="0"/>
          </a:p>
          <a:p>
            <a:endParaRPr lang="pl-PL" dirty="0" smtClean="0"/>
          </a:p>
          <a:p>
            <a:r>
              <a:rPr lang="pl-PL" dirty="0" smtClean="0"/>
              <a:t>	chlorometan – pochodzi głównie ze spalania roślinności</a:t>
            </a:r>
          </a:p>
          <a:p>
            <a:endParaRPr lang="pl-PL" dirty="0" smtClean="0"/>
          </a:p>
          <a:p>
            <a:r>
              <a:rPr lang="pl-PL" dirty="0" smtClean="0"/>
              <a:t>	tlenek azotu – jest uwalniany podczas rozkładu materii roślinnej</a:t>
            </a:r>
            <a:endParaRPr lang="pl-PL"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64560" y="71414"/>
            <a:ext cx="2340705" cy="584775"/>
          </a:xfrm>
          <a:prstGeom prst="rect">
            <a:avLst/>
          </a:prstGeom>
          <a:noFill/>
        </p:spPr>
        <p:txBody>
          <a:bodyPr wrap="none" rtlCol="0">
            <a:spAutoFit/>
          </a:bodyPr>
          <a:lstStyle/>
          <a:p>
            <a:r>
              <a:rPr lang="pl-PL" sz="3200" dirty="0" err="1" smtClean="0"/>
              <a:t>Biosygnatury</a:t>
            </a:r>
            <a:endParaRPr lang="pl-PL" sz="3200" dirty="0"/>
          </a:p>
        </p:txBody>
      </p:sp>
      <p:sp>
        <p:nvSpPr>
          <p:cNvPr id="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1"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6" name="pole tekstowe 5"/>
          <p:cNvSpPr txBox="1"/>
          <p:nvPr/>
        </p:nvSpPr>
        <p:spPr>
          <a:xfrm>
            <a:off x="357158" y="1000108"/>
            <a:ext cx="1375889" cy="369332"/>
          </a:xfrm>
          <a:prstGeom prst="rect">
            <a:avLst/>
          </a:prstGeom>
          <a:noFill/>
        </p:spPr>
        <p:txBody>
          <a:bodyPr wrap="none" rtlCol="0">
            <a:spAutoFit/>
          </a:bodyPr>
          <a:lstStyle/>
          <a:p>
            <a:r>
              <a:rPr lang="pl-PL" b="1" dirty="0" smtClean="0"/>
              <a:t>Barwy roślin</a:t>
            </a:r>
            <a:endParaRPr lang="pl-PL" b="1" dirty="0"/>
          </a:p>
        </p:txBody>
      </p:sp>
      <p:pic>
        <p:nvPicPr>
          <p:cNvPr id="12" name="Obraz 11" descr="DPP_0106.JPG"/>
          <p:cNvPicPr>
            <a:picLocks noChangeAspect="1"/>
          </p:cNvPicPr>
          <p:nvPr/>
        </p:nvPicPr>
        <p:blipFill>
          <a:blip r:embed="rId2" cstate="print"/>
          <a:stretch>
            <a:fillRect/>
          </a:stretch>
        </p:blipFill>
        <p:spPr>
          <a:xfrm>
            <a:off x="428596" y="1500174"/>
            <a:ext cx="2245647" cy="5000636"/>
          </a:xfrm>
          <a:prstGeom prst="rect">
            <a:avLst/>
          </a:prstGeom>
        </p:spPr>
      </p:pic>
      <p:pic>
        <p:nvPicPr>
          <p:cNvPr id="13" name="Obraz 12" descr="DPP_0107.JPG"/>
          <p:cNvPicPr>
            <a:picLocks noChangeAspect="1"/>
          </p:cNvPicPr>
          <p:nvPr/>
        </p:nvPicPr>
        <p:blipFill>
          <a:blip r:embed="rId3" cstate="print"/>
          <a:stretch>
            <a:fillRect/>
          </a:stretch>
        </p:blipFill>
        <p:spPr>
          <a:xfrm>
            <a:off x="6143636" y="3286124"/>
            <a:ext cx="2726803" cy="3150372"/>
          </a:xfrm>
          <a:prstGeom prst="rect">
            <a:avLst/>
          </a:prstGeom>
        </p:spPr>
      </p:pic>
      <p:pic>
        <p:nvPicPr>
          <p:cNvPr id="14" name="Obraz 13" descr="DPP_0105.JPG"/>
          <p:cNvPicPr>
            <a:picLocks noChangeAspect="1"/>
          </p:cNvPicPr>
          <p:nvPr/>
        </p:nvPicPr>
        <p:blipFill>
          <a:blip r:embed="rId4" cstate="print"/>
          <a:stretch>
            <a:fillRect/>
          </a:stretch>
        </p:blipFill>
        <p:spPr>
          <a:xfrm>
            <a:off x="2796337" y="3286124"/>
            <a:ext cx="3103189" cy="3150372"/>
          </a:xfrm>
          <a:prstGeom prst="rect">
            <a:avLst/>
          </a:prstGeom>
        </p:spPr>
      </p:pic>
      <p:sp>
        <p:nvSpPr>
          <p:cNvPr id="15" name="pole tekstowe 14"/>
          <p:cNvSpPr txBox="1"/>
          <p:nvPr/>
        </p:nvSpPr>
        <p:spPr>
          <a:xfrm>
            <a:off x="3071802" y="1714488"/>
            <a:ext cx="1289456" cy="1015663"/>
          </a:xfrm>
          <a:prstGeom prst="rect">
            <a:avLst/>
          </a:prstGeom>
          <a:noFill/>
        </p:spPr>
        <p:txBody>
          <a:bodyPr wrap="none" rtlCol="0">
            <a:spAutoFit/>
          </a:bodyPr>
          <a:lstStyle/>
          <a:p>
            <a:r>
              <a:rPr lang="pl-PL" sz="1200" b="1" dirty="0" smtClean="0"/>
              <a:t>Typ: M9</a:t>
            </a:r>
          </a:p>
          <a:p>
            <a:r>
              <a:rPr lang="pl-PL" sz="1200" b="1" dirty="0" smtClean="0"/>
              <a:t>masa: 0.2 </a:t>
            </a:r>
          </a:p>
          <a:p>
            <a:r>
              <a:rPr lang="pl-PL" sz="1200" b="1" dirty="0" smtClean="0"/>
              <a:t>jasność:0.0044</a:t>
            </a:r>
          </a:p>
          <a:p>
            <a:r>
              <a:rPr lang="pl-PL" sz="1200" b="1" dirty="0" smtClean="0"/>
              <a:t>życie: 500 mld lat</a:t>
            </a:r>
          </a:p>
          <a:p>
            <a:r>
              <a:rPr lang="pl-PL" sz="1200" b="1" dirty="0" smtClean="0"/>
              <a:t>planeta: 0.07 </a:t>
            </a:r>
            <a:r>
              <a:rPr lang="pl-PL" sz="1200" b="1" dirty="0" err="1" smtClean="0"/>
              <a:t>j.a</a:t>
            </a:r>
            <a:r>
              <a:rPr lang="pl-PL" sz="1200" b="1" dirty="0" smtClean="0"/>
              <a:t>.</a:t>
            </a:r>
            <a:endParaRPr lang="pl-PL" sz="1200" b="1" dirty="0"/>
          </a:p>
        </p:txBody>
      </p:sp>
      <p:sp>
        <p:nvSpPr>
          <p:cNvPr id="16" name="pole tekstowe 15"/>
          <p:cNvSpPr txBox="1"/>
          <p:nvPr/>
        </p:nvSpPr>
        <p:spPr>
          <a:xfrm>
            <a:off x="4572000" y="1714488"/>
            <a:ext cx="1289456" cy="1015663"/>
          </a:xfrm>
          <a:prstGeom prst="rect">
            <a:avLst/>
          </a:prstGeom>
          <a:noFill/>
        </p:spPr>
        <p:txBody>
          <a:bodyPr wrap="none" rtlCol="0">
            <a:spAutoFit/>
          </a:bodyPr>
          <a:lstStyle/>
          <a:p>
            <a:r>
              <a:rPr lang="pl-PL" sz="1200" b="1" dirty="0" smtClean="0"/>
              <a:t>Typ: M0</a:t>
            </a:r>
          </a:p>
          <a:p>
            <a:r>
              <a:rPr lang="pl-PL" sz="1200" b="1" dirty="0" smtClean="0"/>
              <a:t>masa: 0.5</a:t>
            </a:r>
          </a:p>
          <a:p>
            <a:r>
              <a:rPr lang="pl-PL" sz="1200" b="1" dirty="0" smtClean="0"/>
              <a:t>jasność:0.023</a:t>
            </a:r>
          </a:p>
          <a:p>
            <a:r>
              <a:rPr lang="pl-PL" sz="1200" b="1" dirty="0" smtClean="0"/>
              <a:t>życie: 200 mld lat</a:t>
            </a:r>
          </a:p>
          <a:p>
            <a:r>
              <a:rPr lang="pl-PL" sz="1200" b="1" dirty="0" smtClean="0"/>
              <a:t>planeta: 0.16 </a:t>
            </a:r>
            <a:r>
              <a:rPr lang="pl-PL" sz="1200" b="1" dirty="0" err="1" smtClean="0"/>
              <a:t>j.a</a:t>
            </a:r>
            <a:r>
              <a:rPr lang="pl-PL" sz="1200" b="1" dirty="0" smtClean="0"/>
              <a:t>.</a:t>
            </a:r>
            <a:endParaRPr lang="pl-PL" sz="1200" b="1" dirty="0"/>
          </a:p>
        </p:txBody>
      </p:sp>
      <p:sp>
        <p:nvSpPr>
          <p:cNvPr id="17" name="pole tekstowe 16"/>
          <p:cNvSpPr txBox="1"/>
          <p:nvPr/>
        </p:nvSpPr>
        <p:spPr>
          <a:xfrm>
            <a:off x="6140064" y="1714488"/>
            <a:ext cx="1210909" cy="1015663"/>
          </a:xfrm>
          <a:prstGeom prst="rect">
            <a:avLst/>
          </a:prstGeom>
          <a:noFill/>
        </p:spPr>
        <p:txBody>
          <a:bodyPr wrap="none" rtlCol="0">
            <a:spAutoFit/>
          </a:bodyPr>
          <a:lstStyle/>
          <a:p>
            <a:r>
              <a:rPr lang="pl-PL" sz="1200" b="1" dirty="0" smtClean="0"/>
              <a:t>Typ: G</a:t>
            </a:r>
          </a:p>
          <a:p>
            <a:r>
              <a:rPr lang="pl-PL" sz="1200" b="1" dirty="0" smtClean="0"/>
              <a:t>masa: 1</a:t>
            </a:r>
          </a:p>
          <a:p>
            <a:r>
              <a:rPr lang="pl-PL" sz="1200" b="1" dirty="0" smtClean="0"/>
              <a:t>jasność:1</a:t>
            </a:r>
          </a:p>
          <a:p>
            <a:r>
              <a:rPr lang="pl-PL" sz="1200" b="1" dirty="0" smtClean="0"/>
              <a:t>życie: 10 mld lat</a:t>
            </a:r>
          </a:p>
          <a:p>
            <a:r>
              <a:rPr lang="pl-PL" sz="1200" b="1" dirty="0" smtClean="0"/>
              <a:t>planeta: 1 </a:t>
            </a:r>
            <a:r>
              <a:rPr lang="pl-PL" sz="1200" b="1" dirty="0" err="1" smtClean="0"/>
              <a:t>j.a</a:t>
            </a:r>
            <a:r>
              <a:rPr lang="pl-PL" sz="1200" b="1" dirty="0" smtClean="0"/>
              <a:t>.</a:t>
            </a:r>
            <a:endParaRPr lang="pl-PL" sz="1200" b="1" dirty="0"/>
          </a:p>
        </p:txBody>
      </p:sp>
      <p:sp>
        <p:nvSpPr>
          <p:cNvPr id="18" name="pole tekstowe 17"/>
          <p:cNvSpPr txBox="1"/>
          <p:nvPr/>
        </p:nvSpPr>
        <p:spPr>
          <a:xfrm>
            <a:off x="7504495" y="1714488"/>
            <a:ext cx="1256178" cy="1015663"/>
          </a:xfrm>
          <a:prstGeom prst="rect">
            <a:avLst/>
          </a:prstGeom>
          <a:noFill/>
        </p:spPr>
        <p:txBody>
          <a:bodyPr wrap="none" rtlCol="0">
            <a:spAutoFit/>
          </a:bodyPr>
          <a:lstStyle/>
          <a:p>
            <a:r>
              <a:rPr lang="pl-PL" sz="1200" b="1" dirty="0" smtClean="0"/>
              <a:t>Typ: F</a:t>
            </a:r>
          </a:p>
          <a:p>
            <a:r>
              <a:rPr lang="pl-PL" sz="1200" b="1" dirty="0" smtClean="0"/>
              <a:t>masa: 1.4</a:t>
            </a:r>
          </a:p>
          <a:p>
            <a:r>
              <a:rPr lang="pl-PL" sz="1200" b="1" dirty="0" smtClean="0"/>
              <a:t>jasność: 3.6</a:t>
            </a:r>
          </a:p>
          <a:p>
            <a:r>
              <a:rPr lang="pl-PL" sz="1200" b="1" dirty="0" smtClean="0"/>
              <a:t>życie: 3 mld lat</a:t>
            </a:r>
          </a:p>
          <a:p>
            <a:r>
              <a:rPr lang="pl-PL" sz="1200" b="1" dirty="0" smtClean="0"/>
              <a:t>planeta: 1.69 </a:t>
            </a:r>
            <a:r>
              <a:rPr lang="pl-PL" sz="1200" b="1" dirty="0" err="1" smtClean="0"/>
              <a:t>j.a</a:t>
            </a:r>
            <a:r>
              <a:rPr lang="pl-PL" sz="1200" b="1" dirty="0" smtClean="0"/>
              <a:t>.</a:t>
            </a:r>
            <a:endParaRPr lang="pl-PL" sz="12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64560" y="71414"/>
            <a:ext cx="1713931" cy="584775"/>
          </a:xfrm>
          <a:prstGeom prst="rect">
            <a:avLst/>
          </a:prstGeom>
          <a:noFill/>
        </p:spPr>
        <p:txBody>
          <a:bodyPr wrap="none" rtlCol="0">
            <a:spAutoFit/>
          </a:bodyPr>
          <a:lstStyle/>
          <a:p>
            <a:r>
              <a:rPr lang="pl-PL" sz="3200" dirty="0" smtClean="0"/>
              <a:t>Co dalej?</a:t>
            </a:r>
            <a:endParaRPr lang="pl-PL" sz="3200" dirty="0"/>
          </a:p>
        </p:txBody>
      </p:sp>
      <p:sp>
        <p:nvSpPr>
          <p:cNvPr id="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1"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6" name="pole tekstowe 5"/>
          <p:cNvSpPr txBox="1"/>
          <p:nvPr/>
        </p:nvSpPr>
        <p:spPr>
          <a:xfrm>
            <a:off x="571472" y="1285860"/>
            <a:ext cx="5702780" cy="1200329"/>
          </a:xfrm>
          <a:prstGeom prst="rect">
            <a:avLst/>
          </a:prstGeom>
          <a:noFill/>
        </p:spPr>
        <p:txBody>
          <a:bodyPr wrap="none" rtlCol="0">
            <a:spAutoFit/>
          </a:bodyPr>
          <a:lstStyle/>
          <a:p>
            <a:r>
              <a:rPr lang="pl-PL" b="1" dirty="0" smtClean="0"/>
              <a:t>Odkrycie życia?</a:t>
            </a:r>
          </a:p>
          <a:p>
            <a:r>
              <a:rPr lang="pl-PL" b="1" dirty="0" smtClean="0"/>
              <a:t>Odkrycie cywilizacji technicznej?</a:t>
            </a:r>
          </a:p>
          <a:p>
            <a:r>
              <a:rPr lang="pl-PL" b="1" dirty="0" smtClean="0"/>
              <a:t>Czy możliwy jest jakikolwiek kontakt?</a:t>
            </a:r>
          </a:p>
          <a:p>
            <a:r>
              <a:rPr lang="pl-PL" b="1" dirty="0" smtClean="0"/>
              <a:t>Czy odległości w Galaktyce nie są za duże aby się spotkać?</a:t>
            </a:r>
            <a:endParaRPr lang="pl-PL" b="1" dirty="0"/>
          </a:p>
        </p:txBody>
      </p:sp>
      <p:pic>
        <p:nvPicPr>
          <p:cNvPr id="17410" name="Picture 2"/>
          <p:cNvPicPr>
            <a:picLocks noChangeAspect="1" noChangeArrowheads="1"/>
          </p:cNvPicPr>
          <p:nvPr/>
        </p:nvPicPr>
        <p:blipFill>
          <a:blip r:embed="rId2"/>
          <a:srcRect/>
          <a:stretch>
            <a:fillRect/>
          </a:stretch>
        </p:blipFill>
        <p:spPr bwMode="auto">
          <a:xfrm>
            <a:off x="4714876" y="3143248"/>
            <a:ext cx="4000528" cy="3206673"/>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cstate="print"/>
          <a:srcRect/>
          <a:stretch>
            <a:fillRect/>
          </a:stretch>
        </p:blipFill>
        <p:spPr bwMode="auto">
          <a:xfrm>
            <a:off x="6286512" y="1071546"/>
            <a:ext cx="2614597" cy="1960948"/>
          </a:xfrm>
          <a:prstGeom prst="rect">
            <a:avLst/>
          </a:prstGeom>
          <a:noFill/>
          <a:ln w="9525">
            <a:noFill/>
            <a:miter lim="800000"/>
            <a:headEnd/>
            <a:tailEnd/>
          </a:ln>
          <a:effectLst/>
        </p:spPr>
      </p:pic>
      <p:pic>
        <p:nvPicPr>
          <p:cNvPr id="17412" name="Picture 4"/>
          <p:cNvPicPr>
            <a:picLocks noChangeAspect="1" noChangeArrowheads="1"/>
          </p:cNvPicPr>
          <p:nvPr/>
        </p:nvPicPr>
        <p:blipFill>
          <a:blip r:embed="rId4"/>
          <a:srcRect/>
          <a:stretch>
            <a:fillRect/>
          </a:stretch>
        </p:blipFill>
        <p:spPr bwMode="auto">
          <a:xfrm>
            <a:off x="785786" y="2786058"/>
            <a:ext cx="3548034" cy="37254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9" name="pole tekstowe 8"/>
          <p:cNvSpPr txBox="1"/>
          <p:nvPr/>
        </p:nvSpPr>
        <p:spPr>
          <a:xfrm>
            <a:off x="642910" y="1500174"/>
            <a:ext cx="5615383" cy="923330"/>
          </a:xfrm>
          <a:prstGeom prst="rect">
            <a:avLst/>
          </a:prstGeom>
          <a:noFill/>
        </p:spPr>
        <p:txBody>
          <a:bodyPr wrap="none" rtlCol="0">
            <a:spAutoFit/>
          </a:bodyPr>
          <a:lstStyle/>
          <a:p>
            <a:r>
              <a:rPr lang="pl-PL" b="1" dirty="0" smtClean="0"/>
              <a:t>Jakie są wartości tych czynników:</a:t>
            </a:r>
          </a:p>
          <a:p>
            <a:endParaRPr lang="pl-PL" b="1" dirty="0" smtClean="0"/>
          </a:p>
          <a:p>
            <a:r>
              <a:rPr lang="pl-PL" b="1" dirty="0" smtClean="0"/>
              <a:t>R – według aktualnych oszacowań jest to 7 gwiazd na rok</a:t>
            </a:r>
          </a:p>
        </p:txBody>
      </p:sp>
      <p:pic>
        <p:nvPicPr>
          <p:cNvPr id="17410" name="Picture 2"/>
          <p:cNvPicPr>
            <a:picLocks noChangeAspect="1" noChangeArrowheads="1"/>
          </p:cNvPicPr>
          <p:nvPr/>
        </p:nvPicPr>
        <p:blipFill>
          <a:blip r:embed="rId2"/>
          <a:srcRect/>
          <a:stretch>
            <a:fillRect/>
          </a:stretch>
        </p:blipFill>
        <p:spPr bwMode="auto">
          <a:xfrm>
            <a:off x="571472" y="2857496"/>
            <a:ext cx="3667134" cy="3667134"/>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4338128" y="2857496"/>
            <a:ext cx="4566713" cy="3676661"/>
          </a:xfrm>
          <a:prstGeom prst="rect">
            <a:avLst/>
          </a:prstGeom>
          <a:noFill/>
          <a:ln w="9525">
            <a:noFill/>
            <a:miter lim="800000"/>
            <a:headEnd/>
            <a:tailEnd/>
          </a:ln>
          <a:effectLst/>
        </p:spPr>
      </p:pic>
      <p:sp>
        <p:nvSpPr>
          <p:cNvPr id="10" name="pole tekstowe 9"/>
          <p:cNvSpPr txBox="1"/>
          <p:nvPr/>
        </p:nvSpPr>
        <p:spPr>
          <a:xfrm>
            <a:off x="64560" y="71414"/>
            <a:ext cx="3159263" cy="584775"/>
          </a:xfrm>
          <a:prstGeom prst="rect">
            <a:avLst/>
          </a:prstGeom>
          <a:noFill/>
        </p:spPr>
        <p:txBody>
          <a:bodyPr wrap="none" rtlCol="0">
            <a:spAutoFit/>
          </a:bodyPr>
          <a:lstStyle/>
          <a:p>
            <a:r>
              <a:rPr lang="pl-PL" sz="3200" dirty="0" smtClean="0"/>
              <a:t>Równanie </a:t>
            </a:r>
            <a:r>
              <a:rPr lang="pl-PL" sz="3200" dirty="0" err="1" smtClean="0"/>
              <a:t>Drake’a</a:t>
            </a:r>
            <a:endParaRPr lang="pl-PL"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9" name="pole tekstowe 8"/>
          <p:cNvSpPr txBox="1"/>
          <p:nvPr/>
        </p:nvSpPr>
        <p:spPr>
          <a:xfrm>
            <a:off x="642910" y="1500174"/>
            <a:ext cx="8554265" cy="1477328"/>
          </a:xfrm>
          <a:prstGeom prst="rect">
            <a:avLst/>
          </a:prstGeom>
          <a:noFill/>
        </p:spPr>
        <p:txBody>
          <a:bodyPr wrap="none" rtlCol="0">
            <a:spAutoFit/>
          </a:bodyPr>
          <a:lstStyle/>
          <a:p>
            <a:r>
              <a:rPr lang="pl-PL" b="1" dirty="0" smtClean="0"/>
              <a:t>Jakie są wartości tych czynników:</a:t>
            </a:r>
          </a:p>
          <a:p>
            <a:endParaRPr lang="pl-PL" b="1" dirty="0" smtClean="0"/>
          </a:p>
          <a:p>
            <a:r>
              <a:rPr lang="pl-PL" b="1" dirty="0" err="1" smtClean="0"/>
              <a:t>f</a:t>
            </a:r>
            <a:r>
              <a:rPr lang="pl-PL" b="1" baseline="-25000" dirty="0" err="1" smtClean="0"/>
              <a:t>p</a:t>
            </a:r>
            <a:r>
              <a:rPr lang="pl-PL" b="1" dirty="0" smtClean="0"/>
              <a:t> </a:t>
            </a:r>
            <a:r>
              <a:rPr lang="pl-PL" b="1" dirty="0" smtClean="0"/>
              <a:t>– współczesne, intensywne poszukiwania planet wskazują, że co najmniej 30% gwiazd</a:t>
            </a:r>
          </a:p>
          <a:p>
            <a:r>
              <a:rPr lang="pl-PL" b="1" dirty="0" smtClean="0"/>
              <a:t>	podobnych do Słońca posiada planety; obserwacje dysków wokół gwiazd</a:t>
            </a:r>
          </a:p>
          <a:p>
            <a:r>
              <a:rPr lang="pl-PL" b="1" dirty="0" smtClean="0"/>
              <a:t>	wskazują, że może to być 20-60%.</a:t>
            </a:r>
            <a:endParaRPr lang="pl-PL" b="1" dirty="0"/>
          </a:p>
        </p:txBody>
      </p:sp>
      <p:pic>
        <p:nvPicPr>
          <p:cNvPr id="8" name="Picture 6"/>
          <p:cNvPicPr>
            <a:picLocks noChangeAspect="1" noChangeArrowheads="1"/>
          </p:cNvPicPr>
          <p:nvPr/>
        </p:nvPicPr>
        <p:blipFill>
          <a:blip r:embed="rId2"/>
          <a:srcRect/>
          <a:stretch>
            <a:fillRect/>
          </a:stretch>
        </p:blipFill>
        <p:spPr bwMode="auto">
          <a:xfrm>
            <a:off x="500034" y="3071810"/>
            <a:ext cx="3565524" cy="3565524"/>
          </a:xfrm>
          <a:prstGeom prst="rect">
            <a:avLst/>
          </a:prstGeom>
          <a:noFill/>
          <a:ln w="9525">
            <a:noFill/>
            <a:miter lim="800000"/>
            <a:headEnd/>
            <a:tailEnd/>
          </a:ln>
          <a:effectLst/>
        </p:spPr>
      </p:pic>
      <p:pic>
        <p:nvPicPr>
          <p:cNvPr id="10" name="Picture 4"/>
          <p:cNvPicPr>
            <a:picLocks noChangeAspect="1" noChangeArrowheads="1"/>
          </p:cNvPicPr>
          <p:nvPr/>
        </p:nvPicPr>
        <p:blipFill>
          <a:blip r:embed="rId3"/>
          <a:srcRect/>
          <a:stretch>
            <a:fillRect/>
          </a:stretch>
        </p:blipFill>
        <p:spPr bwMode="auto">
          <a:xfrm>
            <a:off x="4214810" y="3143248"/>
            <a:ext cx="2199912" cy="2229244"/>
          </a:xfrm>
          <a:prstGeom prst="rect">
            <a:avLst/>
          </a:prstGeom>
          <a:noFill/>
          <a:ln w="9525">
            <a:noFill/>
            <a:miter lim="800000"/>
            <a:headEnd/>
            <a:tailEnd/>
          </a:ln>
          <a:effectLst/>
        </p:spPr>
      </p:pic>
      <p:pic>
        <p:nvPicPr>
          <p:cNvPr id="11" name="Picture 5"/>
          <p:cNvPicPr>
            <a:picLocks noChangeAspect="1" noChangeArrowheads="1"/>
          </p:cNvPicPr>
          <p:nvPr/>
        </p:nvPicPr>
        <p:blipFill>
          <a:blip r:embed="rId4"/>
          <a:srcRect/>
          <a:stretch>
            <a:fillRect/>
          </a:stretch>
        </p:blipFill>
        <p:spPr bwMode="auto">
          <a:xfrm>
            <a:off x="6500826" y="4429132"/>
            <a:ext cx="2214578" cy="2111915"/>
          </a:xfrm>
          <a:prstGeom prst="rect">
            <a:avLst/>
          </a:prstGeom>
          <a:noFill/>
          <a:ln w="9525">
            <a:noFill/>
            <a:miter lim="800000"/>
            <a:headEnd/>
            <a:tailEnd/>
          </a:ln>
          <a:effectLst/>
        </p:spPr>
      </p:pic>
      <p:sp>
        <p:nvSpPr>
          <p:cNvPr id="12" name="pole tekstowe 11"/>
          <p:cNvSpPr txBox="1"/>
          <p:nvPr/>
        </p:nvSpPr>
        <p:spPr>
          <a:xfrm>
            <a:off x="64560" y="71414"/>
            <a:ext cx="3159263" cy="584775"/>
          </a:xfrm>
          <a:prstGeom prst="rect">
            <a:avLst/>
          </a:prstGeom>
          <a:noFill/>
        </p:spPr>
        <p:txBody>
          <a:bodyPr wrap="none" rtlCol="0">
            <a:spAutoFit/>
          </a:bodyPr>
          <a:lstStyle/>
          <a:p>
            <a:r>
              <a:rPr lang="pl-PL" sz="3200" dirty="0" smtClean="0"/>
              <a:t>Równanie </a:t>
            </a:r>
            <a:r>
              <a:rPr lang="pl-PL" sz="3200" dirty="0" err="1" smtClean="0"/>
              <a:t>Drake’a</a:t>
            </a:r>
            <a:endParaRPr lang="pl-PL"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9" name="pole tekstowe 8"/>
          <p:cNvSpPr txBox="1"/>
          <p:nvPr/>
        </p:nvSpPr>
        <p:spPr>
          <a:xfrm>
            <a:off x="642910" y="1500174"/>
            <a:ext cx="8132483" cy="1200329"/>
          </a:xfrm>
          <a:prstGeom prst="rect">
            <a:avLst/>
          </a:prstGeom>
          <a:noFill/>
        </p:spPr>
        <p:txBody>
          <a:bodyPr wrap="none" rtlCol="0">
            <a:spAutoFit/>
          </a:bodyPr>
          <a:lstStyle/>
          <a:p>
            <a:r>
              <a:rPr lang="pl-PL" b="1" dirty="0" smtClean="0"/>
              <a:t>Jakie są wartości tych czynników:</a:t>
            </a:r>
          </a:p>
          <a:p>
            <a:endParaRPr lang="pl-PL" b="1" dirty="0" smtClean="0"/>
          </a:p>
          <a:p>
            <a:r>
              <a:rPr lang="pl-PL" b="1" dirty="0" err="1" smtClean="0"/>
              <a:t>n</a:t>
            </a:r>
            <a:r>
              <a:rPr lang="pl-PL" b="1" baseline="-25000" dirty="0" err="1" smtClean="0"/>
              <a:t>e</a:t>
            </a:r>
            <a:r>
              <a:rPr lang="pl-PL" b="1" dirty="0" smtClean="0"/>
              <a:t> – oszacowane przez </a:t>
            </a:r>
            <a:r>
              <a:rPr lang="pl-PL" b="1" dirty="0" err="1" smtClean="0"/>
              <a:t>Drake’a</a:t>
            </a:r>
            <a:r>
              <a:rPr lang="pl-PL" b="1" dirty="0" smtClean="0"/>
              <a:t> na 2%, współcześnie obserwacje wykonywane przez </a:t>
            </a:r>
          </a:p>
          <a:p>
            <a:r>
              <a:rPr lang="pl-PL" b="1" dirty="0" smtClean="0"/>
              <a:t>	instrumenty w rodzaju Keplera mogą znacząco zwiększyć ten parametr</a:t>
            </a:r>
          </a:p>
        </p:txBody>
      </p:sp>
      <p:pic>
        <p:nvPicPr>
          <p:cNvPr id="18435" name="Picture 3"/>
          <p:cNvPicPr>
            <a:picLocks noChangeAspect="1" noChangeArrowheads="1"/>
          </p:cNvPicPr>
          <p:nvPr/>
        </p:nvPicPr>
        <p:blipFill>
          <a:blip r:embed="rId2"/>
          <a:srcRect/>
          <a:stretch>
            <a:fillRect/>
          </a:stretch>
        </p:blipFill>
        <p:spPr bwMode="auto">
          <a:xfrm>
            <a:off x="5000628" y="3071810"/>
            <a:ext cx="3441446" cy="3409945"/>
          </a:xfrm>
          <a:prstGeom prst="rect">
            <a:avLst/>
          </a:prstGeom>
          <a:noFill/>
          <a:ln w="9525">
            <a:noFill/>
            <a:miter lim="800000"/>
            <a:headEnd/>
            <a:tailEnd/>
          </a:ln>
          <a:effectLst/>
        </p:spPr>
      </p:pic>
      <p:pic>
        <p:nvPicPr>
          <p:cNvPr id="18436" name="Picture 4"/>
          <p:cNvPicPr>
            <a:picLocks noChangeAspect="1" noChangeArrowheads="1"/>
          </p:cNvPicPr>
          <p:nvPr/>
        </p:nvPicPr>
        <p:blipFill>
          <a:blip r:embed="rId3"/>
          <a:srcRect/>
          <a:stretch>
            <a:fillRect/>
          </a:stretch>
        </p:blipFill>
        <p:spPr bwMode="auto">
          <a:xfrm>
            <a:off x="428596" y="3286124"/>
            <a:ext cx="4197326" cy="2652710"/>
          </a:xfrm>
          <a:prstGeom prst="rect">
            <a:avLst/>
          </a:prstGeom>
          <a:noFill/>
          <a:ln w="9525">
            <a:noFill/>
            <a:miter lim="800000"/>
            <a:headEnd/>
            <a:tailEnd/>
          </a:ln>
          <a:effectLst/>
        </p:spPr>
      </p:pic>
      <p:sp>
        <p:nvSpPr>
          <p:cNvPr id="10" name="pole tekstowe 9"/>
          <p:cNvSpPr txBox="1"/>
          <p:nvPr/>
        </p:nvSpPr>
        <p:spPr>
          <a:xfrm>
            <a:off x="64560" y="71414"/>
            <a:ext cx="3159263" cy="584775"/>
          </a:xfrm>
          <a:prstGeom prst="rect">
            <a:avLst/>
          </a:prstGeom>
          <a:noFill/>
        </p:spPr>
        <p:txBody>
          <a:bodyPr wrap="none" rtlCol="0">
            <a:spAutoFit/>
          </a:bodyPr>
          <a:lstStyle/>
          <a:p>
            <a:r>
              <a:rPr lang="pl-PL" sz="3200" dirty="0" smtClean="0"/>
              <a:t>Równanie </a:t>
            </a:r>
            <a:r>
              <a:rPr lang="pl-PL" sz="3200" dirty="0" err="1" smtClean="0"/>
              <a:t>Drake’a</a:t>
            </a:r>
            <a:endParaRPr lang="pl-PL"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9" name="pole tekstowe 8"/>
          <p:cNvSpPr txBox="1"/>
          <p:nvPr/>
        </p:nvSpPr>
        <p:spPr>
          <a:xfrm>
            <a:off x="642910" y="1500174"/>
            <a:ext cx="7249870" cy="1754326"/>
          </a:xfrm>
          <a:prstGeom prst="rect">
            <a:avLst/>
          </a:prstGeom>
          <a:noFill/>
        </p:spPr>
        <p:txBody>
          <a:bodyPr wrap="none" rtlCol="0">
            <a:spAutoFit/>
          </a:bodyPr>
          <a:lstStyle/>
          <a:p>
            <a:r>
              <a:rPr lang="pl-PL" b="1" dirty="0" smtClean="0"/>
              <a:t>Jakie są wartości tych czynników:</a:t>
            </a:r>
          </a:p>
          <a:p>
            <a:endParaRPr lang="pl-PL" b="1" dirty="0" smtClean="0"/>
          </a:p>
          <a:p>
            <a:r>
              <a:rPr lang="pl-PL" b="1" dirty="0" err="1" smtClean="0"/>
              <a:t>f</a:t>
            </a:r>
            <a:r>
              <a:rPr lang="pl-PL" b="1" baseline="-25000" dirty="0" err="1" smtClean="0"/>
              <a:t>l</a:t>
            </a:r>
            <a:r>
              <a:rPr lang="pl-PL" b="1" dirty="0" smtClean="0"/>
              <a:t> – współcześnie przyjmuje się ten parametr jest równy co najmniej 0.13%</a:t>
            </a:r>
          </a:p>
          <a:p>
            <a:r>
              <a:rPr lang="pl-PL" b="1" dirty="0" smtClean="0"/>
              <a:t>f</a:t>
            </a:r>
            <a:r>
              <a:rPr lang="pl-PL" b="1" baseline="-25000" dirty="0" smtClean="0"/>
              <a:t>i</a:t>
            </a:r>
            <a:r>
              <a:rPr lang="pl-PL" b="1" dirty="0" smtClean="0"/>
              <a:t> – około 1%</a:t>
            </a:r>
          </a:p>
          <a:p>
            <a:r>
              <a:rPr lang="pl-PL" b="1" dirty="0" err="1" smtClean="0"/>
              <a:t>f</a:t>
            </a:r>
            <a:r>
              <a:rPr lang="pl-PL" b="1" baseline="-25000" dirty="0" err="1" smtClean="0"/>
              <a:t>c</a:t>
            </a:r>
            <a:r>
              <a:rPr lang="pl-PL" b="1" dirty="0" smtClean="0"/>
              <a:t> – około 1%</a:t>
            </a:r>
          </a:p>
          <a:p>
            <a:r>
              <a:rPr lang="pl-PL" b="1" dirty="0" smtClean="0"/>
              <a:t>L – 10000 lat</a:t>
            </a:r>
            <a:endParaRPr lang="pl-PL" b="1" dirty="0"/>
          </a:p>
        </p:txBody>
      </p:sp>
      <p:pic>
        <p:nvPicPr>
          <p:cNvPr id="19458" name="Picture 2"/>
          <p:cNvPicPr>
            <a:picLocks noChangeAspect="1" noChangeArrowheads="1"/>
          </p:cNvPicPr>
          <p:nvPr/>
        </p:nvPicPr>
        <p:blipFill>
          <a:blip r:embed="rId2"/>
          <a:srcRect/>
          <a:stretch>
            <a:fillRect/>
          </a:stretch>
        </p:blipFill>
        <p:spPr bwMode="auto">
          <a:xfrm>
            <a:off x="285720" y="3571876"/>
            <a:ext cx="4405310" cy="2757724"/>
          </a:xfrm>
          <a:prstGeom prst="rect">
            <a:avLst/>
          </a:prstGeom>
          <a:noFill/>
          <a:ln w="9525">
            <a:noFill/>
            <a:miter lim="800000"/>
            <a:headEnd/>
            <a:tailEnd/>
          </a:ln>
          <a:effectLst/>
        </p:spPr>
      </p:pic>
      <p:pic>
        <p:nvPicPr>
          <p:cNvPr id="19460" name="Picture 4"/>
          <p:cNvPicPr>
            <a:picLocks noChangeAspect="1" noChangeArrowheads="1"/>
          </p:cNvPicPr>
          <p:nvPr/>
        </p:nvPicPr>
        <p:blipFill>
          <a:blip r:embed="rId3"/>
          <a:srcRect/>
          <a:stretch>
            <a:fillRect/>
          </a:stretch>
        </p:blipFill>
        <p:spPr bwMode="auto">
          <a:xfrm>
            <a:off x="4857752" y="3214686"/>
            <a:ext cx="4191030" cy="3143272"/>
          </a:xfrm>
          <a:prstGeom prst="rect">
            <a:avLst/>
          </a:prstGeom>
          <a:noFill/>
          <a:ln w="9525">
            <a:noFill/>
            <a:miter lim="800000"/>
            <a:headEnd/>
            <a:tailEnd/>
          </a:ln>
          <a:effectLst/>
        </p:spPr>
      </p:pic>
      <p:sp>
        <p:nvSpPr>
          <p:cNvPr id="10" name="pole tekstowe 9"/>
          <p:cNvSpPr txBox="1"/>
          <p:nvPr/>
        </p:nvSpPr>
        <p:spPr>
          <a:xfrm>
            <a:off x="64560" y="71414"/>
            <a:ext cx="3159263" cy="584775"/>
          </a:xfrm>
          <a:prstGeom prst="rect">
            <a:avLst/>
          </a:prstGeom>
          <a:noFill/>
        </p:spPr>
        <p:txBody>
          <a:bodyPr wrap="none" rtlCol="0">
            <a:spAutoFit/>
          </a:bodyPr>
          <a:lstStyle/>
          <a:p>
            <a:r>
              <a:rPr lang="pl-PL" sz="3200" dirty="0" smtClean="0"/>
              <a:t>Równanie </a:t>
            </a:r>
            <a:r>
              <a:rPr lang="pl-PL" sz="3200" dirty="0" err="1" smtClean="0"/>
              <a:t>Drake’a</a:t>
            </a:r>
            <a:endParaRPr lang="pl-PL"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sp>
        <p:nvSpPr>
          <p:cNvPr id="7" name="pole tekstowe 6"/>
          <p:cNvSpPr txBox="1"/>
          <p:nvPr/>
        </p:nvSpPr>
        <p:spPr>
          <a:xfrm>
            <a:off x="642910" y="1285860"/>
            <a:ext cx="7938135" cy="1477328"/>
          </a:xfrm>
          <a:prstGeom prst="rect">
            <a:avLst/>
          </a:prstGeom>
          <a:noFill/>
        </p:spPr>
        <p:txBody>
          <a:bodyPr wrap="none" rtlCol="0">
            <a:spAutoFit/>
          </a:bodyPr>
          <a:lstStyle/>
          <a:p>
            <a:r>
              <a:rPr lang="pl-PL" b="1" dirty="0" smtClean="0"/>
              <a:t>W zależności od stopnia optymizmu szacuje się, że w naszej Galaktyce w tym </a:t>
            </a:r>
          </a:p>
          <a:p>
            <a:r>
              <a:rPr lang="pl-PL" b="1" dirty="0" smtClean="0"/>
              <a:t>momencie czasu istnieje od 0.05 do 5000 cywilizacji technicznych</a:t>
            </a:r>
          </a:p>
          <a:p>
            <a:endParaRPr lang="pl-PL" b="1" dirty="0" smtClean="0"/>
          </a:p>
          <a:p>
            <a:r>
              <a:rPr lang="pl-PL" b="1" dirty="0" smtClean="0"/>
              <a:t>Skrajni optymiści mówią o milionie cywilizacji, ale nawet wtedy średnia odległość</a:t>
            </a:r>
          </a:p>
          <a:p>
            <a:r>
              <a:rPr lang="pl-PL" b="1" dirty="0" smtClean="0"/>
              <a:t>między nimi to 150 lat świetlnych</a:t>
            </a:r>
            <a:endParaRPr lang="pl-PL" b="1" dirty="0"/>
          </a:p>
        </p:txBody>
      </p:sp>
      <p:sp>
        <p:nvSpPr>
          <p:cNvPr id="8" name="pole tekstowe 7"/>
          <p:cNvSpPr txBox="1"/>
          <p:nvPr/>
        </p:nvSpPr>
        <p:spPr>
          <a:xfrm>
            <a:off x="64560" y="71414"/>
            <a:ext cx="3159263" cy="584775"/>
          </a:xfrm>
          <a:prstGeom prst="rect">
            <a:avLst/>
          </a:prstGeom>
          <a:noFill/>
        </p:spPr>
        <p:txBody>
          <a:bodyPr wrap="none" rtlCol="0">
            <a:spAutoFit/>
          </a:bodyPr>
          <a:lstStyle/>
          <a:p>
            <a:r>
              <a:rPr lang="pl-PL" sz="3200" dirty="0" smtClean="0"/>
              <a:t>Równanie </a:t>
            </a:r>
            <a:r>
              <a:rPr lang="pl-PL" sz="3200" dirty="0" err="1" smtClean="0"/>
              <a:t>Drake’a</a:t>
            </a:r>
            <a:endParaRPr lang="pl-PL" sz="3200" dirty="0"/>
          </a:p>
        </p:txBody>
      </p:sp>
      <p:sp>
        <p:nvSpPr>
          <p:cNvPr id="9" name="pole tekstowe 8"/>
          <p:cNvSpPr txBox="1"/>
          <p:nvPr/>
        </p:nvSpPr>
        <p:spPr>
          <a:xfrm>
            <a:off x="571472" y="3214686"/>
            <a:ext cx="7907870" cy="2677656"/>
          </a:xfrm>
          <a:prstGeom prst="rect">
            <a:avLst/>
          </a:prstGeom>
          <a:noFill/>
        </p:spPr>
        <p:txBody>
          <a:bodyPr wrap="none" rtlCol="0">
            <a:spAutoFit/>
          </a:bodyPr>
          <a:lstStyle/>
          <a:p>
            <a:r>
              <a:rPr lang="pl-PL" sz="2400" b="1" dirty="0" smtClean="0"/>
              <a:t>Jak w takim razie szukamy życia?</a:t>
            </a:r>
          </a:p>
          <a:p>
            <a:endParaRPr lang="pl-PL" b="1" dirty="0" smtClean="0"/>
          </a:p>
          <a:p>
            <a:r>
              <a:rPr lang="pl-PL" b="1" dirty="0" smtClean="0"/>
              <a:t>	</a:t>
            </a:r>
            <a:r>
              <a:rPr lang="pl-PL" b="1" dirty="0" smtClean="0"/>
              <a:t>	</a:t>
            </a:r>
            <a:r>
              <a:rPr lang="pl-PL" b="1" dirty="0" smtClean="0"/>
              <a:t>1</a:t>
            </a:r>
            <a:r>
              <a:rPr lang="pl-PL" b="1" dirty="0" smtClean="0"/>
              <a:t>. na Ziemi – poznajemy jak ekstremalne warunki są w stanie </a:t>
            </a:r>
            <a:br>
              <a:rPr lang="pl-PL" b="1" dirty="0" smtClean="0"/>
            </a:br>
            <a:r>
              <a:rPr lang="pl-PL" b="1" dirty="0" smtClean="0"/>
              <a:t>			znieść organizmy żywe</a:t>
            </a:r>
          </a:p>
          <a:p>
            <a:r>
              <a:rPr lang="pl-PL" b="1" dirty="0" smtClean="0"/>
              <a:t>		2. w Układzie Słonecznym – ślady życia na innych planetach i </a:t>
            </a:r>
            <a:br>
              <a:rPr lang="pl-PL" b="1" dirty="0" smtClean="0"/>
            </a:br>
            <a:r>
              <a:rPr lang="pl-PL" b="1" dirty="0" smtClean="0"/>
              <a:t>			księżycach planet</a:t>
            </a:r>
          </a:p>
          <a:p>
            <a:r>
              <a:rPr lang="pl-PL" b="1" dirty="0" smtClean="0"/>
              <a:t>		3. poszukujemy planet podobnych do Ziemi</a:t>
            </a:r>
          </a:p>
          <a:p>
            <a:r>
              <a:rPr lang="pl-PL" b="1" dirty="0" smtClean="0"/>
              <a:t>		4. ślady życia w widmach gwiazd</a:t>
            </a:r>
          </a:p>
          <a:p>
            <a:r>
              <a:rPr lang="pl-PL" b="1" dirty="0" smtClean="0"/>
              <a:t>		5. prowadzimy nasłuch na falach radiowych</a:t>
            </a:r>
            <a:endParaRPr lang="pl-PL"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714356"/>
            <a:ext cx="9144000"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64560" y="71414"/>
            <a:ext cx="3851375" cy="584775"/>
          </a:xfrm>
          <a:prstGeom prst="rect">
            <a:avLst/>
          </a:prstGeom>
          <a:noFill/>
        </p:spPr>
        <p:txBody>
          <a:bodyPr wrap="none" rtlCol="0">
            <a:spAutoFit/>
          </a:bodyPr>
          <a:lstStyle/>
          <a:p>
            <a:r>
              <a:rPr lang="pl-PL" sz="3200" dirty="0" smtClean="0"/>
              <a:t>Ekosfera (galaktyczna)</a:t>
            </a:r>
            <a:endParaRPr lang="pl-PL" sz="3200" dirty="0"/>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sp>
        <p:nvSpPr>
          <p:cNvPr id="1027"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endParaRPr>
          </a:p>
        </p:txBody>
      </p:sp>
      <p:pic>
        <p:nvPicPr>
          <p:cNvPr id="16386" name="Picture 2"/>
          <p:cNvPicPr>
            <a:picLocks noChangeAspect="1" noChangeArrowheads="1"/>
          </p:cNvPicPr>
          <p:nvPr/>
        </p:nvPicPr>
        <p:blipFill>
          <a:blip r:embed="rId2"/>
          <a:srcRect/>
          <a:stretch>
            <a:fillRect/>
          </a:stretch>
        </p:blipFill>
        <p:spPr bwMode="auto">
          <a:xfrm>
            <a:off x="214282" y="785794"/>
            <a:ext cx="5462843" cy="4000528"/>
          </a:xfrm>
          <a:prstGeom prst="rect">
            <a:avLst/>
          </a:prstGeom>
          <a:noFill/>
          <a:ln w="9525">
            <a:noFill/>
            <a:miter lim="800000"/>
            <a:headEnd/>
            <a:tailEnd/>
          </a:ln>
          <a:effectLst/>
        </p:spPr>
      </p:pic>
      <p:pic>
        <p:nvPicPr>
          <p:cNvPr id="7" name="Picture 20" descr="gal-hab-art1"/>
          <p:cNvPicPr>
            <a:picLocks noChangeAspect="1" noChangeArrowheads="1"/>
          </p:cNvPicPr>
          <p:nvPr/>
        </p:nvPicPr>
        <p:blipFill>
          <a:blip r:embed="rId3"/>
          <a:srcRect l="14467"/>
          <a:stretch>
            <a:fillRect/>
          </a:stretch>
        </p:blipFill>
        <p:spPr bwMode="auto">
          <a:xfrm>
            <a:off x="3036908" y="4286256"/>
            <a:ext cx="4321174" cy="2339591"/>
          </a:xfrm>
          <a:prstGeom prst="rect">
            <a:avLst/>
          </a:prstGeom>
          <a:noFill/>
          <a:ln w="28575">
            <a:solidFill>
              <a:srgbClr val="000000"/>
            </a:solidFill>
            <a:miter lim="800000"/>
            <a:headEnd/>
            <a:tailEnd/>
          </a:ln>
        </p:spPr>
      </p:pic>
      <p:sp>
        <p:nvSpPr>
          <p:cNvPr id="8" name="pole tekstowe 7"/>
          <p:cNvSpPr txBox="1"/>
          <p:nvPr/>
        </p:nvSpPr>
        <p:spPr>
          <a:xfrm>
            <a:off x="5927004" y="1857364"/>
            <a:ext cx="2716962" cy="1477328"/>
          </a:xfrm>
          <a:prstGeom prst="rect">
            <a:avLst/>
          </a:prstGeom>
          <a:noFill/>
        </p:spPr>
        <p:txBody>
          <a:bodyPr wrap="none" rtlCol="0">
            <a:spAutoFit/>
          </a:bodyPr>
          <a:lstStyle/>
          <a:p>
            <a:r>
              <a:rPr lang="pl-PL" b="1" dirty="0" smtClean="0"/>
              <a:t>Ekosfera galaktyczna </a:t>
            </a:r>
          </a:p>
          <a:p>
            <a:r>
              <a:rPr lang="pl-PL" b="1" dirty="0" smtClean="0"/>
              <a:t>determinowana jest przez:</a:t>
            </a:r>
          </a:p>
          <a:p>
            <a:endParaRPr lang="pl-PL" b="1" dirty="0" smtClean="0"/>
          </a:p>
          <a:p>
            <a:r>
              <a:rPr lang="pl-PL" b="1" dirty="0" smtClean="0"/>
              <a:t>Skład chemiczny</a:t>
            </a:r>
          </a:p>
          <a:p>
            <a:r>
              <a:rPr lang="pl-PL" b="1" dirty="0" smtClean="0"/>
              <a:t>Zagrożenia kosmiczne</a:t>
            </a:r>
            <a:endParaRPr lang="pl-PL" b="1" dirty="0"/>
          </a:p>
        </p:txBody>
      </p:sp>
      <p:pic>
        <p:nvPicPr>
          <p:cNvPr id="16387" name="Picture 3"/>
          <p:cNvPicPr>
            <a:picLocks noChangeAspect="1" noChangeArrowheads="1"/>
          </p:cNvPicPr>
          <p:nvPr/>
        </p:nvPicPr>
        <p:blipFill>
          <a:blip r:embed="rId4"/>
          <a:srcRect/>
          <a:stretch>
            <a:fillRect/>
          </a:stretch>
        </p:blipFill>
        <p:spPr bwMode="auto">
          <a:xfrm>
            <a:off x="214282" y="4071942"/>
            <a:ext cx="2852541" cy="2571744"/>
          </a:xfrm>
          <a:prstGeom prst="rect">
            <a:avLst/>
          </a:prstGeom>
          <a:noFill/>
          <a:ln w="9525">
            <a:noFill/>
            <a:miter lim="800000"/>
            <a:headEnd/>
            <a:tailEnd/>
          </a:ln>
          <a:effectLst/>
        </p:spPr>
      </p:pic>
      <p:pic>
        <p:nvPicPr>
          <p:cNvPr id="16389" name="Picture 5"/>
          <p:cNvPicPr>
            <a:picLocks noChangeAspect="1" noChangeArrowheads="1"/>
          </p:cNvPicPr>
          <p:nvPr/>
        </p:nvPicPr>
        <p:blipFill>
          <a:blip r:embed="rId5"/>
          <a:srcRect/>
          <a:stretch>
            <a:fillRect/>
          </a:stretch>
        </p:blipFill>
        <p:spPr bwMode="auto">
          <a:xfrm>
            <a:off x="7072330" y="4214818"/>
            <a:ext cx="1925121" cy="24288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4192</Words>
  <Application>Microsoft Office PowerPoint</Application>
  <PresentationFormat>Pokaz na ekranie (4:3)</PresentationFormat>
  <Paragraphs>438</Paragraphs>
  <Slides>39</Slides>
  <Notes>10</Notes>
  <HiddenSlides>0</HiddenSlides>
  <MMClips>6</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39</vt:i4>
      </vt:variant>
    </vt:vector>
  </HeadingPairs>
  <TitlesOfParts>
    <vt:vector size="41" baseType="lpstr">
      <vt:lpstr>Motyw pakietu Office</vt:lpstr>
      <vt:lpstr>Równanie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vector>
  </TitlesOfParts>
  <Company>Instytut Astronomiczny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Tomek Mrozek</dc:creator>
  <cp:lastModifiedBy>Tomek Mrozek</cp:lastModifiedBy>
  <cp:revision>18</cp:revision>
  <dcterms:created xsi:type="dcterms:W3CDTF">2009-04-26T17:13:35Z</dcterms:created>
  <dcterms:modified xsi:type="dcterms:W3CDTF">2009-06-05T14:01:03Z</dcterms:modified>
</cp:coreProperties>
</file>