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2" r:id="rId3"/>
    <p:sldId id="292" r:id="rId4"/>
    <p:sldId id="293" r:id="rId5"/>
    <p:sldId id="294" r:id="rId6"/>
    <p:sldId id="295" r:id="rId7"/>
    <p:sldId id="298" r:id="rId8"/>
    <p:sldId id="296" r:id="rId9"/>
    <p:sldId id="297" r:id="rId10"/>
    <p:sldId id="290" r:id="rId11"/>
    <p:sldId id="299" r:id="rId12"/>
    <p:sldId id="300" r:id="rId13"/>
    <p:sldId id="409" r:id="rId14"/>
    <p:sldId id="410" r:id="rId15"/>
    <p:sldId id="291" r:id="rId16"/>
    <p:sldId id="301" r:id="rId17"/>
    <p:sldId id="289" r:id="rId18"/>
    <p:sldId id="302" r:id="rId19"/>
    <p:sldId id="288" r:id="rId20"/>
    <p:sldId id="303" r:id="rId21"/>
    <p:sldId id="304" r:id="rId22"/>
    <p:sldId id="259" r:id="rId23"/>
    <p:sldId id="404" r:id="rId24"/>
    <p:sldId id="405" r:id="rId25"/>
    <p:sldId id="406" r:id="rId26"/>
    <p:sldId id="306" r:id="rId27"/>
    <p:sldId id="305" r:id="rId28"/>
    <p:sldId id="307" r:id="rId29"/>
    <p:sldId id="312" r:id="rId30"/>
    <p:sldId id="313" r:id="rId31"/>
    <p:sldId id="308" r:id="rId3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0C0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3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1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2D9F-696C-425F-ABC3-7F0DD6994C1D}" type="datetimeFigureOut">
              <a:rPr lang="pl-PL" smtClean="0"/>
              <a:pPr/>
              <a:t>2009-06-04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7242-B7DC-4DEC-AB21-C5D0F0CDDDE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2D9F-696C-425F-ABC3-7F0DD6994C1D}" type="datetimeFigureOut">
              <a:rPr lang="pl-PL" smtClean="0"/>
              <a:pPr/>
              <a:t>2009-06-04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7242-B7DC-4DEC-AB21-C5D0F0CDDDE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2D9F-696C-425F-ABC3-7F0DD6994C1D}" type="datetimeFigureOut">
              <a:rPr lang="pl-PL" smtClean="0"/>
              <a:pPr/>
              <a:t>2009-06-04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7242-B7DC-4DEC-AB21-C5D0F0CDDDE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2D9F-696C-425F-ABC3-7F0DD6994C1D}" type="datetimeFigureOut">
              <a:rPr lang="pl-PL" smtClean="0"/>
              <a:pPr/>
              <a:t>2009-06-04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7242-B7DC-4DEC-AB21-C5D0F0CDDDE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2D9F-696C-425F-ABC3-7F0DD6994C1D}" type="datetimeFigureOut">
              <a:rPr lang="pl-PL" smtClean="0"/>
              <a:pPr/>
              <a:t>2009-06-04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7242-B7DC-4DEC-AB21-C5D0F0CDDDE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2D9F-696C-425F-ABC3-7F0DD6994C1D}" type="datetimeFigureOut">
              <a:rPr lang="pl-PL" smtClean="0"/>
              <a:pPr/>
              <a:t>2009-06-04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7242-B7DC-4DEC-AB21-C5D0F0CDDDE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2D9F-696C-425F-ABC3-7F0DD6994C1D}" type="datetimeFigureOut">
              <a:rPr lang="pl-PL" smtClean="0"/>
              <a:pPr/>
              <a:t>2009-06-04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7242-B7DC-4DEC-AB21-C5D0F0CDDDE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2D9F-696C-425F-ABC3-7F0DD6994C1D}" type="datetimeFigureOut">
              <a:rPr lang="pl-PL" smtClean="0"/>
              <a:pPr/>
              <a:t>2009-06-04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7242-B7DC-4DEC-AB21-C5D0F0CDDDE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2D9F-696C-425F-ABC3-7F0DD6994C1D}" type="datetimeFigureOut">
              <a:rPr lang="pl-PL" smtClean="0"/>
              <a:pPr/>
              <a:t>2009-06-04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7242-B7DC-4DEC-AB21-C5D0F0CDDDE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2D9F-696C-425F-ABC3-7F0DD6994C1D}" type="datetimeFigureOut">
              <a:rPr lang="pl-PL" smtClean="0"/>
              <a:pPr/>
              <a:t>2009-06-04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7242-B7DC-4DEC-AB21-C5D0F0CDDDE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2D9F-696C-425F-ABC3-7F0DD6994C1D}" type="datetimeFigureOut">
              <a:rPr lang="pl-PL" smtClean="0"/>
              <a:pPr/>
              <a:t>2009-06-04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7242-B7DC-4DEC-AB21-C5D0F0CDDDE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32D9F-696C-425F-ABC3-7F0DD6994C1D}" type="datetimeFigureOut">
              <a:rPr lang="pl-PL" smtClean="0"/>
              <a:pPr/>
              <a:t>2009-06-04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F7242-B7DC-4DEC-AB21-C5D0F0CDDDE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work\studenci\2009_mechanika_nieba\mov.X.avi" TargetMode="Externa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video" Target="file:///C:\work\studenci\2009_mechanika_nieba\AA29_wide2.mpg" TargetMode="External"/><Relationship Id="rId1" Type="http://schemas.openxmlformats.org/officeDocument/2006/relationships/video" Target="file:///C:\work\studenci\2009_mechanika_nieba\AA29_along1.mpg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85786" y="1071546"/>
            <a:ext cx="49732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rgbClr val="002060"/>
                </a:solidFill>
              </a:rPr>
              <a:t>Od kryształowych sfer </a:t>
            </a:r>
          </a:p>
          <a:p>
            <a:pPr algn="ctr"/>
            <a:r>
              <a:rPr lang="pl-PL" sz="4000" b="1" dirty="0" smtClean="0">
                <a:solidFill>
                  <a:srgbClr val="002060"/>
                </a:solidFill>
              </a:rPr>
              <a:t>do upadku Plutona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285720" y="1000108"/>
            <a:ext cx="8501122" cy="1588"/>
          </a:xfrm>
          <a:prstGeom prst="line">
            <a:avLst/>
          </a:prstGeom>
          <a:ln w="44450" cap="flat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0"/>
              <a:tileRect/>
            </a:gradFill>
            <a:headEnd type="diamond" w="med" len="lg"/>
            <a:tailEnd type="diamond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14282" y="285728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Kiedy Układ Słoneczny był Wszechświatem</a:t>
            </a:r>
            <a:endParaRPr lang="pl-PL" sz="3200" b="1" dirty="0"/>
          </a:p>
        </p:txBody>
      </p:sp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1714488"/>
            <a:ext cx="1857388" cy="2092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5929322" y="4000504"/>
            <a:ext cx="2679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Ptolemeusz 100 – 168 n.e.</a:t>
            </a:r>
            <a:endParaRPr lang="pl-PL" b="1" dirty="0"/>
          </a:p>
        </p:txBody>
      </p:sp>
      <p:pic>
        <p:nvPicPr>
          <p:cNvPr id="7" name="Obraz 6" descr="a-ptolemeusz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500174"/>
            <a:ext cx="5195964" cy="4624408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5477162" y="4857760"/>
            <a:ext cx="36668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Wyjątkowo rozbudowany model </a:t>
            </a:r>
          </a:p>
          <a:p>
            <a:r>
              <a:rPr lang="pl-PL" b="1" dirty="0" err="1" smtClean="0"/>
              <a:t>deferentów</a:t>
            </a:r>
            <a:r>
              <a:rPr lang="pl-PL" b="1" dirty="0" smtClean="0"/>
              <a:t> i epicykli. </a:t>
            </a:r>
          </a:p>
          <a:p>
            <a:endParaRPr lang="pl-PL" b="1" dirty="0" smtClean="0"/>
          </a:p>
          <a:p>
            <a:r>
              <a:rPr lang="pl-PL" b="1" dirty="0" smtClean="0"/>
              <a:t>Aby uzyskać jeszcze lepszą zgodność </a:t>
            </a:r>
          </a:p>
          <a:p>
            <a:r>
              <a:rPr lang="pl-PL" b="1" dirty="0" smtClean="0"/>
              <a:t>z obserwacjami wprowadził </a:t>
            </a:r>
          </a:p>
          <a:p>
            <a:r>
              <a:rPr lang="pl-PL" b="1" dirty="0" smtClean="0"/>
              <a:t>ekscentryk i </a:t>
            </a:r>
            <a:r>
              <a:rPr lang="pl-PL" b="1" dirty="0" err="1" smtClean="0"/>
              <a:t>ekwant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285720" y="1000108"/>
            <a:ext cx="8501122" cy="1588"/>
          </a:xfrm>
          <a:prstGeom prst="line">
            <a:avLst/>
          </a:prstGeom>
          <a:ln w="44450" cap="flat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0"/>
              <a:tileRect/>
            </a:gradFill>
            <a:headEnd type="diamond" w="med" len="lg"/>
            <a:tailEnd type="diamond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14282" y="285728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Kiedy Układ Słoneczny był Wszechświatem</a:t>
            </a:r>
            <a:endParaRPr lang="pl-PL" sz="3200" b="1" dirty="0"/>
          </a:p>
        </p:txBody>
      </p:sp>
      <p:pic>
        <p:nvPicPr>
          <p:cNvPr id="7" name="Obraz 6" descr="a-ptolemeusz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214422"/>
            <a:ext cx="3214710" cy="2861092"/>
          </a:xfrm>
          <a:prstGeom prst="rect">
            <a:avLst/>
          </a:prstGeom>
        </p:spPr>
      </p:pic>
      <p:pic>
        <p:nvPicPr>
          <p:cNvPr id="9" name="Obraz 8" descr="Eccentri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12" y="3857628"/>
            <a:ext cx="2257425" cy="2638425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4357686" y="1285860"/>
            <a:ext cx="397422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Ziemia już nie jest w centrum. </a:t>
            </a:r>
          </a:p>
          <a:p>
            <a:endParaRPr lang="pl-PL" b="1" dirty="0" smtClean="0"/>
          </a:p>
          <a:p>
            <a:r>
              <a:rPr lang="pl-PL" b="1" dirty="0" smtClean="0"/>
              <a:t>Ciągłe dążenie do opisu za </a:t>
            </a:r>
          </a:p>
          <a:p>
            <a:r>
              <a:rPr lang="pl-PL" b="1" dirty="0" smtClean="0"/>
              <a:t>pomocą ruchów jednostajnych.</a:t>
            </a:r>
          </a:p>
          <a:p>
            <a:endParaRPr lang="pl-PL" b="1" dirty="0" smtClean="0"/>
          </a:p>
          <a:p>
            <a:r>
              <a:rPr lang="pl-PL" b="1" dirty="0" smtClean="0"/>
              <a:t>Używamy nawet dziś - przybliżenie </a:t>
            </a:r>
          </a:p>
          <a:p>
            <a:r>
              <a:rPr lang="pl-PL" b="1" dirty="0" smtClean="0"/>
              <a:t>		       „</a:t>
            </a:r>
            <a:r>
              <a:rPr lang="pl-PL" b="1" dirty="0" err="1" smtClean="0"/>
              <a:t>guiding</a:t>
            </a:r>
            <a:r>
              <a:rPr lang="pl-PL" b="1" dirty="0" smtClean="0"/>
              <a:t> center”</a:t>
            </a:r>
          </a:p>
        </p:txBody>
      </p:sp>
      <p:grpSp>
        <p:nvGrpSpPr>
          <p:cNvPr id="8" name="Grupa 7"/>
          <p:cNvGrpSpPr/>
          <p:nvPr/>
        </p:nvGrpSpPr>
        <p:grpSpPr>
          <a:xfrm>
            <a:off x="1000100" y="4143380"/>
            <a:ext cx="4500594" cy="3981892"/>
            <a:chOff x="357158" y="2447504"/>
            <a:chExt cx="5143536" cy="4481958"/>
          </a:xfrm>
        </p:grpSpPr>
        <p:cxnSp>
          <p:nvCxnSpPr>
            <p:cNvPr id="11" name="Łącznik prosty 10"/>
            <p:cNvCxnSpPr>
              <a:stCxn id="18" idx="6"/>
            </p:cNvCxnSpPr>
            <p:nvPr/>
          </p:nvCxnSpPr>
          <p:spPr>
            <a:xfrm flipH="1" flipV="1">
              <a:off x="3714744" y="3214686"/>
              <a:ext cx="785818" cy="714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Łącznik prosty ze strzałką 11"/>
            <p:cNvCxnSpPr>
              <a:stCxn id="15" idx="7"/>
            </p:cNvCxnSpPr>
            <p:nvPr/>
          </p:nvCxnSpPr>
          <p:spPr>
            <a:xfrm rot="5400000" flipH="1" flipV="1">
              <a:off x="3062977" y="2906373"/>
              <a:ext cx="2200842" cy="153158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Łącznik prosty 12"/>
            <p:cNvCxnSpPr/>
            <p:nvPr/>
          </p:nvCxnSpPr>
          <p:spPr>
            <a:xfrm>
              <a:off x="357158" y="4857760"/>
              <a:ext cx="5143536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Łuk 13"/>
            <p:cNvSpPr/>
            <p:nvPr/>
          </p:nvSpPr>
          <p:spPr>
            <a:xfrm>
              <a:off x="500034" y="2928934"/>
              <a:ext cx="4214842" cy="4000528"/>
            </a:xfrm>
            <a:prstGeom prst="arc">
              <a:avLst>
                <a:gd name="adj1" fmla="val 10923145"/>
                <a:gd name="adj2" fmla="val 21479095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Elipsa 14"/>
            <p:cNvSpPr/>
            <p:nvPr/>
          </p:nvSpPr>
          <p:spPr>
            <a:xfrm>
              <a:off x="3214678" y="4741200"/>
              <a:ext cx="214314" cy="2143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Elipsa 15"/>
            <p:cNvSpPr/>
            <p:nvPr/>
          </p:nvSpPr>
          <p:spPr>
            <a:xfrm>
              <a:off x="1857356" y="4741200"/>
              <a:ext cx="214314" cy="21431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Łuk 16"/>
            <p:cNvSpPr/>
            <p:nvPr/>
          </p:nvSpPr>
          <p:spPr>
            <a:xfrm>
              <a:off x="1142976" y="2928934"/>
              <a:ext cx="4214842" cy="4000528"/>
            </a:xfrm>
            <a:prstGeom prst="arc">
              <a:avLst>
                <a:gd name="adj1" fmla="val 10923145"/>
                <a:gd name="adj2" fmla="val 21479095"/>
              </a:avLst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Elipsa 17"/>
            <p:cNvSpPr/>
            <p:nvPr/>
          </p:nvSpPr>
          <p:spPr>
            <a:xfrm>
              <a:off x="4357686" y="3214686"/>
              <a:ext cx="142876" cy="14287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Elipsa 18"/>
            <p:cNvSpPr/>
            <p:nvPr/>
          </p:nvSpPr>
          <p:spPr>
            <a:xfrm>
              <a:off x="3636000" y="3143248"/>
              <a:ext cx="142876" cy="14287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" name="Elipsa 19"/>
            <p:cNvSpPr/>
            <p:nvPr/>
          </p:nvSpPr>
          <p:spPr>
            <a:xfrm rot="1542324">
              <a:off x="3544790" y="2825134"/>
              <a:ext cx="1843922" cy="89474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Łuk 20"/>
            <p:cNvSpPr/>
            <p:nvPr/>
          </p:nvSpPr>
          <p:spPr>
            <a:xfrm>
              <a:off x="500034" y="2928934"/>
              <a:ext cx="4214842" cy="4000528"/>
            </a:xfrm>
            <a:prstGeom prst="arc">
              <a:avLst>
                <a:gd name="adj1" fmla="val 13506711"/>
                <a:gd name="adj2" fmla="val 21479095"/>
              </a:avLst>
            </a:prstGeom>
            <a:ln>
              <a:solidFill>
                <a:schemeClr val="tx1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Łuk 21"/>
            <p:cNvSpPr/>
            <p:nvPr/>
          </p:nvSpPr>
          <p:spPr>
            <a:xfrm rot="19133679">
              <a:off x="3346617" y="2763503"/>
              <a:ext cx="1061985" cy="805551"/>
            </a:xfrm>
            <a:prstGeom prst="arc">
              <a:avLst>
                <a:gd name="adj1" fmla="val 19133494"/>
                <a:gd name="adj2" fmla="val 19771598"/>
              </a:avLst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23" name="Łącznik prosty 22"/>
            <p:cNvCxnSpPr>
              <a:endCxn id="15" idx="4"/>
            </p:cNvCxnSpPr>
            <p:nvPr/>
          </p:nvCxnSpPr>
          <p:spPr>
            <a:xfrm rot="5400000">
              <a:off x="2647876" y="3888646"/>
              <a:ext cx="1740828" cy="39290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Łącznik prosty ze strzałką 23"/>
            <p:cNvCxnSpPr>
              <a:stCxn id="18" idx="1"/>
            </p:cNvCxnSpPr>
            <p:nvPr/>
          </p:nvCxnSpPr>
          <p:spPr>
            <a:xfrm rot="16200000" flipV="1">
              <a:off x="3607587" y="2464587"/>
              <a:ext cx="592428" cy="94961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Łuk 24"/>
            <p:cNvSpPr/>
            <p:nvPr/>
          </p:nvSpPr>
          <p:spPr>
            <a:xfrm rot="664551">
              <a:off x="3184427" y="4439269"/>
              <a:ext cx="714380" cy="785818"/>
            </a:xfrm>
            <a:prstGeom prst="arc">
              <a:avLst>
                <a:gd name="adj1" fmla="val 16200000"/>
                <a:gd name="adj2" fmla="val 21233994"/>
              </a:avLst>
            </a:prstGeom>
            <a:ln>
              <a:solidFill>
                <a:schemeClr val="tx1"/>
              </a:solidFill>
              <a:head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Łuk 25"/>
            <p:cNvSpPr/>
            <p:nvPr/>
          </p:nvSpPr>
          <p:spPr>
            <a:xfrm rot="664551">
              <a:off x="2997754" y="4510707"/>
              <a:ext cx="714380" cy="785818"/>
            </a:xfrm>
            <a:prstGeom prst="arc">
              <a:avLst>
                <a:gd name="adj1" fmla="val 16077772"/>
                <a:gd name="adj2" fmla="val 20441742"/>
              </a:avLst>
            </a:prstGeom>
            <a:ln>
              <a:solidFill>
                <a:schemeClr val="tx1"/>
              </a:solidFill>
              <a:head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7" name="pole tekstowe 26"/>
            <p:cNvSpPr txBox="1"/>
            <p:nvPr/>
          </p:nvSpPr>
          <p:spPr>
            <a:xfrm>
              <a:off x="1794615" y="4917056"/>
              <a:ext cx="3308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 dirty="0" smtClean="0"/>
                <a:t>F’</a:t>
              </a:r>
              <a:endParaRPr lang="pl-PL" sz="1600" b="1" dirty="0"/>
            </a:p>
          </p:txBody>
        </p:sp>
        <p:sp>
          <p:nvSpPr>
            <p:cNvPr id="28" name="pole tekstowe 27"/>
            <p:cNvSpPr txBox="1"/>
            <p:nvPr/>
          </p:nvSpPr>
          <p:spPr>
            <a:xfrm>
              <a:off x="3169570" y="4876396"/>
              <a:ext cx="2792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 dirty="0" smtClean="0"/>
                <a:t>F</a:t>
              </a:r>
              <a:endParaRPr lang="pl-PL" sz="1600" b="1" dirty="0"/>
            </a:p>
          </p:txBody>
        </p:sp>
        <p:sp>
          <p:nvSpPr>
            <p:cNvPr id="29" name="pole tekstowe 28"/>
            <p:cNvSpPr txBox="1"/>
            <p:nvPr/>
          </p:nvSpPr>
          <p:spPr>
            <a:xfrm>
              <a:off x="3357554" y="4590644"/>
              <a:ext cx="3642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 dirty="0" smtClean="0"/>
                <a:t>M</a:t>
              </a:r>
              <a:endParaRPr lang="pl-PL" sz="1600" b="1" dirty="0"/>
            </a:p>
          </p:txBody>
        </p:sp>
        <p:sp>
          <p:nvSpPr>
            <p:cNvPr id="30" name="pole tekstowe 29"/>
            <p:cNvSpPr txBox="1"/>
            <p:nvPr/>
          </p:nvSpPr>
          <p:spPr>
            <a:xfrm>
              <a:off x="3643306" y="4500570"/>
              <a:ext cx="2808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b="1" dirty="0" smtClean="0">
                  <a:latin typeface="Calibri"/>
                </a:rPr>
                <a:t>ν</a:t>
              </a:r>
              <a:endParaRPr lang="pl-PL" sz="1600" b="1" dirty="0"/>
            </a:p>
          </p:txBody>
        </p:sp>
        <p:sp>
          <p:nvSpPr>
            <p:cNvPr id="31" name="pole tekstowe 30"/>
            <p:cNvSpPr txBox="1"/>
            <p:nvPr/>
          </p:nvSpPr>
          <p:spPr>
            <a:xfrm>
              <a:off x="3357554" y="3714752"/>
              <a:ext cx="2584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 dirty="0" err="1" smtClean="0"/>
                <a:t>r</a:t>
              </a:r>
              <a:endParaRPr lang="pl-PL" sz="1600" b="1" dirty="0"/>
            </a:p>
          </p:txBody>
        </p:sp>
        <p:sp>
          <p:nvSpPr>
            <p:cNvPr id="32" name="pole tekstowe 31"/>
            <p:cNvSpPr txBox="1"/>
            <p:nvPr/>
          </p:nvSpPr>
          <p:spPr>
            <a:xfrm>
              <a:off x="3857716" y="3857628"/>
              <a:ext cx="2856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 dirty="0" smtClean="0"/>
                <a:t>a</a:t>
              </a:r>
              <a:endParaRPr lang="pl-PL" sz="1600" b="1" dirty="0"/>
            </a:p>
          </p:txBody>
        </p:sp>
        <p:sp>
          <p:nvSpPr>
            <p:cNvPr id="33" name="pole tekstowe 32"/>
            <p:cNvSpPr txBox="1"/>
            <p:nvPr/>
          </p:nvSpPr>
          <p:spPr>
            <a:xfrm>
              <a:off x="3428992" y="3143248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 dirty="0" smtClean="0"/>
                <a:t>P</a:t>
              </a:r>
              <a:endParaRPr lang="pl-PL" sz="1600" b="1" dirty="0"/>
            </a:p>
          </p:txBody>
        </p:sp>
        <p:sp>
          <p:nvSpPr>
            <p:cNvPr id="34" name="pole tekstowe 33"/>
            <p:cNvSpPr txBox="1"/>
            <p:nvPr/>
          </p:nvSpPr>
          <p:spPr>
            <a:xfrm>
              <a:off x="4429124" y="3071810"/>
              <a:ext cx="316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b="1" dirty="0" smtClean="0"/>
                <a:t>G</a:t>
              </a:r>
              <a:endParaRPr lang="pl-PL" sz="1600" b="1" dirty="0"/>
            </a:p>
          </p:txBody>
        </p:sp>
        <p:sp>
          <p:nvSpPr>
            <p:cNvPr id="35" name="pole tekstowe 34"/>
            <p:cNvSpPr txBox="1"/>
            <p:nvPr/>
          </p:nvSpPr>
          <p:spPr>
            <a:xfrm>
              <a:off x="4857752" y="2447504"/>
              <a:ext cx="2792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 dirty="0" smtClean="0"/>
                <a:t>x</a:t>
              </a:r>
              <a:endParaRPr lang="pl-PL" sz="1600" b="1" dirty="0"/>
            </a:p>
          </p:txBody>
        </p:sp>
        <p:sp>
          <p:nvSpPr>
            <p:cNvPr id="36" name="pole tekstowe 35"/>
            <p:cNvSpPr txBox="1"/>
            <p:nvPr/>
          </p:nvSpPr>
          <p:spPr>
            <a:xfrm>
              <a:off x="3214678" y="2518942"/>
              <a:ext cx="2824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 dirty="0" smtClean="0"/>
                <a:t>y</a:t>
              </a:r>
              <a:endParaRPr lang="pl-PL" sz="16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285720" y="1000108"/>
            <a:ext cx="8501122" cy="1588"/>
          </a:xfrm>
          <a:prstGeom prst="line">
            <a:avLst/>
          </a:prstGeom>
          <a:ln w="44450" cap="flat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0"/>
              <a:tileRect/>
            </a:gradFill>
            <a:headEnd type="diamond" w="med" len="lg"/>
            <a:tailEnd type="diamond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14282" y="285728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Kiedy Układ Słoneczny był Wszechświatem</a:t>
            </a:r>
            <a:endParaRPr lang="pl-PL" sz="3200" b="1" dirty="0"/>
          </a:p>
        </p:txBody>
      </p:sp>
      <p:pic>
        <p:nvPicPr>
          <p:cNvPr id="7" name="Obraz 6" descr="a-ptolemeusz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500174"/>
            <a:ext cx="5195964" cy="4624408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5786446" y="1928802"/>
            <a:ext cx="333905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Ta konstrukcja obowiązywała </a:t>
            </a:r>
          </a:p>
          <a:p>
            <a:r>
              <a:rPr lang="pl-PL" b="1" dirty="0" smtClean="0"/>
              <a:t>przez następne 1500 lat.</a:t>
            </a:r>
          </a:p>
          <a:p>
            <a:endParaRPr lang="pl-PL" b="1" dirty="0" smtClean="0"/>
          </a:p>
          <a:p>
            <a:r>
              <a:rPr lang="pl-PL" b="1" dirty="0" smtClean="0"/>
              <a:t>Krytyka układu </a:t>
            </a:r>
            <a:r>
              <a:rPr lang="pl-PL" b="1" dirty="0" err="1" smtClean="0"/>
              <a:t>ptolemejskiego</a:t>
            </a:r>
            <a:r>
              <a:rPr lang="pl-PL" b="1" dirty="0" smtClean="0"/>
              <a:t> </a:t>
            </a:r>
          </a:p>
          <a:p>
            <a:r>
              <a:rPr lang="pl-PL" b="1" dirty="0" smtClean="0"/>
              <a:t>pojawiała się w pracach </a:t>
            </a:r>
          </a:p>
          <a:p>
            <a:r>
              <a:rPr lang="pl-PL" b="1" dirty="0" smtClean="0"/>
              <a:t>astronomów arabskich </a:t>
            </a:r>
          </a:p>
          <a:p>
            <a:r>
              <a:rPr lang="pl-PL" b="1" dirty="0" smtClean="0"/>
              <a:t>(VIII-XIV w.). Nie proponowali </a:t>
            </a:r>
          </a:p>
          <a:p>
            <a:r>
              <a:rPr lang="pl-PL" b="1" dirty="0" smtClean="0"/>
              <a:t>oni jednak istotnych zmian. </a:t>
            </a:r>
          </a:p>
          <a:p>
            <a:r>
              <a:rPr lang="pl-PL" b="1" dirty="0" smtClean="0"/>
              <a:t>Nadal wierzyli w centralnie </a:t>
            </a:r>
          </a:p>
          <a:p>
            <a:r>
              <a:rPr lang="pl-PL" b="1" dirty="0" smtClean="0"/>
              <a:t>położoną Ziemię i wszechobecny </a:t>
            </a:r>
          </a:p>
          <a:p>
            <a:r>
              <a:rPr lang="pl-PL" b="1" dirty="0" smtClean="0"/>
              <a:t>ruch jednostajny.</a:t>
            </a:r>
          </a:p>
          <a:p>
            <a:endParaRPr lang="pl-PL" dirty="0" smtClean="0"/>
          </a:p>
          <a:p>
            <a:endParaRPr lang="pl-P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285720" y="1000108"/>
            <a:ext cx="8501122" cy="1588"/>
          </a:xfrm>
          <a:prstGeom prst="line">
            <a:avLst/>
          </a:prstGeom>
          <a:ln w="44450" cap="flat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0"/>
              <a:tileRect/>
            </a:gradFill>
            <a:headEnd type="diamond" w="med" len="lg"/>
            <a:tailEnd type="diamond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14282" y="285728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Kiedy Układ Słoneczny był Wszechświatem</a:t>
            </a:r>
            <a:endParaRPr lang="pl-PL" sz="3200" b="1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755464"/>
            <a:ext cx="5405447" cy="3459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pole tekstowe 8"/>
          <p:cNvSpPr txBox="1"/>
          <p:nvPr/>
        </p:nvSpPr>
        <p:spPr>
          <a:xfrm>
            <a:off x="5786446" y="1571612"/>
            <a:ext cx="315342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Chińczycy nie poświęcali wiele </a:t>
            </a:r>
          </a:p>
          <a:p>
            <a:r>
              <a:rPr lang="pl-PL" b="1" dirty="0" smtClean="0"/>
              <a:t>czasu na </a:t>
            </a:r>
            <a:r>
              <a:rPr lang="pl-PL" b="1" dirty="0" smtClean="0"/>
              <a:t>koncepcje </a:t>
            </a:r>
            <a:endParaRPr lang="pl-PL" b="1" dirty="0" smtClean="0"/>
          </a:p>
          <a:p>
            <a:r>
              <a:rPr lang="pl-PL" b="1" dirty="0" smtClean="0"/>
              <a:t>kosmologiczne</a:t>
            </a:r>
            <a:r>
              <a:rPr lang="pl-PL" b="1" dirty="0" smtClean="0"/>
              <a:t>.</a:t>
            </a:r>
          </a:p>
          <a:p>
            <a:endParaRPr lang="pl-PL" b="1" dirty="0" smtClean="0"/>
          </a:p>
          <a:p>
            <a:r>
              <a:rPr lang="pl-PL" b="1" dirty="0" smtClean="0"/>
              <a:t>Pojawiły się trzy ważne teorie</a:t>
            </a:r>
          </a:p>
          <a:p>
            <a:r>
              <a:rPr lang="pl-PL" b="1" dirty="0" smtClean="0"/>
              <a:t>i nie dyskutowano z nimi.</a:t>
            </a:r>
          </a:p>
          <a:p>
            <a:endParaRPr lang="pl-PL" b="1" dirty="0" smtClean="0"/>
          </a:p>
          <a:p>
            <a:pPr marL="342900" indent="-342900">
              <a:buAutoNum type="arabicPeriod"/>
            </a:pPr>
            <a:r>
              <a:rPr lang="pl-PL" b="1" dirty="0" smtClean="0"/>
              <a:t>Niebo jest ogromną czaszą</a:t>
            </a:r>
            <a:br>
              <a:rPr lang="pl-PL" b="1" dirty="0" smtClean="0"/>
            </a:br>
            <a:r>
              <a:rPr lang="pl-PL" b="1" dirty="0" smtClean="0"/>
              <a:t>(około 12 w p.n.e.)</a:t>
            </a:r>
          </a:p>
          <a:p>
            <a:pPr marL="342900" indent="-342900">
              <a:buAutoNum type="arabicPeriod"/>
            </a:pPr>
            <a:r>
              <a:rPr lang="pl-PL" b="1" dirty="0" smtClean="0"/>
              <a:t>Kosmos jest w kształcie </a:t>
            </a:r>
            <a:br>
              <a:rPr lang="pl-PL" b="1" dirty="0" smtClean="0"/>
            </a:br>
            <a:r>
              <a:rPr lang="pl-PL" b="1" dirty="0" smtClean="0"/>
              <a:t>jaja z Ziemią znajdującą się </a:t>
            </a:r>
            <a:br>
              <a:rPr lang="pl-PL" b="1" dirty="0" smtClean="0"/>
            </a:br>
            <a:r>
              <a:rPr lang="pl-PL" b="1" dirty="0" smtClean="0"/>
              <a:t>w centrum (dynastia Han)</a:t>
            </a:r>
          </a:p>
          <a:p>
            <a:pPr marL="342900" indent="-342900">
              <a:buAutoNum type="arabicPeriod"/>
            </a:pPr>
            <a:r>
              <a:rPr lang="pl-PL" b="1" dirty="0" smtClean="0"/>
              <a:t>Wszystkie ciała niebieskie </a:t>
            </a:r>
            <a:br>
              <a:rPr lang="pl-PL" b="1" dirty="0" smtClean="0"/>
            </a:br>
            <a:r>
              <a:rPr lang="pl-PL" b="1" dirty="0" smtClean="0"/>
              <a:t>pływają w przestrzeni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285720" y="1000108"/>
            <a:ext cx="8501122" cy="1588"/>
          </a:xfrm>
          <a:prstGeom prst="line">
            <a:avLst/>
          </a:prstGeom>
          <a:ln w="44450" cap="flat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0"/>
              <a:tileRect/>
            </a:gradFill>
            <a:headEnd type="diamond" w="med" len="lg"/>
            <a:tailEnd type="diamond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14282" y="285728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Kiedy Układ Słoneczny był Wszechświatem</a:t>
            </a:r>
            <a:endParaRPr lang="pl-PL" sz="3200" b="1" dirty="0"/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71612"/>
            <a:ext cx="5551184" cy="442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ole tekstowe 4"/>
          <p:cNvSpPr txBox="1"/>
          <p:nvPr/>
        </p:nvSpPr>
        <p:spPr>
          <a:xfrm>
            <a:off x="6072198" y="1857364"/>
            <a:ext cx="281910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/>
              <a:t>Zhang</a:t>
            </a:r>
            <a:r>
              <a:rPr lang="pl-PL" b="1" dirty="0" smtClean="0"/>
              <a:t> Heng:</a:t>
            </a:r>
          </a:p>
          <a:p>
            <a:endParaRPr lang="pl-PL" b="1" dirty="0" smtClean="0"/>
          </a:p>
          <a:p>
            <a:r>
              <a:rPr lang="pl-PL" b="1" dirty="0" smtClean="0"/>
              <a:t>„Niebo jest jak kurze jajo, </a:t>
            </a:r>
          </a:p>
          <a:p>
            <a:r>
              <a:rPr lang="pl-PL" b="1" dirty="0" smtClean="0"/>
              <a:t>okrągłe jak pocisk kuszy; </a:t>
            </a:r>
          </a:p>
          <a:p>
            <a:r>
              <a:rPr lang="pl-PL" b="1" dirty="0" smtClean="0"/>
              <a:t>Ziemia jest jak żółtko leżąc  </a:t>
            </a:r>
          </a:p>
          <a:p>
            <a:r>
              <a:rPr lang="pl-PL" b="1" dirty="0" smtClean="0"/>
              <a:t>samotnie w środku. Niebo </a:t>
            </a:r>
          </a:p>
          <a:p>
            <a:r>
              <a:rPr lang="pl-PL" b="1" dirty="0" smtClean="0"/>
              <a:t>jest duże, a Ziemia mała.”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285720" y="1000108"/>
            <a:ext cx="8501122" cy="1588"/>
          </a:xfrm>
          <a:prstGeom prst="line">
            <a:avLst/>
          </a:prstGeom>
          <a:ln w="44450" cap="flat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0"/>
              <a:tileRect/>
            </a:gradFill>
            <a:headEnd type="diamond" w="med" len="lg"/>
            <a:tailEnd type="diamond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14282" y="285728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Przewrót kopernikański</a:t>
            </a:r>
            <a:endParaRPr lang="pl-PL" sz="3200" b="1" dirty="0"/>
          </a:p>
        </p:txBody>
      </p:sp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00174"/>
            <a:ext cx="4429125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rostokąt 4"/>
          <p:cNvSpPr/>
          <p:nvPr/>
        </p:nvSpPr>
        <p:spPr>
          <a:xfrm>
            <a:off x="928662" y="4714884"/>
            <a:ext cx="319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Mikołaj Kopernik 1473 – 1543 r.</a:t>
            </a:r>
            <a:endParaRPr lang="pl-PL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143504" y="1857364"/>
            <a:ext cx="378488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Słońce zajmuje centralne miejsce </a:t>
            </a:r>
          </a:p>
          <a:p>
            <a:r>
              <a:rPr lang="pl-PL" b="1" dirty="0" smtClean="0"/>
              <a:t>w układzie planetarnym. </a:t>
            </a:r>
          </a:p>
          <a:p>
            <a:endParaRPr lang="pl-PL" b="1" dirty="0" smtClean="0"/>
          </a:p>
          <a:p>
            <a:r>
              <a:rPr lang="pl-PL" b="1" dirty="0" smtClean="0"/>
              <a:t>Kopernik świadomie nawiązuje do </a:t>
            </a:r>
          </a:p>
          <a:p>
            <a:r>
              <a:rPr lang="pl-PL" b="1" dirty="0" smtClean="0"/>
              <a:t>teorii głoszonej wcześniej przez </a:t>
            </a:r>
          </a:p>
          <a:p>
            <a:r>
              <a:rPr lang="pl-PL" b="1" dirty="0" err="1" smtClean="0"/>
              <a:t>Arystarcha</a:t>
            </a:r>
            <a:r>
              <a:rPr lang="pl-PL" b="1" dirty="0" smtClean="0"/>
              <a:t> z Samos (310–230 p.n.e.)</a:t>
            </a:r>
          </a:p>
          <a:p>
            <a:endParaRPr lang="pl-PL" b="1" dirty="0" smtClean="0"/>
          </a:p>
          <a:p>
            <a:r>
              <a:rPr lang="pl-PL" b="1" dirty="0" smtClean="0"/>
              <a:t>Istotą przewrotu było to, że Ziemia </a:t>
            </a:r>
          </a:p>
          <a:p>
            <a:r>
              <a:rPr lang="pl-PL" b="1" dirty="0" smtClean="0"/>
              <a:t>przestaje być wyróżnionym miejscem </a:t>
            </a:r>
          </a:p>
          <a:p>
            <a:r>
              <a:rPr lang="pl-PL" b="1" dirty="0" smtClean="0"/>
              <a:t>we Wszechświecie (zasada </a:t>
            </a:r>
          </a:p>
          <a:p>
            <a:r>
              <a:rPr lang="pl-PL" b="1" dirty="0" smtClean="0"/>
              <a:t>kopernikańska).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285720" y="1000108"/>
            <a:ext cx="8501122" cy="1588"/>
          </a:xfrm>
          <a:prstGeom prst="line">
            <a:avLst/>
          </a:prstGeom>
          <a:ln w="44450" cap="flat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0"/>
              <a:tileRect/>
            </a:gradFill>
            <a:headEnd type="diamond" w="med" len="lg"/>
            <a:tailEnd type="diamond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14282" y="285728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Przewrót kopernikański</a:t>
            </a:r>
            <a:endParaRPr lang="pl-PL" sz="3200" b="1" dirty="0"/>
          </a:p>
        </p:txBody>
      </p:sp>
      <p:pic>
        <p:nvPicPr>
          <p:cNvPr id="7" name="Obraz 6" descr="cmcconnellCopernicus_Mar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119198"/>
            <a:ext cx="2857500" cy="3810000"/>
          </a:xfrm>
          <a:prstGeom prst="rect">
            <a:avLst/>
          </a:prstGeom>
        </p:spPr>
      </p:pic>
      <p:pic>
        <p:nvPicPr>
          <p:cNvPr id="9" name="Obraz 8" descr="ptolemy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02" y="1119198"/>
            <a:ext cx="2857500" cy="3810000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357158" y="4857760"/>
            <a:ext cx="799231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Nie zrezygnował z </a:t>
            </a:r>
            <a:r>
              <a:rPr lang="pl-PL" b="1" dirty="0" err="1" smtClean="0"/>
              <a:t>deferentów</a:t>
            </a:r>
            <a:r>
              <a:rPr lang="pl-PL" b="1" dirty="0" smtClean="0"/>
              <a:t> i epicykli.</a:t>
            </a:r>
          </a:p>
          <a:p>
            <a:endParaRPr lang="pl-PL" b="1" dirty="0" smtClean="0"/>
          </a:p>
          <a:p>
            <a:r>
              <a:rPr lang="pl-PL" b="1" dirty="0" smtClean="0"/>
              <a:t>Jego model wydawał się prostszy, ale nie był wyraźnie dokładniejszy w określaniu </a:t>
            </a:r>
          </a:p>
          <a:p>
            <a:r>
              <a:rPr lang="pl-PL" b="1" dirty="0" smtClean="0"/>
              <a:t>położeń planet na niebie.</a:t>
            </a:r>
          </a:p>
          <a:p>
            <a:endParaRPr lang="pl-PL" b="1" dirty="0" smtClean="0"/>
          </a:p>
          <a:p>
            <a:r>
              <a:rPr lang="pl-PL" b="1" dirty="0" smtClean="0"/>
              <a:t>Jednak dużo lepiej tłumaczył obserwowane zmiany jasności planet i ich względne </a:t>
            </a:r>
          </a:p>
          <a:p>
            <a:r>
              <a:rPr lang="pl-PL" b="1" dirty="0" smtClean="0"/>
              <a:t>odległości od Słońca.</a:t>
            </a:r>
            <a:endParaRPr lang="pl-PL" b="1" dirty="0"/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6072229" y="1761178"/>
          <a:ext cx="2928927" cy="2453640"/>
        </p:xfrm>
        <a:graphic>
          <a:graphicData uri="http://schemas.openxmlformats.org/drawingml/2006/table">
            <a:tbl>
              <a:tblPr/>
              <a:tblGrid>
                <a:gridCol w="976309"/>
                <a:gridCol w="976309"/>
                <a:gridCol w="976309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Planeta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Kopernik</a:t>
                      </a:r>
                      <a:endParaRPr lang="pl-PL" b="1" dirty="0"/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obecnie</a:t>
                      </a:r>
                      <a:endParaRPr lang="pl-PL" b="1" dirty="0"/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Merkury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/>
                        <a:t>0,38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0,39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Wenus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/>
                        <a:t>0,72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/>
                        <a:t>0,72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Ziemia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/>
                        <a:t>1,0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/>
                        <a:t>1.0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Mars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/>
                        <a:t>1,52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/>
                        <a:t>1,52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Jowisz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5,22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5,2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Saturn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/>
                        <a:t>9,17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9,54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396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285720" y="1000108"/>
            <a:ext cx="8501122" cy="1588"/>
          </a:xfrm>
          <a:prstGeom prst="line">
            <a:avLst/>
          </a:prstGeom>
          <a:ln w="44450" cap="flat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0"/>
              <a:tileRect/>
            </a:gradFill>
            <a:headEnd type="diamond" w="med" len="lg"/>
            <a:tailEnd type="diamond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14282" y="285728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Narodziny współczesnej mechaniki nieba</a:t>
            </a:r>
            <a:endParaRPr lang="pl-PL" sz="3200" b="1" dirty="0"/>
          </a:p>
        </p:txBody>
      </p:sp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12" y="1428736"/>
            <a:ext cx="190500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ole tekstowe 4"/>
          <p:cNvSpPr txBox="1"/>
          <p:nvPr/>
        </p:nvSpPr>
        <p:spPr>
          <a:xfrm>
            <a:off x="6500826" y="4572008"/>
            <a:ext cx="1352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Tycho </a:t>
            </a:r>
            <a:r>
              <a:rPr lang="pl-PL" b="1" dirty="0" err="1" smtClean="0"/>
              <a:t>Brahe</a:t>
            </a:r>
            <a:endParaRPr lang="pl-PL" b="1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857496"/>
            <a:ext cx="2309817" cy="317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pole tekstowe 6"/>
          <p:cNvSpPr txBox="1"/>
          <p:nvPr/>
        </p:nvSpPr>
        <p:spPr>
          <a:xfrm>
            <a:off x="4071934" y="6143644"/>
            <a:ext cx="1166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Jan Kepler</a:t>
            </a:r>
            <a:endParaRPr lang="pl-PL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28596" y="1785926"/>
            <a:ext cx="43449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Tycho </a:t>
            </a:r>
            <a:r>
              <a:rPr lang="pl-PL" b="1" dirty="0" err="1" smtClean="0"/>
              <a:t>Brahe</a:t>
            </a:r>
            <a:r>
              <a:rPr lang="pl-PL" b="1" dirty="0" smtClean="0"/>
              <a:t> prowadził niezwykle dokładne </a:t>
            </a:r>
          </a:p>
          <a:p>
            <a:r>
              <a:rPr lang="pl-PL" b="1" dirty="0" smtClean="0"/>
              <a:t>obserwacje wizualne.</a:t>
            </a:r>
          </a:p>
          <a:p>
            <a:endParaRPr lang="pl-PL" b="1" dirty="0" smtClean="0"/>
          </a:p>
          <a:p>
            <a:r>
              <a:rPr lang="pl-PL" b="1" dirty="0" smtClean="0"/>
              <a:t>Ich dokładność pozwoliła </a:t>
            </a:r>
          </a:p>
          <a:p>
            <a:r>
              <a:rPr lang="pl-PL" b="1" dirty="0" smtClean="0"/>
              <a:t>Keplerowi na sformułowanie </a:t>
            </a:r>
          </a:p>
          <a:p>
            <a:r>
              <a:rPr lang="pl-PL" b="1" dirty="0" smtClean="0"/>
              <a:t>trzech praw ruchu planet.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285720" y="1000108"/>
            <a:ext cx="8501122" cy="1588"/>
          </a:xfrm>
          <a:prstGeom prst="line">
            <a:avLst/>
          </a:prstGeom>
          <a:ln w="44450" cap="flat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0"/>
              <a:tileRect/>
            </a:gradFill>
            <a:headEnd type="diamond" w="med" len="lg"/>
            <a:tailEnd type="diamond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14282" y="285728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Narodziny współczesnej mechaniki nieba</a:t>
            </a:r>
            <a:endParaRPr lang="pl-PL" sz="3200" b="1" dirty="0"/>
          </a:p>
        </p:txBody>
      </p:sp>
      <p:sp>
        <p:nvSpPr>
          <p:cNvPr id="9" name="pole tekstowe 8"/>
          <p:cNvSpPr txBox="1"/>
          <p:nvPr/>
        </p:nvSpPr>
        <p:spPr>
          <a:xfrm>
            <a:off x="4627186" y="1225689"/>
            <a:ext cx="451681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Kepler wierzył w moc liczb. Zanim </a:t>
            </a:r>
          </a:p>
          <a:p>
            <a:r>
              <a:rPr lang="pl-PL" b="1" dirty="0" smtClean="0"/>
              <a:t>sformułował swoje trzy prawa próbował </a:t>
            </a:r>
          </a:p>
          <a:p>
            <a:r>
              <a:rPr lang="pl-PL" b="1" dirty="0" smtClean="0"/>
              <a:t>zbudować model Układu Słonecznego </a:t>
            </a:r>
          </a:p>
          <a:p>
            <a:r>
              <a:rPr lang="pl-PL" b="1" dirty="0" smtClean="0"/>
              <a:t>opierając się na wielościanach </a:t>
            </a:r>
          </a:p>
          <a:p>
            <a:r>
              <a:rPr lang="pl-PL" b="1" dirty="0" smtClean="0"/>
              <a:t>foremnych w następujący sposób.</a:t>
            </a:r>
          </a:p>
          <a:p>
            <a:endParaRPr lang="pl-PL" b="1" dirty="0" smtClean="0"/>
          </a:p>
          <a:p>
            <a:r>
              <a:rPr lang="pl-PL" b="1" dirty="0" smtClean="0"/>
              <a:t>Na sferze wyznaczonej przez orbitę </a:t>
            </a:r>
          </a:p>
          <a:p>
            <a:r>
              <a:rPr lang="pl-PL" b="1" dirty="0" smtClean="0"/>
              <a:t>Merkurego opisujemy ośmiościan foremny.  </a:t>
            </a:r>
          </a:p>
          <a:p>
            <a:endParaRPr lang="pl-PL" b="1" dirty="0" smtClean="0"/>
          </a:p>
          <a:p>
            <a:r>
              <a:rPr lang="pl-PL" b="1" dirty="0" smtClean="0"/>
              <a:t>Okazuje się, że jest on wpisany w sferę </a:t>
            </a:r>
          </a:p>
          <a:p>
            <a:r>
              <a:rPr lang="pl-PL" b="1" smtClean="0"/>
              <a:t>wyznaczoną orbitą Wenus</a:t>
            </a:r>
            <a:r>
              <a:rPr lang="pl-PL" b="1" dirty="0" smtClean="0"/>
              <a:t>.</a:t>
            </a:r>
          </a:p>
          <a:p>
            <a:endParaRPr lang="pl-PL" b="1" dirty="0" smtClean="0"/>
          </a:p>
          <a:p>
            <a:r>
              <a:rPr lang="pl-PL" b="1" dirty="0" smtClean="0"/>
              <a:t>Na niej opisujemy dwudziestościan foremny, </a:t>
            </a:r>
          </a:p>
          <a:p>
            <a:r>
              <a:rPr lang="pl-PL" b="1" dirty="0" smtClean="0"/>
              <a:t>który okazuje się być wpisanym w sferę Ziemi</a:t>
            </a:r>
          </a:p>
          <a:p>
            <a:endParaRPr lang="pl-PL" b="1" dirty="0" smtClean="0"/>
          </a:p>
          <a:p>
            <a:r>
              <a:rPr lang="pl-PL" b="1" dirty="0" smtClean="0"/>
              <a:t>Na niej opisujemy dwunastościan foremny </a:t>
            </a:r>
          </a:p>
          <a:p>
            <a:r>
              <a:rPr lang="pl-PL" b="1" dirty="0" smtClean="0"/>
              <a:t>wpisany w sferę Marsa, na niej  czworościan </a:t>
            </a:r>
          </a:p>
          <a:p>
            <a:r>
              <a:rPr lang="pl-PL" b="1" dirty="0" smtClean="0"/>
              <a:t>foremny wpisany sferę Jowisza, na której </a:t>
            </a:r>
          </a:p>
          <a:p>
            <a:r>
              <a:rPr lang="pl-PL" b="1" dirty="0" smtClean="0"/>
              <a:t>opisany jest sześcian wpisany w sferę </a:t>
            </a:r>
          </a:p>
          <a:p>
            <a:r>
              <a:rPr lang="pl-PL" b="1" dirty="0" smtClean="0"/>
              <a:t>Saturna.</a:t>
            </a:r>
            <a:endParaRPr lang="pl-PL" b="1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736"/>
            <a:ext cx="4261742" cy="4685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285720" y="1000108"/>
            <a:ext cx="8501122" cy="1588"/>
          </a:xfrm>
          <a:prstGeom prst="line">
            <a:avLst/>
          </a:prstGeom>
          <a:ln w="44450" cap="flat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0"/>
              <a:tileRect/>
            </a:gradFill>
            <a:headEnd type="diamond" w="med" len="lg"/>
            <a:tailEnd type="diamond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14282" y="285728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Kepler i jego prawa ruchu planet</a:t>
            </a:r>
            <a:endParaRPr lang="pl-PL" sz="32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071678"/>
            <a:ext cx="2309817" cy="317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1000100" y="5357826"/>
            <a:ext cx="1166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Jan Kepler</a:t>
            </a:r>
            <a:endParaRPr lang="pl-PL" b="1" dirty="0"/>
          </a:p>
        </p:txBody>
      </p:sp>
      <p:sp>
        <p:nvSpPr>
          <p:cNvPr id="7" name="Prostokąt 6"/>
          <p:cNvSpPr/>
          <p:nvPr/>
        </p:nvSpPr>
        <p:spPr>
          <a:xfrm>
            <a:off x="3500430" y="1714488"/>
            <a:ext cx="5143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I prawo:</a:t>
            </a:r>
          </a:p>
          <a:p>
            <a:endParaRPr lang="pl-PL" b="1" dirty="0" smtClean="0"/>
          </a:p>
          <a:p>
            <a:r>
              <a:rPr lang="pl-PL" b="1" dirty="0" smtClean="0"/>
              <a:t>Ruch planety wokół Słońca odbywa się po elipsie. Słońce znajduje się w jednym z dwóch ognisk elipsy</a:t>
            </a:r>
            <a:endParaRPr lang="pl-PL" b="1" dirty="0"/>
          </a:p>
        </p:txBody>
      </p:sp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92" y="4000504"/>
            <a:ext cx="1500198" cy="2425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3286124"/>
            <a:ext cx="2952771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/>
          <p:cNvSpPr txBox="1"/>
          <p:nvPr/>
        </p:nvSpPr>
        <p:spPr>
          <a:xfrm>
            <a:off x="4786314" y="3857628"/>
            <a:ext cx="39019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Pas zodiakalny (obszar nieba, gdzie </a:t>
            </a:r>
          </a:p>
          <a:p>
            <a:r>
              <a:rPr lang="pl-PL" b="1" dirty="0" smtClean="0"/>
              <a:t>obserwowano obiekty błądzące) </a:t>
            </a:r>
          </a:p>
          <a:p>
            <a:r>
              <a:rPr lang="pl-PL" b="1" dirty="0" smtClean="0"/>
              <a:t>wprowadzili astronomowie babilońscy.</a:t>
            </a:r>
          </a:p>
        </p:txBody>
      </p:sp>
      <p:cxnSp>
        <p:nvCxnSpPr>
          <p:cNvPr id="3" name="Łącznik prosty 2"/>
          <p:cNvCxnSpPr/>
          <p:nvPr/>
        </p:nvCxnSpPr>
        <p:spPr>
          <a:xfrm>
            <a:off x="285720" y="1000108"/>
            <a:ext cx="8501122" cy="1588"/>
          </a:xfrm>
          <a:prstGeom prst="line">
            <a:avLst/>
          </a:prstGeom>
          <a:ln w="44450" cap="flat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0"/>
              <a:tileRect/>
            </a:gradFill>
            <a:headEnd type="diamond" w="med" len="lg"/>
            <a:tailEnd type="diamond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14282" y="285728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Kiedy Układ Słoneczny był Wszechświatem</a:t>
            </a:r>
            <a:endParaRPr lang="pl-PL" sz="3200" b="1" dirty="0"/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736"/>
            <a:ext cx="4643450" cy="4194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071546"/>
            <a:ext cx="40386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 </a:t>
            </a:r>
          </a:p>
        </p:txBody>
      </p:sp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1785918" y="2786058"/>
          <a:ext cx="7131125" cy="3783809"/>
        </p:xfrm>
        <a:graphic>
          <a:graphicData uri="http://schemas.openxmlformats.org/drawingml/2006/table">
            <a:tbl>
              <a:tblPr/>
              <a:tblGrid>
                <a:gridCol w="293793"/>
                <a:gridCol w="854666"/>
                <a:gridCol w="854666"/>
                <a:gridCol w="3489889"/>
                <a:gridCol w="854666"/>
                <a:gridCol w="783445"/>
              </a:tblGrid>
              <a:tr h="307653">
                <a:tc>
                  <a:txBody>
                    <a:bodyPr/>
                    <a:lstStyle/>
                    <a:p>
                      <a:r>
                        <a:rPr lang="pl-PL" sz="1200" b="1" dirty="0"/>
                        <a:t> 1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 dirty="0"/>
                        <a:t>    0</a:t>
                      </a:r>
                      <a:r>
                        <a:rPr lang="pl-PL" sz="1200" b="1" baseline="30000" dirty="0"/>
                        <a:t>o</a:t>
                      </a:r>
                      <a:r>
                        <a:rPr lang="pl-PL" sz="1200" b="1" dirty="0"/>
                        <a:t> - 30</a:t>
                      </a:r>
                      <a:r>
                        <a:rPr lang="pl-PL" sz="1200" b="1" baseline="30000" dirty="0"/>
                        <a:t>o</a:t>
                      </a:r>
                      <a:endParaRPr lang="pl-PL" sz="1200" b="1" dirty="0"/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/>
                        <a:t> 21.03-20.04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LU.HUN.GA  -  Najemnik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Aries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Baran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307653">
                <a:tc>
                  <a:txBody>
                    <a:bodyPr/>
                    <a:lstStyle/>
                    <a:p>
                      <a:r>
                        <a:rPr lang="pl-PL" sz="1200" b="1"/>
                        <a:t> 2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  30</a:t>
                      </a:r>
                      <a:r>
                        <a:rPr lang="pl-PL" sz="1200" b="1" baseline="30000"/>
                        <a:t>o</a:t>
                      </a:r>
                      <a:r>
                        <a:rPr lang="pl-PL" sz="1200" b="1"/>
                        <a:t> - 60</a:t>
                      </a:r>
                      <a:r>
                        <a:rPr lang="pl-PL" sz="1200" b="1" baseline="30000"/>
                        <a:t>o</a:t>
                      </a:r>
                      <a:endParaRPr lang="pl-PL" sz="1200" b="1"/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/>
                        <a:t>21.04-21.05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200" b="1"/>
                        <a:t>GU.AN.NA   -   Byk Niebios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Taurus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Byk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395815">
                <a:tc>
                  <a:txBody>
                    <a:bodyPr/>
                    <a:lstStyle/>
                    <a:p>
                      <a:r>
                        <a:rPr lang="pl-PL" sz="1200" b="1"/>
                        <a:t> 3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  60</a:t>
                      </a:r>
                      <a:r>
                        <a:rPr lang="pl-PL" sz="1200" b="1" baseline="30000"/>
                        <a:t>o</a:t>
                      </a:r>
                      <a:r>
                        <a:rPr lang="pl-PL" sz="1200" b="1"/>
                        <a:t> - 90</a:t>
                      </a:r>
                      <a:r>
                        <a:rPr lang="pl-PL" sz="1200" b="1" baseline="30000"/>
                        <a:t>o</a:t>
                      </a:r>
                      <a:endParaRPr lang="pl-PL" sz="1200" b="1"/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/>
                        <a:t>22.05-21.06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200" b="1"/>
                        <a:t>MAS.TAB.BA.GAL.GAL/TUR.TUR  -  Bliźnięta Małe i Wielkie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Gemini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Bliźnięta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307653">
                <a:tc>
                  <a:txBody>
                    <a:bodyPr/>
                    <a:lstStyle/>
                    <a:p>
                      <a:r>
                        <a:rPr lang="pl-PL" sz="1200" b="1"/>
                        <a:t> 4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  90</a:t>
                      </a:r>
                      <a:r>
                        <a:rPr lang="pl-PL" sz="1200" b="1" baseline="30000"/>
                        <a:t>o</a:t>
                      </a:r>
                      <a:r>
                        <a:rPr lang="pl-PL" sz="1200" b="1"/>
                        <a:t> - 120</a:t>
                      </a:r>
                      <a:r>
                        <a:rPr lang="pl-PL" sz="1200" b="1" baseline="30000"/>
                        <a:t>o</a:t>
                      </a:r>
                      <a:endParaRPr lang="pl-PL" sz="1200" b="1"/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/>
                        <a:t>22.06-22.07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AL.LUL   -  Krab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Kancer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Rak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307653">
                <a:tc>
                  <a:txBody>
                    <a:bodyPr/>
                    <a:lstStyle/>
                    <a:p>
                      <a:r>
                        <a:rPr lang="pl-PL" sz="1200" b="1"/>
                        <a:t> 5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 120</a:t>
                      </a:r>
                      <a:r>
                        <a:rPr lang="pl-PL" sz="1200" b="1" baseline="30000"/>
                        <a:t>o</a:t>
                      </a:r>
                      <a:r>
                        <a:rPr lang="pl-PL" sz="1200" b="1"/>
                        <a:t> - 150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/>
                        <a:t>23.07-22.09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UR.MAH  -  Lew    ( Regulusa zwano Królem )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Leo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Lew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307653">
                <a:tc>
                  <a:txBody>
                    <a:bodyPr/>
                    <a:lstStyle/>
                    <a:p>
                      <a:r>
                        <a:rPr lang="pl-PL" sz="1200" b="1"/>
                        <a:t> 6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 150</a:t>
                      </a:r>
                      <a:r>
                        <a:rPr lang="pl-PL" sz="1200" b="1" baseline="30000"/>
                        <a:t>o</a:t>
                      </a:r>
                      <a:r>
                        <a:rPr lang="pl-PL" sz="1200" b="1"/>
                        <a:t> -180</a:t>
                      </a:r>
                      <a:r>
                        <a:rPr lang="pl-PL" sz="1200" b="1" baseline="30000"/>
                        <a:t>o</a:t>
                      </a:r>
                      <a:endParaRPr lang="pl-PL" sz="1200" b="1"/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/>
                        <a:t>23.08-23.09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AB.SIN</a:t>
                      </a:r>
                      <a:r>
                        <a:rPr lang="pl-PL" sz="1200" b="1" i="1"/>
                        <a:t>   </a:t>
                      </a:r>
                      <a:r>
                        <a:rPr lang="pl-PL" sz="1200" b="1"/>
                        <a:t>[</a:t>
                      </a:r>
                      <a:r>
                        <a:rPr lang="pl-PL" sz="1200" b="1" i="1"/>
                        <a:t>bruzda</a:t>
                      </a:r>
                      <a:r>
                        <a:rPr lang="pl-PL" sz="1200" b="1"/>
                        <a:t>]  -   Kłos 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Virgo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Panna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307653">
                <a:tc>
                  <a:txBody>
                    <a:bodyPr/>
                    <a:lstStyle/>
                    <a:p>
                      <a:r>
                        <a:rPr lang="pl-PL" sz="1200" b="1"/>
                        <a:t> 7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 180</a:t>
                      </a:r>
                      <a:r>
                        <a:rPr lang="pl-PL" sz="1200" b="1" baseline="30000"/>
                        <a:t>o</a:t>
                      </a:r>
                      <a:r>
                        <a:rPr lang="pl-PL" sz="1200" b="1"/>
                        <a:t> - 210</a:t>
                      </a:r>
                      <a:r>
                        <a:rPr lang="pl-PL" sz="1200" b="1" baseline="30000"/>
                        <a:t>o</a:t>
                      </a:r>
                      <a:endParaRPr lang="pl-PL" sz="1200" b="1"/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/>
                        <a:t>23.09-23.10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ZI.BA.AN.NA  -  Waga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Libra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Waga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307653">
                <a:tc>
                  <a:txBody>
                    <a:bodyPr/>
                    <a:lstStyle/>
                    <a:p>
                      <a:r>
                        <a:rPr lang="pl-PL" sz="1200" b="1"/>
                        <a:t> 8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 210</a:t>
                      </a:r>
                      <a:r>
                        <a:rPr lang="pl-PL" sz="1200" b="1" baseline="30000"/>
                        <a:t>o</a:t>
                      </a:r>
                      <a:r>
                        <a:rPr lang="pl-PL" sz="1200" b="1"/>
                        <a:t> - 240</a:t>
                      </a:r>
                      <a:r>
                        <a:rPr lang="pl-PL" sz="1200" b="1" baseline="30000"/>
                        <a:t>o</a:t>
                      </a:r>
                      <a:endParaRPr lang="pl-PL" sz="1200" b="1"/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/>
                        <a:t>24.10-22.11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GlR.TAB   -  Skorpion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Scorpius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Skorpion 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307653">
                <a:tc>
                  <a:txBody>
                    <a:bodyPr/>
                    <a:lstStyle/>
                    <a:p>
                      <a:r>
                        <a:rPr lang="pl-PL" sz="1200" b="1"/>
                        <a:t> 9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 240</a:t>
                      </a:r>
                      <a:r>
                        <a:rPr lang="pl-PL" sz="1200" b="1" baseline="30000"/>
                        <a:t>o</a:t>
                      </a:r>
                      <a:r>
                        <a:rPr lang="pl-PL" sz="1200" b="1"/>
                        <a:t> - 270</a:t>
                      </a:r>
                      <a:r>
                        <a:rPr lang="pl-PL" sz="1200" b="1" baseline="30000"/>
                        <a:t>o</a:t>
                      </a:r>
                      <a:endParaRPr lang="pl-PL" sz="1200" b="1"/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/>
                        <a:t>23.11-21.12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PA.BIL.SAG.  -  Strzelec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Sagittarius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Strzelec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307653">
                <a:tc>
                  <a:txBody>
                    <a:bodyPr/>
                    <a:lstStyle/>
                    <a:p>
                      <a:r>
                        <a:rPr lang="pl-PL" sz="1200" b="1"/>
                        <a:t>10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 270</a:t>
                      </a:r>
                      <a:r>
                        <a:rPr lang="pl-PL" sz="1200" b="1" baseline="30000"/>
                        <a:t>o</a:t>
                      </a:r>
                      <a:r>
                        <a:rPr lang="pl-PL" sz="1200" b="1"/>
                        <a:t> - 300</a:t>
                      </a:r>
                      <a:r>
                        <a:rPr lang="pl-PL" sz="1200" b="1" baseline="30000"/>
                        <a:t>o</a:t>
                      </a:r>
                      <a:endParaRPr lang="pl-PL" sz="1200" b="1"/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/>
                        <a:t>22.12-20.01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SUHUR.MAS.  -  Koziorożec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Capricornus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Koziorożec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307653">
                <a:tc>
                  <a:txBody>
                    <a:bodyPr/>
                    <a:lstStyle/>
                    <a:p>
                      <a:r>
                        <a:rPr lang="pl-PL" sz="1200" b="1"/>
                        <a:t>11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 300</a:t>
                      </a:r>
                      <a:r>
                        <a:rPr lang="pl-PL" sz="1200" b="1" baseline="30000"/>
                        <a:t>o</a:t>
                      </a:r>
                      <a:r>
                        <a:rPr lang="pl-PL" sz="1200" b="1"/>
                        <a:t> - 330</a:t>
                      </a:r>
                      <a:r>
                        <a:rPr lang="pl-PL" sz="1200" b="1" baseline="30000"/>
                        <a:t>o</a:t>
                      </a:r>
                      <a:endParaRPr lang="pl-PL" sz="1200" b="1"/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/>
                        <a:t>21.01-20.02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GULA  -  Wodnik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Aquaeius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 dirty="0"/>
                        <a:t>Wodnik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307653">
                <a:tc>
                  <a:txBody>
                    <a:bodyPr/>
                    <a:lstStyle/>
                    <a:p>
                      <a:r>
                        <a:rPr lang="pl-PL" sz="1200" b="1"/>
                        <a:t>12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 330</a:t>
                      </a:r>
                      <a:r>
                        <a:rPr lang="pl-PL" sz="1200" b="1" baseline="30000"/>
                        <a:t>o</a:t>
                      </a:r>
                      <a:r>
                        <a:rPr lang="pl-PL" sz="1200" b="1"/>
                        <a:t> - 360</a:t>
                      </a:r>
                      <a:r>
                        <a:rPr lang="pl-PL" sz="1200" b="1" baseline="30000"/>
                        <a:t>o</a:t>
                      </a:r>
                      <a:endParaRPr lang="pl-PL" sz="1200" b="1"/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/>
                        <a:t>21.02-20.03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PSC   -   Ryby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/>
                        <a:t>Pisces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 dirty="0"/>
                        <a:t>Ryby</a:t>
                      </a:r>
                    </a:p>
                  </a:txBody>
                  <a:tcPr marL="33867" marR="33867" marT="16933" marB="169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285720" y="1000108"/>
            <a:ext cx="8501122" cy="1588"/>
          </a:xfrm>
          <a:prstGeom prst="line">
            <a:avLst/>
          </a:prstGeom>
          <a:ln w="44450" cap="flat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0"/>
              <a:tileRect/>
            </a:gradFill>
            <a:headEnd type="diamond" w="med" len="lg"/>
            <a:tailEnd type="diamond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14282" y="285728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Kepler i jego prawa ruchu planet</a:t>
            </a:r>
            <a:endParaRPr lang="pl-PL" sz="32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071678"/>
            <a:ext cx="2309817" cy="317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1000100" y="5357826"/>
            <a:ext cx="1166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Jan Kepler</a:t>
            </a:r>
            <a:endParaRPr lang="pl-PL" b="1" dirty="0"/>
          </a:p>
        </p:txBody>
      </p:sp>
      <p:sp>
        <p:nvSpPr>
          <p:cNvPr id="7" name="Prostokąt 6"/>
          <p:cNvSpPr/>
          <p:nvPr/>
        </p:nvSpPr>
        <p:spPr>
          <a:xfrm>
            <a:off x="3500430" y="1714488"/>
            <a:ext cx="52864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II prawo:</a:t>
            </a:r>
          </a:p>
          <a:p>
            <a:endParaRPr lang="pl-PL" b="1" dirty="0" smtClean="0"/>
          </a:p>
          <a:p>
            <a:r>
              <a:rPr lang="pl-PL" b="1" dirty="0" smtClean="0"/>
              <a:t>W równych jednostkach czasu, promień wodzący planety poprowadzony od Słońca zakreśla równe pola.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4934844" y="3209032"/>
            <a:ext cx="2738450" cy="346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285720" y="1000108"/>
            <a:ext cx="8501122" cy="1588"/>
          </a:xfrm>
          <a:prstGeom prst="line">
            <a:avLst/>
          </a:prstGeom>
          <a:ln w="44450" cap="flat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0"/>
              <a:tileRect/>
            </a:gradFill>
            <a:headEnd type="diamond" w="med" len="lg"/>
            <a:tailEnd type="diamond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14282" y="285728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Kepler i jego prawa ruchu planet</a:t>
            </a:r>
            <a:endParaRPr lang="pl-PL" sz="32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071678"/>
            <a:ext cx="2309817" cy="317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1000100" y="5357826"/>
            <a:ext cx="1166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Jan Kepler</a:t>
            </a:r>
            <a:endParaRPr lang="pl-PL" b="1" dirty="0"/>
          </a:p>
        </p:txBody>
      </p:sp>
      <p:sp>
        <p:nvSpPr>
          <p:cNvPr id="7" name="Prostokąt 6"/>
          <p:cNvSpPr/>
          <p:nvPr/>
        </p:nvSpPr>
        <p:spPr>
          <a:xfrm>
            <a:off x="3500430" y="1714488"/>
            <a:ext cx="52864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III prawo:</a:t>
            </a:r>
          </a:p>
          <a:p>
            <a:endParaRPr lang="pl-PL" b="1" dirty="0" smtClean="0"/>
          </a:p>
          <a:p>
            <a:r>
              <a:rPr lang="pl-PL" b="1" dirty="0" smtClean="0"/>
              <a:t>Drugie potęgi okresów obiegu planet dookoła Słońca są wprost proporcjonalne do trzecich potęg ich średnich odległości od Słońca.</a:t>
            </a:r>
          </a:p>
        </p:txBody>
      </p:sp>
      <p:graphicFrame>
        <p:nvGraphicFramePr>
          <p:cNvPr id="8" name="Obiekt 7"/>
          <p:cNvGraphicFramePr>
            <a:graphicFrameLocks noChangeAspect="1"/>
          </p:cNvGraphicFramePr>
          <p:nvPr/>
        </p:nvGraphicFramePr>
        <p:xfrm>
          <a:off x="4786314" y="3357562"/>
          <a:ext cx="850900" cy="698500"/>
        </p:xfrm>
        <a:graphic>
          <a:graphicData uri="http://schemas.openxmlformats.org/presentationml/2006/ole">
            <p:oleObj spid="_x0000_s78850" name="Równanie" r:id="rId4" imgW="850680" imgH="698400" progId="Equation.3">
              <p:embed/>
            </p:oleObj>
          </a:graphicData>
        </a:graphic>
      </p:graphicFrame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4286256"/>
            <a:ext cx="3047995" cy="2285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285720" y="1000108"/>
            <a:ext cx="8501122" cy="1588"/>
          </a:xfrm>
          <a:prstGeom prst="line">
            <a:avLst/>
          </a:prstGeom>
          <a:ln w="44450" cap="flat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0"/>
              <a:tileRect/>
            </a:gradFill>
            <a:headEnd type="diamond" w="med" len="lg"/>
            <a:tailEnd type="diamond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14282" y="285728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Prawo powszechnego ciążenia</a:t>
            </a:r>
            <a:endParaRPr lang="pl-PL" sz="3200" b="1" dirty="0"/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5" y="1714488"/>
            <a:ext cx="2409077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rostokąt 4"/>
          <p:cNvSpPr/>
          <p:nvPr/>
        </p:nvSpPr>
        <p:spPr>
          <a:xfrm>
            <a:off x="785786" y="4857760"/>
            <a:ext cx="1477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Isaac Newton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3286116" y="2071678"/>
            <a:ext cx="5424177" cy="3693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5 czerwca roku 1686 ukazuje się </a:t>
            </a:r>
          </a:p>
          <a:p>
            <a:r>
              <a:rPr lang="pl-PL" b="1" i="1" dirty="0" err="1" smtClean="0"/>
              <a:t>Philosophiae</a:t>
            </a:r>
            <a:r>
              <a:rPr lang="pl-PL" b="1" i="1" dirty="0" smtClean="0"/>
              <a:t> </a:t>
            </a:r>
            <a:r>
              <a:rPr lang="pl-PL" b="1" i="1" dirty="0" err="1" smtClean="0"/>
              <a:t>Naturalis</a:t>
            </a:r>
            <a:r>
              <a:rPr lang="pl-PL" b="1" i="1" dirty="0" smtClean="0"/>
              <a:t> Principia </a:t>
            </a:r>
            <a:r>
              <a:rPr lang="pl-PL" b="1" i="1" dirty="0" err="1" smtClean="0"/>
              <a:t>Mathematica</a:t>
            </a:r>
            <a:endParaRPr lang="pl-PL" b="1" i="1" dirty="0" smtClean="0"/>
          </a:p>
          <a:p>
            <a:endParaRPr lang="pl-PL" b="1" i="1" dirty="0" smtClean="0"/>
          </a:p>
          <a:p>
            <a:endParaRPr lang="pl-PL" b="1" i="1" dirty="0" smtClean="0"/>
          </a:p>
          <a:p>
            <a:endParaRPr lang="pl-PL" b="1" i="1" dirty="0" smtClean="0"/>
          </a:p>
          <a:p>
            <a:endParaRPr lang="pl-PL" b="1" i="1" dirty="0" smtClean="0"/>
          </a:p>
          <a:p>
            <a:r>
              <a:rPr lang="pl-PL" b="1" dirty="0" smtClean="0"/>
              <a:t>Prawa Keplera zostają uzasadnione fizycznie.</a:t>
            </a:r>
          </a:p>
          <a:p>
            <a:endParaRPr lang="pl-PL" b="1" dirty="0" smtClean="0"/>
          </a:p>
          <a:p>
            <a:r>
              <a:rPr lang="pl-PL" b="1" dirty="0" smtClean="0"/>
              <a:t>Od tego momentu następuje gwałtowny rozwój </a:t>
            </a:r>
          </a:p>
          <a:p>
            <a:r>
              <a:rPr lang="pl-PL" b="1" dirty="0" smtClean="0"/>
              <a:t>metod analitycznych służących również badaniu </a:t>
            </a:r>
          </a:p>
          <a:p>
            <a:r>
              <a:rPr lang="pl-PL" b="1" dirty="0" smtClean="0"/>
              <a:t>ruchu planet i innych obiektów w Układzie </a:t>
            </a:r>
            <a:r>
              <a:rPr lang="pl-PL" b="1" dirty="0" smtClean="0"/>
              <a:t>Słonecznym</a:t>
            </a:r>
          </a:p>
          <a:p>
            <a:endParaRPr lang="pl-PL" b="1" dirty="0" smtClean="0"/>
          </a:p>
          <a:p>
            <a:r>
              <a:rPr lang="pl-PL" b="1" dirty="0" smtClean="0"/>
              <a:t>Zostaje rozwiązane zagadnienie dwóch ciał.</a:t>
            </a:r>
            <a:endParaRPr lang="pl-PL" b="1" dirty="0"/>
          </a:p>
        </p:txBody>
      </p:sp>
      <p:graphicFrame>
        <p:nvGraphicFramePr>
          <p:cNvPr id="7" name="Obiekt 6"/>
          <p:cNvGraphicFramePr>
            <a:graphicFrameLocks noChangeAspect="1"/>
          </p:cNvGraphicFramePr>
          <p:nvPr/>
        </p:nvGraphicFramePr>
        <p:xfrm>
          <a:off x="4932374" y="2928934"/>
          <a:ext cx="1282700" cy="609600"/>
        </p:xfrm>
        <a:graphic>
          <a:graphicData uri="http://schemas.openxmlformats.org/presentationml/2006/ole">
            <p:oleObj spid="_x0000_s29698" name="Równanie" r:id="rId4" imgW="1282680" imgH="609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285720" y="1000108"/>
            <a:ext cx="8501122" cy="1588"/>
          </a:xfrm>
          <a:prstGeom prst="line">
            <a:avLst/>
          </a:prstGeom>
          <a:ln w="44450" cap="flat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0"/>
              <a:tileRect/>
            </a:gradFill>
            <a:headEnd type="diamond" w="med" len="lg"/>
            <a:tailEnd type="diamond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14282" y="285728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Zagadnienie 3 ciał</a:t>
            </a:r>
            <a:endParaRPr lang="pl-PL" sz="3200" b="1" dirty="0"/>
          </a:p>
        </p:txBody>
      </p:sp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357298"/>
            <a:ext cx="2208541" cy="267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pole tekstowe 8"/>
          <p:cNvSpPr txBox="1"/>
          <p:nvPr/>
        </p:nvSpPr>
        <p:spPr>
          <a:xfrm>
            <a:off x="3571868" y="1357298"/>
            <a:ext cx="51448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Okazało się, że już w przypadku trzech ciał układ </a:t>
            </a:r>
          </a:p>
          <a:p>
            <a:r>
              <a:rPr lang="pl-PL" b="1" dirty="0" smtClean="0"/>
              <a:t>równań ruchu nie daje się rozwiązać.</a:t>
            </a:r>
          </a:p>
          <a:p>
            <a:endParaRPr lang="pl-PL" b="1" dirty="0" smtClean="0"/>
          </a:p>
          <a:p>
            <a:r>
              <a:rPr lang="pl-PL" b="1" dirty="0" smtClean="0"/>
              <a:t>Jak dotąd znaleziono kilka przypadków szczególnych</a:t>
            </a:r>
            <a:endParaRPr lang="pl-PL" b="1" dirty="0"/>
          </a:p>
        </p:txBody>
      </p:sp>
      <p:sp>
        <p:nvSpPr>
          <p:cNvPr id="10" name="Prostokąt 9"/>
          <p:cNvSpPr/>
          <p:nvPr/>
        </p:nvSpPr>
        <p:spPr>
          <a:xfrm>
            <a:off x="993052" y="4000504"/>
            <a:ext cx="2293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Joseph Louis </a:t>
            </a:r>
            <a:r>
              <a:rPr lang="pl-PL" b="1" dirty="0" err="1" smtClean="0"/>
              <a:t>Lagrange</a:t>
            </a:r>
            <a:endParaRPr lang="pl-PL" b="1" dirty="0"/>
          </a:p>
        </p:txBody>
      </p:sp>
      <p:pic>
        <p:nvPicPr>
          <p:cNvPr id="11" name="Obraz 10" descr="3body_problem_figure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62" y="4572008"/>
            <a:ext cx="2062160" cy="2062160"/>
          </a:xfrm>
          <a:prstGeom prst="rect">
            <a:avLst/>
          </a:prstGeom>
        </p:spPr>
      </p:pic>
      <p:pic>
        <p:nvPicPr>
          <p:cNvPr id="12" name="Obraz 11" descr="3body_problem_figure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554" y="4572008"/>
            <a:ext cx="2062160" cy="2062160"/>
          </a:xfrm>
          <a:prstGeom prst="rect">
            <a:avLst/>
          </a:prstGeom>
        </p:spPr>
      </p:pic>
      <p:pic>
        <p:nvPicPr>
          <p:cNvPr id="13" name="Obraz 12" descr="3body_problem_figure3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5956" y="4572008"/>
            <a:ext cx="2062160" cy="2062160"/>
          </a:xfrm>
          <a:prstGeom prst="rect">
            <a:avLst/>
          </a:prstGeom>
        </p:spPr>
      </p:pic>
      <p:pic>
        <p:nvPicPr>
          <p:cNvPr id="14" name="mov.X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4714876" y="2786058"/>
            <a:ext cx="2743200" cy="137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285720" y="1000108"/>
            <a:ext cx="8501122" cy="1588"/>
          </a:xfrm>
          <a:prstGeom prst="line">
            <a:avLst/>
          </a:prstGeom>
          <a:ln w="44450" cap="flat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0"/>
              <a:tileRect/>
            </a:gradFill>
            <a:headEnd type="diamond" w="med" len="lg"/>
            <a:tailEnd type="diamond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14282" y="285728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Ograniczone zagadnienie 3 ciał</a:t>
            </a:r>
            <a:endParaRPr lang="pl-PL" sz="3200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biLevel thresh="50000"/>
          </a:blip>
          <a:srcRect/>
          <a:stretch>
            <a:fillRect/>
          </a:stretch>
        </p:blipFill>
        <p:spPr bwMode="auto">
          <a:xfrm>
            <a:off x="5000628" y="1214422"/>
            <a:ext cx="3429024" cy="3528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Obraz 7" descr="hildatroj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2357430"/>
            <a:ext cx="3952886" cy="3952886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4357686" y="5220314"/>
            <a:ext cx="47250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/>
              <a:t>Lagrange</a:t>
            </a:r>
            <a:r>
              <a:rPr lang="pl-PL" b="1" dirty="0" smtClean="0"/>
              <a:t> rozwiązał problem 3 ciał w przypadku </a:t>
            </a:r>
          </a:p>
          <a:p>
            <a:r>
              <a:rPr lang="pl-PL" b="1" dirty="0" smtClean="0"/>
              <a:t>gdy jedna z mas jest zaniedbywalnie mała – </a:t>
            </a:r>
          </a:p>
          <a:p>
            <a:r>
              <a:rPr lang="pl-PL" b="1" dirty="0" smtClean="0"/>
              <a:t>ograniczone zagadnienie 3 ciał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285720" y="1000108"/>
            <a:ext cx="8501122" cy="1588"/>
          </a:xfrm>
          <a:prstGeom prst="line">
            <a:avLst/>
          </a:prstGeom>
          <a:ln w="44450" cap="flat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0"/>
              <a:tileRect/>
            </a:gradFill>
            <a:headEnd type="diamond" w="med" len="lg"/>
            <a:tailEnd type="diamond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14282" y="285728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Ograniczone zagadnienie 3 ciał</a:t>
            </a:r>
            <a:endParaRPr lang="pl-PL" sz="3200" b="1" dirty="0"/>
          </a:p>
        </p:txBody>
      </p:sp>
      <p:sp>
        <p:nvSpPr>
          <p:cNvPr id="8" name="Prostokąt 7"/>
          <p:cNvSpPr/>
          <p:nvPr/>
        </p:nvSpPr>
        <p:spPr>
          <a:xfrm>
            <a:off x="6143636" y="1928802"/>
            <a:ext cx="26255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planetoida 2002 AA29 </a:t>
            </a:r>
          </a:p>
          <a:p>
            <a:r>
              <a:rPr lang="pl-PL" b="1" dirty="0" smtClean="0"/>
              <a:t>porusza się po orbicie </a:t>
            </a:r>
          </a:p>
          <a:p>
            <a:r>
              <a:rPr lang="pl-PL" b="1" dirty="0" smtClean="0"/>
              <a:t>typu podkowy w układzie</a:t>
            </a:r>
          </a:p>
          <a:p>
            <a:r>
              <a:rPr lang="pl-PL" b="1" dirty="0" smtClean="0"/>
              <a:t>Ziemia-Słońce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428736"/>
            <a:ext cx="232410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7" y="1357298"/>
            <a:ext cx="257616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AA29_along1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57158" y="3786190"/>
            <a:ext cx="3714776" cy="2786082"/>
          </a:xfrm>
          <a:prstGeom prst="rect">
            <a:avLst/>
          </a:prstGeom>
        </p:spPr>
      </p:pic>
      <p:pic>
        <p:nvPicPr>
          <p:cNvPr id="13" name="AA29_wide2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4572000" y="3762377"/>
            <a:ext cx="3792676" cy="2781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285720" y="1000108"/>
            <a:ext cx="8501122" cy="1588"/>
          </a:xfrm>
          <a:prstGeom prst="line">
            <a:avLst/>
          </a:prstGeom>
          <a:ln w="44450" cap="flat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0"/>
              <a:tileRect/>
            </a:gradFill>
            <a:headEnd type="diamond" w="med" len="lg"/>
            <a:tailEnd type="diamond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14282" y="285728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Odkrycie </a:t>
            </a:r>
            <a:r>
              <a:rPr lang="pl-PL" sz="3200" b="1" dirty="0" err="1" smtClean="0"/>
              <a:t>Urana</a:t>
            </a:r>
            <a:endParaRPr lang="pl-PL" sz="3200" b="1" dirty="0"/>
          </a:p>
        </p:txBody>
      </p:sp>
      <p:grpSp>
        <p:nvGrpSpPr>
          <p:cNvPr id="5" name="Grupa 4"/>
          <p:cNvGrpSpPr/>
          <p:nvPr/>
        </p:nvGrpSpPr>
        <p:grpSpPr>
          <a:xfrm>
            <a:off x="500034" y="1714488"/>
            <a:ext cx="2056348" cy="2941100"/>
            <a:chOff x="825470" y="1922449"/>
            <a:chExt cx="2056348" cy="29411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96908" y="1922449"/>
              <a:ext cx="1984910" cy="2521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pole tekstowe 6"/>
            <p:cNvSpPr txBox="1"/>
            <p:nvPr/>
          </p:nvSpPr>
          <p:spPr>
            <a:xfrm>
              <a:off x="825470" y="4494217"/>
              <a:ext cx="1999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 smtClean="0"/>
                <a:t>Sir William </a:t>
              </a:r>
              <a:r>
                <a:rPr lang="pl-PL" b="1" dirty="0" err="1" smtClean="0"/>
                <a:t>Hershel</a:t>
              </a:r>
              <a:endParaRPr lang="pl-PL" b="1" dirty="0"/>
            </a:p>
          </p:txBody>
        </p:sp>
      </p:grp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2571744"/>
            <a:ext cx="2571768" cy="2816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ole tekstowe 7"/>
          <p:cNvSpPr txBox="1"/>
          <p:nvPr/>
        </p:nvSpPr>
        <p:spPr>
          <a:xfrm>
            <a:off x="3500430" y="1714488"/>
            <a:ext cx="4797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Herschel odkrył </a:t>
            </a:r>
            <a:r>
              <a:rPr lang="pl-PL" b="1" dirty="0" err="1" smtClean="0"/>
              <a:t>Urana</a:t>
            </a:r>
            <a:r>
              <a:rPr lang="pl-PL" b="1" dirty="0" smtClean="0"/>
              <a:t> w 1781 r. i było to ledwie </a:t>
            </a:r>
          </a:p>
          <a:p>
            <a:r>
              <a:rPr lang="pl-PL" b="1" dirty="0" smtClean="0"/>
              <a:t>jedno z wielu wielkich odkryć jakich dokonał</a:t>
            </a:r>
            <a:endParaRPr lang="pl-PL" b="1" dirty="0"/>
          </a:p>
        </p:txBody>
      </p:sp>
      <p:pic>
        <p:nvPicPr>
          <p:cNvPr id="12390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3143248"/>
            <a:ext cx="3257558" cy="342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285720" y="1000108"/>
            <a:ext cx="8501122" cy="1588"/>
          </a:xfrm>
          <a:prstGeom prst="line">
            <a:avLst/>
          </a:prstGeom>
          <a:ln w="44450" cap="flat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0"/>
              <a:tileRect/>
            </a:gradFill>
            <a:headEnd type="diamond" w="med" len="lg"/>
            <a:tailEnd type="diamond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14282" y="285728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Odkrycie Neptuna</a:t>
            </a:r>
            <a:endParaRPr lang="pl-PL" sz="3200" b="1" dirty="0"/>
          </a:p>
        </p:txBody>
      </p:sp>
      <p:sp>
        <p:nvSpPr>
          <p:cNvPr id="7" name="AutoShape 10"/>
          <p:cNvSpPr>
            <a:spLocks noChangeAspect="1" noChangeArrowheads="1"/>
          </p:cNvSpPr>
          <p:nvPr/>
        </p:nvSpPr>
        <p:spPr bwMode="auto">
          <a:xfrm>
            <a:off x="5792783" y="4294187"/>
            <a:ext cx="2384425" cy="1979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grpSp>
        <p:nvGrpSpPr>
          <p:cNvPr id="8" name="Grupa 7"/>
          <p:cNvGrpSpPr/>
          <p:nvPr/>
        </p:nvGrpSpPr>
        <p:grpSpPr>
          <a:xfrm>
            <a:off x="2000232" y="4000504"/>
            <a:ext cx="2940029" cy="2443162"/>
            <a:chOff x="1800225" y="1619250"/>
            <a:chExt cx="2940029" cy="2443162"/>
          </a:xfrm>
        </p:grpSpPr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2039916" y="3708399"/>
              <a:ext cx="2700338" cy="3540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GB" b="1" dirty="0" err="1"/>
                <a:t>Urbain</a:t>
              </a:r>
              <a:r>
                <a:rPr lang="en-GB" b="1" dirty="0"/>
                <a:t> Jean Le </a:t>
              </a:r>
              <a:r>
                <a:rPr lang="en-GB" b="1" dirty="0" err="1"/>
                <a:t>Verrier</a:t>
              </a:r>
              <a:r>
                <a:rPr lang="en-GB" b="1" dirty="0"/>
                <a:t> </a:t>
              </a:r>
            </a:p>
          </p:txBody>
        </p:sp>
        <p:sp>
          <p:nvSpPr>
            <p:cNvPr id="10" name="AutoShape 8"/>
            <p:cNvSpPr>
              <a:spLocks noChangeAspect="1" noChangeArrowheads="1"/>
            </p:cNvSpPr>
            <p:nvPr/>
          </p:nvSpPr>
          <p:spPr bwMode="auto">
            <a:xfrm>
              <a:off x="1800225" y="1619250"/>
              <a:ext cx="1620838" cy="18002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pic>
          <p:nvPicPr>
            <p:cNvPr id="11" name="Picture 1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39916" y="1779573"/>
              <a:ext cx="1715369" cy="1962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2" name="Grupa 11"/>
          <p:cNvGrpSpPr/>
          <p:nvPr/>
        </p:nvGrpSpPr>
        <p:grpSpPr>
          <a:xfrm>
            <a:off x="6215074" y="1643050"/>
            <a:ext cx="2339975" cy="2362206"/>
            <a:chOff x="6826262" y="2700338"/>
            <a:chExt cx="2339975" cy="2362206"/>
          </a:xfrm>
        </p:grpSpPr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6826262" y="4708531"/>
              <a:ext cx="2339975" cy="3540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GB" b="1" dirty="0"/>
                <a:t>John Couch Adams</a:t>
              </a:r>
            </a:p>
          </p:txBody>
        </p:sp>
        <p:sp>
          <p:nvSpPr>
            <p:cNvPr id="14" name="AutoShape 7"/>
            <p:cNvSpPr>
              <a:spLocks noChangeAspect="1" noChangeArrowheads="1"/>
            </p:cNvSpPr>
            <p:nvPr/>
          </p:nvSpPr>
          <p:spPr bwMode="auto">
            <a:xfrm>
              <a:off x="7380288" y="2700338"/>
              <a:ext cx="1620837" cy="18002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326328" y="2708267"/>
              <a:ext cx="1823265" cy="2014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4643446"/>
            <a:ext cx="2485869" cy="186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7" name="Grupa 16"/>
          <p:cNvGrpSpPr/>
          <p:nvPr/>
        </p:nvGrpSpPr>
        <p:grpSpPr>
          <a:xfrm>
            <a:off x="4143372" y="2285992"/>
            <a:ext cx="2879725" cy="2743219"/>
            <a:chOff x="1682726" y="4319588"/>
            <a:chExt cx="2879725" cy="2743219"/>
          </a:xfrm>
        </p:grpSpPr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1682726" y="6708795"/>
              <a:ext cx="2879725" cy="3540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GB" b="1" dirty="0"/>
                <a:t>Johann Gottfried Galle</a:t>
              </a:r>
            </a:p>
          </p:txBody>
        </p:sp>
        <p:sp>
          <p:nvSpPr>
            <p:cNvPr id="19" name="AutoShape 9"/>
            <p:cNvSpPr>
              <a:spLocks noChangeAspect="1" noChangeArrowheads="1"/>
            </p:cNvSpPr>
            <p:nvPr/>
          </p:nvSpPr>
          <p:spPr bwMode="auto">
            <a:xfrm>
              <a:off x="1800225" y="4319588"/>
              <a:ext cx="1587500" cy="17303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pic>
          <p:nvPicPr>
            <p:cNvPr id="20" name="Picture 1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82726" y="4494217"/>
              <a:ext cx="1928826" cy="2191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4" name="Prostokąt 23"/>
          <p:cNvSpPr/>
          <p:nvPr/>
        </p:nvSpPr>
        <p:spPr>
          <a:xfrm>
            <a:off x="357158" y="1714488"/>
            <a:ext cx="4631653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23 września 1846 w obserwatorium berlińskim</a:t>
            </a:r>
          </a:p>
          <a:p>
            <a:r>
              <a:rPr lang="pl-PL" b="1" dirty="0" smtClean="0"/>
              <a:t>Johann Gottfried </a:t>
            </a:r>
            <a:r>
              <a:rPr lang="pl-PL" b="1" dirty="0" err="1" smtClean="0"/>
              <a:t>Galle</a:t>
            </a:r>
            <a:r>
              <a:rPr lang="pl-PL" b="1" dirty="0" smtClean="0"/>
              <a:t> odkrywa kolejną </a:t>
            </a:r>
          </a:p>
          <a:p>
            <a:r>
              <a:rPr lang="pl-PL" b="1" dirty="0" smtClean="0"/>
              <a:t>planetę Układu Słonecznego – Neptuna.</a:t>
            </a:r>
          </a:p>
          <a:p>
            <a:endParaRPr lang="pl-PL" b="1" dirty="0" smtClean="0"/>
          </a:p>
          <a:p>
            <a:r>
              <a:rPr lang="pl-PL" b="1" dirty="0" smtClean="0"/>
              <a:t>Jednak to odkrycie było dokonane </a:t>
            </a:r>
          </a:p>
          <a:p>
            <a:r>
              <a:rPr lang="pl-PL" b="1" dirty="0" smtClean="0"/>
              <a:t>wcześniej na papierze – wielki </a:t>
            </a:r>
          </a:p>
          <a:p>
            <a:r>
              <a:rPr lang="pl-PL" b="1" dirty="0" smtClean="0"/>
              <a:t>sukces mechaniki nieba</a:t>
            </a:r>
            <a:endParaRPr lang="pl-PL" b="1" dirty="0"/>
          </a:p>
        </p:txBody>
      </p:sp>
      <p:sp>
        <p:nvSpPr>
          <p:cNvPr id="21" name="pole tekstowe 20"/>
          <p:cNvSpPr txBox="1"/>
          <p:nvPr/>
        </p:nvSpPr>
        <p:spPr>
          <a:xfrm>
            <a:off x="7143768" y="6488692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1851-1897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285720" y="1000108"/>
            <a:ext cx="8501122" cy="1588"/>
          </a:xfrm>
          <a:prstGeom prst="line">
            <a:avLst/>
          </a:prstGeom>
          <a:ln w="44450" cap="flat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0"/>
              <a:tileRect/>
            </a:gradFill>
            <a:headEnd type="diamond" w="med" len="lg"/>
            <a:tailEnd type="diamond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14282" y="285728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Dalsze poszukiwania</a:t>
            </a:r>
            <a:endParaRPr lang="pl-PL" sz="3200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00174"/>
            <a:ext cx="4860956" cy="47596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5643570" y="2285992"/>
            <a:ext cx="33709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Zaczęto poszukiwania kolejnej </a:t>
            </a:r>
          </a:p>
          <a:p>
            <a:r>
              <a:rPr lang="pl-PL" b="1" dirty="0" smtClean="0"/>
              <a:t>planety (rozwijając intensywnie </a:t>
            </a:r>
          </a:p>
          <a:p>
            <a:r>
              <a:rPr lang="pl-PL" b="1" dirty="0" smtClean="0"/>
              <a:t>metody perturbacyjne).  </a:t>
            </a:r>
          </a:p>
          <a:p>
            <a:endParaRPr lang="pl-PL" b="1" dirty="0" smtClean="0"/>
          </a:p>
          <a:p>
            <a:endParaRPr lang="pl-PL" b="1" dirty="0" smtClean="0"/>
          </a:p>
          <a:p>
            <a:r>
              <a:rPr lang="pl-PL" b="1" dirty="0" smtClean="0"/>
              <a:t>Jednocześnie kolejne „planety”</a:t>
            </a:r>
          </a:p>
          <a:p>
            <a:r>
              <a:rPr lang="pl-PL" b="1" dirty="0" smtClean="0"/>
              <a:t>odkrywane były między orbitami </a:t>
            </a:r>
          </a:p>
          <a:p>
            <a:r>
              <a:rPr lang="pl-PL" b="1" dirty="0" smtClean="0"/>
              <a:t>Marsa i Jowisza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285720" y="1000108"/>
            <a:ext cx="8501122" cy="1588"/>
          </a:xfrm>
          <a:prstGeom prst="line">
            <a:avLst/>
          </a:prstGeom>
          <a:ln w="44450" cap="flat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0"/>
              <a:tileRect/>
            </a:gradFill>
            <a:headEnd type="diamond" w="med" len="lg"/>
            <a:tailEnd type="diamond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14282" y="285728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Odkrycie Plutona. </a:t>
            </a:r>
            <a:endParaRPr lang="pl-PL" sz="3200" b="1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663858" y="1503351"/>
            <a:ext cx="2035175" cy="354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723900" algn="l"/>
                <a:tab pos="1447800" algn="l"/>
              </a:tabLst>
            </a:pPr>
            <a:r>
              <a:rPr lang="en-GB" b="1" dirty="0"/>
              <a:t>Clyde Tombaugh</a:t>
            </a:r>
          </a:p>
        </p:txBody>
      </p:sp>
      <p:sp>
        <p:nvSpPr>
          <p:cNvPr id="7" name="AutoShape 5"/>
          <p:cNvSpPr>
            <a:spLocks noChangeAspect="1" noChangeArrowheads="1"/>
          </p:cNvSpPr>
          <p:nvPr/>
        </p:nvSpPr>
        <p:spPr bwMode="auto">
          <a:xfrm>
            <a:off x="1043021" y="1095125"/>
            <a:ext cx="1243012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" name="AutoShape 6"/>
          <p:cNvSpPr>
            <a:spLocks noChangeAspect="1" noChangeArrowheads="1"/>
          </p:cNvSpPr>
          <p:nvPr/>
        </p:nvSpPr>
        <p:spPr bwMode="auto">
          <a:xfrm>
            <a:off x="1979613" y="1703386"/>
            <a:ext cx="1081087" cy="1081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543583" y="1820612"/>
            <a:ext cx="1804988" cy="354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723900" algn="l"/>
                <a:tab pos="1447800" algn="l"/>
              </a:tabLst>
            </a:pPr>
            <a:r>
              <a:rPr lang="en-GB" b="1" dirty="0"/>
              <a:t>James Christy</a:t>
            </a:r>
          </a:p>
        </p:txBody>
      </p:sp>
      <p:sp>
        <p:nvSpPr>
          <p:cNvPr id="10" name="AutoShape 8"/>
          <p:cNvSpPr>
            <a:spLocks noChangeAspect="1" noChangeArrowheads="1"/>
          </p:cNvSpPr>
          <p:nvPr/>
        </p:nvSpPr>
        <p:spPr bwMode="auto">
          <a:xfrm>
            <a:off x="7702583" y="1634875"/>
            <a:ext cx="1260475" cy="1852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1" name="AutoShape 9"/>
          <p:cNvSpPr>
            <a:spLocks noChangeAspect="1" noChangeArrowheads="1"/>
          </p:cNvSpPr>
          <p:nvPr/>
        </p:nvSpPr>
        <p:spPr bwMode="auto">
          <a:xfrm>
            <a:off x="5362608" y="2534987"/>
            <a:ext cx="2700338" cy="1439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572000" y="4714884"/>
            <a:ext cx="4841875" cy="881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b="1" dirty="0"/>
              <a:t>Weaver, H. A.; Stern, S. A.; </a:t>
            </a:r>
            <a:r>
              <a:rPr lang="en-GB" b="1" dirty="0" err="1"/>
              <a:t>Mutchler</a:t>
            </a:r>
            <a:r>
              <a:rPr lang="en-GB" b="1" dirty="0"/>
              <a:t>, M. J.;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b="1" dirty="0" err="1"/>
              <a:t>Steffl</a:t>
            </a:r>
            <a:r>
              <a:rPr lang="en-GB" b="1" dirty="0"/>
              <a:t>, A. J.; </a:t>
            </a:r>
            <a:r>
              <a:rPr lang="en-GB" b="1" dirty="0" err="1"/>
              <a:t>Buie</a:t>
            </a:r>
            <a:r>
              <a:rPr lang="en-GB" b="1" dirty="0"/>
              <a:t>, M. W.; </a:t>
            </a:r>
            <a:r>
              <a:rPr lang="en-GB" b="1" dirty="0" err="1"/>
              <a:t>Merline</a:t>
            </a:r>
            <a:r>
              <a:rPr lang="en-GB" b="1" dirty="0"/>
              <a:t>, W. J.;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b="1" dirty="0"/>
              <a:t>Spencer, J. R.; Young, E. F.; Young, L. A.</a:t>
            </a:r>
            <a:r>
              <a:rPr lang="en-GB" b="1" dirty="0">
                <a:solidFill>
                  <a:srgbClr val="FFFF00"/>
                </a:solidFill>
              </a:rPr>
              <a:t>	</a:t>
            </a:r>
          </a:p>
        </p:txBody>
      </p:sp>
      <p:sp>
        <p:nvSpPr>
          <p:cNvPr id="13" name="AutoShape 11"/>
          <p:cNvSpPr>
            <a:spLocks noChangeAspect="1" noChangeArrowheads="1"/>
          </p:cNvSpPr>
          <p:nvPr/>
        </p:nvSpPr>
        <p:spPr bwMode="auto">
          <a:xfrm>
            <a:off x="142908" y="3795462"/>
            <a:ext cx="4140200" cy="2520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142984"/>
            <a:ext cx="1653078" cy="2409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2143116"/>
            <a:ext cx="1500183" cy="1500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0990" y="1363397"/>
            <a:ext cx="1338262" cy="202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222" y="2720719"/>
            <a:ext cx="3262321" cy="185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3857628"/>
            <a:ext cx="4286280" cy="277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285720" y="1000108"/>
            <a:ext cx="8501122" cy="1588"/>
          </a:xfrm>
          <a:prstGeom prst="line">
            <a:avLst/>
          </a:prstGeom>
          <a:ln w="44450" cap="flat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0"/>
              <a:tileRect/>
            </a:gradFill>
            <a:headEnd type="diamond" w="med" len="lg"/>
            <a:tailEnd type="diamond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14282" y="285728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Kiedy Układ Słoneczny był Wszechświatem</a:t>
            </a:r>
            <a:endParaRPr lang="pl-PL" sz="3200" b="1" dirty="0"/>
          </a:p>
        </p:txBody>
      </p:sp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714488"/>
            <a:ext cx="19621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3143240" y="3071810"/>
            <a:ext cx="569104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Tales z Miletu (627 – 540 p.n.e.) jako pierwszy (?) podaje </a:t>
            </a:r>
          </a:p>
          <a:p>
            <a:r>
              <a:rPr lang="pl-PL" b="1" dirty="0" smtClean="0"/>
              <a:t>„</a:t>
            </a:r>
            <a:r>
              <a:rPr lang="pl-PL" b="1" dirty="0" err="1" smtClean="0"/>
              <a:t>niemitologiczny</a:t>
            </a:r>
            <a:r>
              <a:rPr lang="pl-PL" b="1" dirty="0" smtClean="0"/>
              <a:t>” obraz Świata.</a:t>
            </a:r>
          </a:p>
          <a:p>
            <a:endParaRPr lang="pl-PL" b="1" dirty="0" smtClean="0"/>
          </a:p>
          <a:p>
            <a:r>
              <a:rPr lang="pl-PL" b="1" dirty="0" smtClean="0"/>
              <a:t>Ziemia jest płaską płytą pływającą po ogromnym oceanie.</a:t>
            </a:r>
          </a:p>
          <a:p>
            <a:endParaRPr lang="pl-PL" b="1" dirty="0" smtClean="0"/>
          </a:p>
          <a:p>
            <a:r>
              <a:rPr lang="pl-PL" b="1" dirty="0" smtClean="0"/>
              <a:t>Sklepienie niebieskie (a z nim Słońce, Księżyc, planety </a:t>
            </a:r>
          </a:p>
          <a:p>
            <a:r>
              <a:rPr lang="pl-PL" b="1" dirty="0" smtClean="0"/>
              <a:t>i gwiazdy) obraca się dookoła niej przechodząc przez </a:t>
            </a:r>
          </a:p>
          <a:p>
            <a:r>
              <a:rPr lang="pl-PL" b="1" dirty="0" smtClean="0"/>
              <a:t>podziemny ocean.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285720" y="1000108"/>
            <a:ext cx="8501122" cy="1588"/>
          </a:xfrm>
          <a:prstGeom prst="line">
            <a:avLst/>
          </a:prstGeom>
          <a:ln w="44450" cap="flat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0"/>
              <a:tileRect/>
            </a:gradFill>
            <a:headEnd type="diamond" w="med" len="lg"/>
            <a:tailEnd type="diamond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14282" y="285728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Pas </a:t>
            </a:r>
            <a:r>
              <a:rPr lang="pl-PL" sz="3200" b="1" dirty="0" err="1" smtClean="0"/>
              <a:t>Kuipera</a:t>
            </a:r>
            <a:r>
              <a:rPr lang="pl-PL" sz="3200" b="1" dirty="0" smtClean="0"/>
              <a:t> i degradacja Plutona</a:t>
            </a:r>
            <a:endParaRPr lang="pl-PL" sz="3200" b="1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71472" y="1142984"/>
            <a:ext cx="6416675" cy="3217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b="1" dirty="0" err="1"/>
              <a:t>Kuiper</a:t>
            </a:r>
            <a:r>
              <a:rPr lang="en-GB" b="1" dirty="0"/>
              <a:t> (1951): </a:t>
            </a:r>
            <a:r>
              <a:rPr lang="en-GB" b="1" dirty="0" err="1"/>
              <a:t>Pluton</a:t>
            </a:r>
            <a:r>
              <a:rPr lang="en-GB" b="1" dirty="0"/>
              <a:t> jest </a:t>
            </a:r>
            <a:r>
              <a:rPr lang="en-GB" b="1" dirty="0" err="1"/>
              <a:t>tak</a:t>
            </a:r>
            <a:r>
              <a:rPr lang="en-GB" b="1" dirty="0"/>
              <a:t> </a:t>
            </a:r>
            <a:r>
              <a:rPr lang="en-GB" b="1" dirty="0" err="1"/>
              <a:t>masywny</a:t>
            </a:r>
            <a:r>
              <a:rPr lang="en-GB" b="1" dirty="0"/>
              <a:t>, </a:t>
            </a:r>
            <a:r>
              <a:rPr lang="en-GB" b="1" dirty="0" err="1"/>
              <a:t>że</a:t>
            </a:r>
            <a:r>
              <a:rPr lang="en-GB" b="1" dirty="0"/>
              <a:t>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b="1" dirty="0"/>
              <a:t>w </a:t>
            </a:r>
            <a:r>
              <a:rPr lang="en-GB" b="1" dirty="0" err="1"/>
              <a:t>jego</a:t>
            </a:r>
            <a:r>
              <a:rPr lang="en-GB" b="1" dirty="0"/>
              <a:t> </a:t>
            </a:r>
            <a:r>
              <a:rPr lang="en-GB" b="1" dirty="0" err="1"/>
              <a:t>otoczeniu</a:t>
            </a:r>
            <a:r>
              <a:rPr lang="en-GB" b="1" dirty="0"/>
              <a:t> </a:t>
            </a:r>
            <a:r>
              <a:rPr lang="en-GB" b="1" dirty="0" err="1"/>
              <a:t>nie</a:t>
            </a:r>
            <a:r>
              <a:rPr lang="en-GB" b="1" dirty="0"/>
              <a:t> ma </a:t>
            </a:r>
            <a:r>
              <a:rPr lang="en-GB" b="1" dirty="0" err="1"/>
              <a:t>innych</a:t>
            </a:r>
            <a:r>
              <a:rPr lang="en-GB" b="1" dirty="0"/>
              <a:t> </a:t>
            </a:r>
            <a:r>
              <a:rPr lang="en-GB" b="1" dirty="0" err="1"/>
              <a:t>obiektów</a:t>
            </a:r>
            <a:r>
              <a:rPr lang="en-GB" b="1" dirty="0"/>
              <a:t>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GB" b="1" dirty="0"/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b="1" dirty="0" err="1" smtClean="0"/>
              <a:t>Edgeworth</a:t>
            </a:r>
            <a:r>
              <a:rPr lang="en-GB" b="1" dirty="0" smtClean="0"/>
              <a:t>(1943</a:t>
            </a:r>
            <a:r>
              <a:rPr lang="en-GB" b="1" dirty="0"/>
              <a:t>) </a:t>
            </a:r>
            <a:r>
              <a:rPr lang="en-GB" b="1" dirty="0" err="1"/>
              <a:t>i</a:t>
            </a:r>
            <a:r>
              <a:rPr lang="en-GB" b="1" dirty="0"/>
              <a:t> Leonard (1930):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b="1" dirty="0"/>
              <a:t>W </a:t>
            </a:r>
            <a:r>
              <a:rPr lang="en-GB" b="1" dirty="0" err="1"/>
              <a:t>okolicach</a:t>
            </a:r>
            <a:r>
              <a:rPr lang="en-GB" b="1" dirty="0"/>
              <a:t> </a:t>
            </a:r>
            <a:r>
              <a:rPr lang="en-GB" b="1" dirty="0" err="1"/>
              <a:t>Plutona</a:t>
            </a:r>
            <a:r>
              <a:rPr lang="en-GB" b="1" dirty="0"/>
              <a:t> </a:t>
            </a:r>
            <a:r>
              <a:rPr lang="en-GB" b="1" dirty="0" err="1"/>
              <a:t>znajduje</a:t>
            </a:r>
            <a:r>
              <a:rPr lang="en-GB" b="1" dirty="0"/>
              <a:t> </a:t>
            </a:r>
            <a:r>
              <a:rPr lang="en-GB" b="1" dirty="0" err="1"/>
              <a:t>się</a:t>
            </a:r>
            <a:r>
              <a:rPr lang="en-GB" b="1" dirty="0"/>
              <a:t> </a:t>
            </a:r>
            <a:r>
              <a:rPr lang="en-GB" b="1" dirty="0" err="1"/>
              <a:t>duża</a:t>
            </a:r>
            <a:r>
              <a:rPr lang="en-GB" b="1" dirty="0"/>
              <a:t>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b="1" dirty="0" err="1"/>
              <a:t>liczba</a:t>
            </a:r>
            <a:r>
              <a:rPr lang="en-GB" b="1" dirty="0"/>
              <a:t> </a:t>
            </a:r>
            <a:r>
              <a:rPr lang="en-GB" b="1" dirty="0" err="1"/>
              <a:t>drobnych</a:t>
            </a:r>
            <a:r>
              <a:rPr lang="en-GB" b="1" dirty="0"/>
              <a:t> </a:t>
            </a:r>
            <a:r>
              <a:rPr lang="en-GB" b="1" dirty="0" err="1"/>
              <a:t>ciał</a:t>
            </a:r>
            <a:r>
              <a:rPr lang="en-GB" b="1" dirty="0"/>
              <a:t> </a:t>
            </a:r>
            <a:r>
              <a:rPr lang="en-GB" b="1" dirty="0" err="1"/>
              <a:t>stanowiących</a:t>
            </a:r>
            <a:r>
              <a:rPr lang="en-GB" b="1" dirty="0"/>
              <a:t>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b="1" dirty="0" err="1"/>
              <a:t>rezerwuar</a:t>
            </a:r>
            <a:r>
              <a:rPr lang="en-GB" b="1" dirty="0"/>
              <a:t> </a:t>
            </a:r>
            <a:r>
              <a:rPr lang="en-GB" b="1" dirty="0" err="1"/>
              <a:t>komet</a:t>
            </a:r>
            <a:r>
              <a:rPr lang="en-GB" b="1" dirty="0"/>
              <a:t> </a:t>
            </a:r>
            <a:r>
              <a:rPr lang="en-GB" b="1" dirty="0" err="1"/>
              <a:t>krótkookresowych</a:t>
            </a:r>
            <a:r>
              <a:rPr lang="en-GB" b="1" dirty="0"/>
              <a:t>.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3214686"/>
            <a:ext cx="4454525" cy="3442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1285860"/>
            <a:ext cx="2258941" cy="501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285720" y="1000108"/>
            <a:ext cx="8501122" cy="1588"/>
          </a:xfrm>
          <a:prstGeom prst="line">
            <a:avLst/>
          </a:prstGeom>
          <a:ln w="44450" cap="flat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0"/>
              <a:tileRect/>
            </a:gradFill>
            <a:headEnd type="diamond" w="med" len="lg"/>
            <a:tailEnd type="diamond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14282" y="285728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Współczesny obraz Układu Słonecznego</a:t>
            </a:r>
            <a:endParaRPr lang="pl-PL" sz="3200" b="1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357298"/>
            <a:ext cx="6929486" cy="490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285720" y="1000108"/>
            <a:ext cx="8501122" cy="1588"/>
          </a:xfrm>
          <a:prstGeom prst="line">
            <a:avLst/>
          </a:prstGeom>
          <a:ln w="44450" cap="flat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0"/>
              <a:tileRect/>
            </a:gradFill>
            <a:headEnd type="diamond" w="med" len="lg"/>
            <a:tailEnd type="diamond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14282" y="285728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Kiedy Układ Słoneczny był Wszechświatem</a:t>
            </a:r>
            <a:endParaRPr lang="pl-PL" sz="3200" b="1" dirty="0"/>
          </a:p>
        </p:txBody>
      </p:sp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3571876"/>
            <a:ext cx="178117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ole tekstowe 4"/>
          <p:cNvSpPr txBox="1"/>
          <p:nvPr/>
        </p:nvSpPr>
        <p:spPr>
          <a:xfrm>
            <a:off x="5429256" y="6000768"/>
            <a:ext cx="2786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Pitagoras (572 – 497 p.n.e.)</a:t>
            </a:r>
            <a:endParaRPr lang="pl-PL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85720" y="1785926"/>
            <a:ext cx="600568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Pitagorejczycy stwierdzili kulistość Ziemi, choć nie wiemy </a:t>
            </a:r>
          </a:p>
          <a:p>
            <a:r>
              <a:rPr lang="pl-PL" b="1" dirty="0" smtClean="0"/>
              <a:t>czy na podstawie obserwacji zaćmień Księżyca, czy też </a:t>
            </a:r>
          </a:p>
          <a:p>
            <a:r>
              <a:rPr lang="pl-PL" b="1" dirty="0" smtClean="0"/>
              <a:t>ze względu na to, że kształt kulisty uważali za najdoskonalszy.</a:t>
            </a:r>
          </a:p>
          <a:p>
            <a:endParaRPr lang="pl-PL" b="1" dirty="0" smtClean="0"/>
          </a:p>
          <a:p>
            <a:r>
              <a:rPr lang="pl-PL" b="1" dirty="0" smtClean="0"/>
              <a:t>Ich model budowy Świata przetrwał w zarysie aż do czasów </a:t>
            </a:r>
          </a:p>
          <a:p>
            <a:r>
              <a:rPr lang="pl-PL" b="1" dirty="0" smtClean="0"/>
              <a:t>kopernikańskich:</a:t>
            </a:r>
          </a:p>
          <a:p>
            <a:pPr marL="342900" indent="-342900">
              <a:buAutoNum type="arabicPeriod"/>
            </a:pPr>
            <a:r>
              <a:rPr lang="pl-PL" b="1" dirty="0" smtClean="0"/>
              <a:t>Ziemia tkwi nieruchomo w środku Wszechświata</a:t>
            </a:r>
          </a:p>
          <a:p>
            <a:pPr marL="342900" indent="-342900">
              <a:buAutoNum type="arabicPeriod"/>
            </a:pPr>
            <a:r>
              <a:rPr lang="pl-PL" b="1" dirty="0" smtClean="0"/>
              <a:t>Dookoła krąży siedem sfer z przymocowanymi planetami.</a:t>
            </a:r>
          </a:p>
          <a:p>
            <a:pPr marL="342900" indent="-342900">
              <a:buAutoNum type="arabicPeriod"/>
            </a:pPr>
            <a:r>
              <a:rPr lang="pl-PL" b="1" dirty="0" smtClean="0"/>
              <a:t>Całość zamknięta jest wewnątrz ósmej sfery, do której </a:t>
            </a:r>
          </a:p>
          <a:p>
            <a:pPr marL="342900" indent="-342900"/>
            <a:r>
              <a:rPr lang="pl-PL" b="1" dirty="0" smtClean="0"/>
              <a:t>przymocowane są gwiazdy.</a:t>
            </a:r>
          </a:p>
          <a:p>
            <a:pPr marL="342900" indent="-342900"/>
            <a:r>
              <a:rPr lang="pl-PL" b="1" dirty="0" smtClean="0"/>
              <a:t>4. 	Odległości między sferami spełniają określone stosunki </a:t>
            </a:r>
          </a:p>
          <a:p>
            <a:pPr marL="342900" indent="-342900"/>
            <a:r>
              <a:rPr lang="pl-PL" b="1" dirty="0" smtClean="0"/>
              <a:t>arytmetyczne (tak jak interwały muzyczne – muzyka sfer)</a:t>
            </a:r>
          </a:p>
          <a:p>
            <a:pPr marL="342900" indent="-342900"/>
            <a:endParaRPr lang="pl-PL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285720" y="1000108"/>
            <a:ext cx="8501122" cy="1588"/>
          </a:xfrm>
          <a:prstGeom prst="line">
            <a:avLst/>
          </a:prstGeom>
          <a:ln w="44450" cap="flat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0"/>
              <a:tileRect/>
            </a:gradFill>
            <a:headEnd type="diamond" w="med" len="lg"/>
            <a:tailEnd type="diamond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14282" y="285728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Kiedy Układ Słoneczny był Wszechświatem</a:t>
            </a:r>
            <a:endParaRPr lang="pl-PL" sz="3200" b="1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500174"/>
            <a:ext cx="2214578" cy="2833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ole tekstowe 4"/>
          <p:cNvSpPr txBox="1"/>
          <p:nvPr/>
        </p:nvSpPr>
        <p:spPr>
          <a:xfrm>
            <a:off x="500034" y="4857760"/>
            <a:ext cx="242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Platon 427 – 347 p.n.e.</a:t>
            </a:r>
            <a:endParaRPr lang="pl-PL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500430" y="1857364"/>
            <a:ext cx="543142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„Przyroda jest zniekształconym i niepełnym odbiciem </a:t>
            </a:r>
          </a:p>
          <a:p>
            <a:r>
              <a:rPr lang="pl-PL" b="1" dirty="0" smtClean="0"/>
              <a:t>świata materialnego” – poważne konsekwencje na </a:t>
            </a:r>
          </a:p>
          <a:p>
            <a:r>
              <a:rPr lang="pl-PL" b="1" dirty="0" smtClean="0"/>
              <a:t>następne stulecia: poszukiwanie rzeczywistego obrazu </a:t>
            </a:r>
          </a:p>
          <a:p>
            <a:r>
              <a:rPr lang="pl-PL" b="1" dirty="0" smtClean="0"/>
              <a:t>ruchu planet: prostego i jednostajnego.</a:t>
            </a:r>
          </a:p>
          <a:p>
            <a:endParaRPr lang="pl-PL" b="1" dirty="0" smtClean="0"/>
          </a:p>
          <a:p>
            <a:r>
              <a:rPr lang="pl-PL" b="1" dirty="0" smtClean="0"/>
              <a:t>Świat ograniczony, jedyny, kulisty, obracający się.</a:t>
            </a:r>
          </a:p>
          <a:p>
            <a:endParaRPr lang="pl-PL" b="1" dirty="0" smtClean="0"/>
          </a:p>
          <a:p>
            <a:r>
              <a:rPr lang="pl-PL" b="1" dirty="0" smtClean="0"/>
              <a:t>Bazując na takich założeniach, uczeń Platona, </a:t>
            </a:r>
          </a:p>
          <a:p>
            <a:r>
              <a:rPr lang="pl-PL" b="1" dirty="0" err="1" smtClean="0"/>
              <a:t>Eudoksos</a:t>
            </a:r>
            <a:r>
              <a:rPr lang="pl-PL" b="1" dirty="0" smtClean="0"/>
              <a:t> z </a:t>
            </a:r>
            <a:r>
              <a:rPr lang="pl-PL" b="1" dirty="0" err="1" smtClean="0"/>
              <a:t>Knidos</a:t>
            </a:r>
            <a:r>
              <a:rPr lang="pl-PL" b="1" dirty="0" smtClean="0"/>
              <a:t> (408-355 p.n.e.)  opracowuje model </a:t>
            </a:r>
          </a:p>
          <a:p>
            <a:r>
              <a:rPr lang="pl-PL" b="1" dirty="0" smtClean="0"/>
              <a:t>Wszechświata.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285720" y="1000108"/>
            <a:ext cx="8501122" cy="1588"/>
          </a:xfrm>
          <a:prstGeom prst="line">
            <a:avLst/>
          </a:prstGeom>
          <a:ln w="44450" cap="flat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0"/>
              <a:tileRect/>
            </a:gradFill>
            <a:headEnd type="diamond" w="med" len="lg"/>
            <a:tailEnd type="diamond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14282" y="285728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Kiedy Układ Słoneczny był Wszechświatem</a:t>
            </a:r>
            <a:endParaRPr lang="pl-PL" sz="3200" b="1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428736"/>
            <a:ext cx="481965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rostokąt 4"/>
          <p:cNvSpPr/>
          <p:nvPr/>
        </p:nvSpPr>
        <p:spPr>
          <a:xfrm>
            <a:off x="5357818" y="2000240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 smtClean="0"/>
              <a:t>Model </a:t>
            </a:r>
            <a:r>
              <a:rPr lang="pl-PL" b="1" dirty="0" err="1" smtClean="0"/>
              <a:t>Eudoksosa</a:t>
            </a:r>
            <a:endParaRPr lang="pl-PL" b="1" dirty="0" smtClean="0"/>
          </a:p>
          <a:p>
            <a:endParaRPr lang="pl-PL" b="1" dirty="0" smtClean="0"/>
          </a:p>
          <a:p>
            <a:r>
              <a:rPr lang="pl-PL" b="1" dirty="0" smtClean="0"/>
              <a:t>W środku znajduje się nieruchoma </a:t>
            </a:r>
          </a:p>
          <a:p>
            <a:r>
              <a:rPr lang="pl-PL" b="1" dirty="0" smtClean="0"/>
              <a:t>Ziemia. </a:t>
            </a:r>
          </a:p>
          <a:p>
            <a:endParaRPr lang="pl-PL" b="1" dirty="0" smtClean="0"/>
          </a:p>
          <a:p>
            <a:r>
              <a:rPr lang="pl-PL" b="1" dirty="0" smtClean="0"/>
              <a:t>Dookoła obracają się z różnymi </a:t>
            </a:r>
          </a:p>
          <a:p>
            <a:r>
              <a:rPr lang="pl-PL" b="1" dirty="0" smtClean="0"/>
              <a:t>prędkościami kryształowe sfery, do </a:t>
            </a:r>
          </a:p>
          <a:p>
            <a:r>
              <a:rPr lang="pl-PL" b="1" dirty="0" smtClean="0"/>
              <a:t>których przymocowane są planety, </a:t>
            </a:r>
          </a:p>
          <a:p>
            <a:r>
              <a:rPr lang="pl-PL" b="1" dirty="0" smtClean="0"/>
              <a:t>Słońce, Księżyc i gwiazdy.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285720" y="1000108"/>
            <a:ext cx="8501122" cy="1588"/>
          </a:xfrm>
          <a:prstGeom prst="line">
            <a:avLst/>
          </a:prstGeom>
          <a:ln w="44450" cap="flat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0"/>
              <a:tileRect/>
            </a:gradFill>
            <a:headEnd type="diamond" w="med" len="lg"/>
            <a:tailEnd type="diamond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14282" y="285728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Kiedy Układ Słoneczny był Wszechświatem</a:t>
            </a:r>
            <a:endParaRPr lang="pl-PL" sz="3200" b="1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428736"/>
            <a:ext cx="481965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rostokąt 4"/>
          <p:cNvSpPr/>
          <p:nvPr/>
        </p:nvSpPr>
        <p:spPr>
          <a:xfrm>
            <a:off x="5357818" y="200024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l-PL" b="1" dirty="0" smtClean="0"/>
          </a:p>
          <a:p>
            <a:r>
              <a:rPr lang="pl-PL" b="1" dirty="0" smtClean="0"/>
              <a:t>Do opisu skomplikowanego ruchu </a:t>
            </a:r>
          </a:p>
          <a:p>
            <a:r>
              <a:rPr lang="pl-PL" b="1" dirty="0" smtClean="0"/>
              <a:t>planety potrzeba było kilku sfer. </a:t>
            </a:r>
          </a:p>
          <a:p>
            <a:endParaRPr lang="pl-PL" b="1" dirty="0" smtClean="0"/>
          </a:p>
          <a:p>
            <a:r>
              <a:rPr lang="pl-PL" b="1" dirty="0" err="1" smtClean="0"/>
              <a:t>Eudoksos</a:t>
            </a:r>
            <a:r>
              <a:rPr lang="pl-PL" b="1" dirty="0" smtClean="0"/>
              <a:t> potrzebował ich 27, a </a:t>
            </a:r>
          </a:p>
          <a:p>
            <a:r>
              <a:rPr lang="pl-PL" b="1" dirty="0" smtClean="0"/>
              <a:t>Arystoteles posługiwał się aż 59 </a:t>
            </a:r>
          </a:p>
          <a:p>
            <a:r>
              <a:rPr lang="pl-PL" b="1" dirty="0" smtClean="0"/>
              <a:t>sferami.</a:t>
            </a:r>
          </a:p>
          <a:p>
            <a:endParaRPr lang="pl-PL" b="1" dirty="0" smtClean="0"/>
          </a:p>
          <a:p>
            <a:r>
              <a:rPr lang="pl-PL" b="1" dirty="0" smtClean="0"/>
              <a:t>Model ten upadł już w starożytności. </a:t>
            </a:r>
          </a:p>
          <a:p>
            <a:r>
              <a:rPr lang="pl-PL" b="1" dirty="0" smtClean="0"/>
              <a:t>Nie przewidywał zmian odległości </a:t>
            </a:r>
          </a:p>
          <a:p>
            <a:r>
              <a:rPr lang="pl-PL" b="1" dirty="0" smtClean="0"/>
              <a:t>planet od Ziemi, które obserwowano</a:t>
            </a:r>
          </a:p>
          <a:p>
            <a:r>
              <a:rPr lang="pl-PL" b="1" dirty="0" smtClean="0"/>
              <a:t>jako zmiany ich jasności.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285720" y="1000108"/>
            <a:ext cx="8501122" cy="1588"/>
          </a:xfrm>
          <a:prstGeom prst="line">
            <a:avLst/>
          </a:prstGeom>
          <a:ln w="44450" cap="flat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0"/>
              <a:tileRect/>
            </a:gradFill>
            <a:headEnd type="diamond" w="med" len="lg"/>
            <a:tailEnd type="diamond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14282" y="285728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Kiedy Układ Słoneczny był Wszechświatem</a:t>
            </a:r>
            <a:endParaRPr lang="pl-PL" sz="3200" b="1" dirty="0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538296"/>
            <a:ext cx="255270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ole tekstowe 4"/>
          <p:cNvSpPr txBox="1"/>
          <p:nvPr/>
        </p:nvSpPr>
        <p:spPr>
          <a:xfrm>
            <a:off x="714348" y="5000636"/>
            <a:ext cx="2619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Hipparch 190 – 120 p.n.e.</a:t>
            </a:r>
            <a:endParaRPr lang="pl-PL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643306" y="2071678"/>
            <a:ext cx="52675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Odrzuca teorię sfer homocentrycznych i wprowadza </a:t>
            </a:r>
          </a:p>
          <a:p>
            <a:r>
              <a:rPr lang="pl-PL" b="1" dirty="0" smtClean="0"/>
              <a:t>nowy sposób składania doskonałych ruchów </a:t>
            </a:r>
          </a:p>
          <a:p>
            <a:r>
              <a:rPr lang="pl-PL" b="1" dirty="0" smtClean="0"/>
              <a:t>jednostajnych po okręgu. Używa do tego </a:t>
            </a:r>
            <a:r>
              <a:rPr lang="pl-PL" b="1" dirty="0" err="1" smtClean="0"/>
              <a:t>deferentów</a:t>
            </a:r>
            <a:r>
              <a:rPr lang="pl-PL" b="1" dirty="0" smtClean="0"/>
              <a:t> </a:t>
            </a:r>
          </a:p>
          <a:p>
            <a:r>
              <a:rPr lang="pl-PL" b="1" dirty="0" smtClean="0"/>
              <a:t>i epicykli.</a:t>
            </a:r>
          </a:p>
        </p:txBody>
      </p:sp>
      <p:sp>
        <p:nvSpPr>
          <p:cNvPr id="8" name="Elipsa 7"/>
          <p:cNvSpPr/>
          <p:nvPr/>
        </p:nvSpPr>
        <p:spPr>
          <a:xfrm>
            <a:off x="4214810" y="3929066"/>
            <a:ext cx="1928826" cy="17859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Elipsa 8"/>
          <p:cNvSpPr/>
          <p:nvPr/>
        </p:nvSpPr>
        <p:spPr>
          <a:xfrm>
            <a:off x="4000496" y="4214818"/>
            <a:ext cx="571504" cy="5715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Elipsa 9"/>
          <p:cNvSpPr/>
          <p:nvPr/>
        </p:nvSpPr>
        <p:spPr>
          <a:xfrm>
            <a:off x="5143504" y="4786322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5214942" y="4714884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Z</a:t>
            </a:r>
            <a:endParaRPr lang="pl-PL" dirty="0"/>
          </a:p>
        </p:txBody>
      </p:sp>
      <p:cxnSp>
        <p:nvCxnSpPr>
          <p:cNvPr id="13" name="Łącznik prosty 12"/>
          <p:cNvCxnSpPr>
            <a:endCxn id="10" idx="2"/>
          </p:cNvCxnSpPr>
          <p:nvPr/>
        </p:nvCxnSpPr>
        <p:spPr>
          <a:xfrm>
            <a:off x="4286248" y="4500570"/>
            <a:ext cx="857256" cy="3214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 rot="16200000" flipV="1">
            <a:off x="4071935" y="4286255"/>
            <a:ext cx="285754" cy="1428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/>
          <p:cNvSpPr txBox="1"/>
          <p:nvPr/>
        </p:nvSpPr>
        <p:spPr>
          <a:xfrm>
            <a:off x="4000496" y="3929066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</a:t>
            </a:r>
            <a:endParaRPr lang="pl-PL" dirty="0"/>
          </a:p>
        </p:txBody>
      </p:sp>
      <p:sp>
        <p:nvSpPr>
          <p:cNvPr id="23" name="Łuk 22"/>
          <p:cNvSpPr/>
          <p:nvPr/>
        </p:nvSpPr>
        <p:spPr>
          <a:xfrm rot="11404533">
            <a:off x="3910554" y="4175916"/>
            <a:ext cx="428628" cy="642942"/>
          </a:xfrm>
          <a:prstGeom prst="arc">
            <a:avLst/>
          </a:prstGeom>
          <a:ln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Łuk 23"/>
          <p:cNvSpPr/>
          <p:nvPr/>
        </p:nvSpPr>
        <p:spPr>
          <a:xfrm rot="8343650">
            <a:off x="4398287" y="4889935"/>
            <a:ext cx="958251" cy="1135758"/>
          </a:xfrm>
          <a:prstGeom prst="arc">
            <a:avLst/>
          </a:prstGeom>
          <a:ln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ole tekstowe 24"/>
          <p:cNvSpPr txBox="1"/>
          <p:nvPr/>
        </p:nvSpPr>
        <p:spPr>
          <a:xfrm>
            <a:off x="6429388" y="4300373"/>
            <a:ext cx="22797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Ziemia znajduje się w </a:t>
            </a:r>
          </a:p>
          <a:p>
            <a:r>
              <a:rPr lang="pl-PL" b="1" dirty="0" smtClean="0"/>
              <a:t>środku deferentu, po </a:t>
            </a:r>
          </a:p>
          <a:p>
            <a:r>
              <a:rPr lang="pl-PL" b="1" dirty="0" smtClean="0"/>
              <a:t>którym porusza </a:t>
            </a:r>
          </a:p>
          <a:p>
            <a:r>
              <a:rPr lang="pl-PL" b="1" dirty="0" smtClean="0"/>
              <a:t>się środek </a:t>
            </a:r>
            <a:r>
              <a:rPr lang="pl-PL" b="1" dirty="0" err="1" smtClean="0"/>
              <a:t>epicykla</a:t>
            </a:r>
            <a:endParaRPr lang="pl-PL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285720" y="1000108"/>
            <a:ext cx="8501122" cy="1588"/>
          </a:xfrm>
          <a:prstGeom prst="line">
            <a:avLst/>
          </a:prstGeom>
          <a:ln w="44450" cap="flat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0"/>
              <a:tileRect/>
            </a:gradFill>
            <a:headEnd type="diamond" w="med" len="lg"/>
            <a:tailEnd type="diamond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214282" y="285728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Kiedy Układ Słoneczny był Wszechświatem</a:t>
            </a:r>
            <a:endParaRPr lang="pl-PL" sz="3200" b="1" dirty="0"/>
          </a:p>
        </p:txBody>
      </p:sp>
      <p:pic>
        <p:nvPicPr>
          <p:cNvPr id="5" name="Obraz 4" descr="ptolemy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1857364"/>
            <a:ext cx="2857500" cy="381000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357686" y="2357430"/>
            <a:ext cx="463165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Taka konstrukcja pozwalała stosunkowo </a:t>
            </a:r>
          </a:p>
          <a:p>
            <a:r>
              <a:rPr lang="pl-PL" b="1" dirty="0" smtClean="0"/>
              <a:t>dobrze odtwarzać skomplikowane ruchy </a:t>
            </a:r>
          </a:p>
          <a:p>
            <a:r>
              <a:rPr lang="pl-PL" b="1" dirty="0" smtClean="0"/>
              <a:t>planet i zmiany ich jasności. </a:t>
            </a:r>
          </a:p>
          <a:p>
            <a:endParaRPr lang="pl-PL" b="1" dirty="0" smtClean="0"/>
          </a:p>
          <a:p>
            <a:r>
              <a:rPr lang="pl-PL" b="1" dirty="0" smtClean="0"/>
              <a:t>W miarę jak rosła dokładność obserwacji </a:t>
            </a:r>
          </a:p>
          <a:p>
            <a:r>
              <a:rPr lang="pl-PL" b="1" dirty="0" smtClean="0"/>
              <a:t>(a raczej dostępne były coraz dłuższe ich serie) </a:t>
            </a:r>
          </a:p>
          <a:p>
            <a:r>
              <a:rPr lang="pl-PL" b="1" dirty="0" smtClean="0"/>
              <a:t>trzeba było modyfikować ten schemat. </a:t>
            </a:r>
          </a:p>
          <a:p>
            <a:endParaRPr lang="pl-PL" b="1" dirty="0" smtClean="0"/>
          </a:p>
          <a:p>
            <a:endParaRPr lang="pl-PL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1746</TotalTime>
  <Words>1264</Words>
  <Application>Microsoft Office PowerPoint</Application>
  <PresentationFormat>Pokaz na ekranie (4:3)</PresentationFormat>
  <Paragraphs>372</Paragraphs>
  <Slides>31</Slides>
  <Notes>0</Notes>
  <HiddenSlides>0</HiddenSlides>
  <MMClips>3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3" baseType="lpstr">
      <vt:lpstr>Motyw pakietu Office</vt:lpstr>
      <vt:lpstr>Równanie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</vt:vector>
  </TitlesOfParts>
  <Company>Instytut Astronomiczny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Tomek Mrozek</dc:creator>
  <cp:lastModifiedBy>Tomek Mrozek</cp:lastModifiedBy>
  <cp:revision>183</cp:revision>
  <dcterms:created xsi:type="dcterms:W3CDTF">2008-02-10T18:22:26Z</dcterms:created>
  <dcterms:modified xsi:type="dcterms:W3CDTF">2009-06-04T13:20:53Z</dcterms:modified>
</cp:coreProperties>
</file>