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322" r:id="rId3"/>
    <p:sldId id="314" r:id="rId4"/>
    <p:sldId id="297" r:id="rId5"/>
    <p:sldId id="327" r:id="rId6"/>
    <p:sldId id="309" r:id="rId7"/>
    <p:sldId id="263" r:id="rId8"/>
    <p:sldId id="260" r:id="rId9"/>
    <p:sldId id="264" r:id="rId10"/>
    <p:sldId id="265" r:id="rId11"/>
    <p:sldId id="305" r:id="rId12"/>
    <p:sldId id="317" r:id="rId13"/>
    <p:sldId id="287" r:id="rId14"/>
    <p:sldId id="270" r:id="rId15"/>
    <p:sldId id="331" r:id="rId16"/>
    <p:sldId id="319" r:id="rId17"/>
    <p:sldId id="273" r:id="rId18"/>
    <p:sldId id="276" r:id="rId19"/>
    <p:sldId id="279" r:id="rId20"/>
    <p:sldId id="323" r:id="rId21"/>
    <p:sldId id="324" r:id="rId22"/>
    <p:sldId id="325" r:id="rId23"/>
    <p:sldId id="284" r:id="rId24"/>
    <p:sldId id="326" r:id="rId25"/>
    <p:sldId id="259" r:id="rId26"/>
    <p:sldId id="318" r:id="rId27"/>
    <p:sldId id="316" r:id="rId28"/>
    <p:sldId id="298" r:id="rId29"/>
    <p:sldId id="307" r:id="rId30"/>
    <p:sldId id="285" r:id="rId31"/>
    <p:sldId id="328" r:id="rId32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1pPr>
    <a:lvl2pPr marL="431800" indent="-2159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2pPr>
    <a:lvl3pPr marL="647700" indent="-2159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3pPr>
    <a:lvl4pPr marL="863600" indent="-2159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4pPr>
    <a:lvl5pPr marL="1079500" indent="-2159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9328" autoAdjust="0"/>
  </p:normalViewPr>
  <p:slideViewPr>
    <p:cSldViewPr>
      <p:cViewPr varScale="1">
        <p:scale>
          <a:sx n="75" d="100"/>
          <a:sy n="75" d="100"/>
        </p:scale>
        <p:origin x="-792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42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8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fld id="{AF520EDF-6A32-4AF9-84E1-C48767F377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36DFCE26-4F2A-4DC0-AD54-6C57AA1CEF6C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sz="2000" smtClean="0">
              <a:latin typeface="Arial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04972C06-DB23-4F52-9403-CAD59257F59E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17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A585D4A-37B9-454E-9288-B78409ADE63E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18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CE031EFC-06E4-4EA1-8445-FD3917FC942D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19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A585D4A-37B9-454E-9288-B78409ADE63E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20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A585D4A-37B9-454E-9288-B78409ADE63E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21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A585D4A-37B9-454E-9288-B78409ADE63E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22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487EF9B3-0CC7-4566-A9FB-831497185471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23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A585D4A-37B9-454E-9288-B78409ADE63E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24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8E3C836E-A7FB-485E-9A03-EFB6F98F0410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25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Kilka podstawowych informacji o Słońcu. Podstawowe informacje na temat poszczególnych warstw.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8E3C836E-A7FB-485E-9A03-EFB6F98F0410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26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Kilka podstawowych informacji o Słońcu. Podstawowe informacje na temat poszczególnych warstw.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CEF573D1-94DC-4A3C-9D6E-02C02C23149D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7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CE4BC76B-75D0-49D0-AE72-FC518801017A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30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A5C691EE-7B7D-4707-AACF-2CC03ABB7B11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31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Opowiem trochę o Słońcu, rozbłyskach, cyklu aktywności, magnetyzmie słonecznym. Siłą rzeczy wykład jest ograniczony tylko do powierzchownego opisu tych zjawisk ze względu na ograniczone ramy czasowe</a:t>
            </a:r>
          </a:p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sz="2000" smtClean="0">
              <a:latin typeface="Arial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463CDCC9-481F-4665-B753-AE63827FA615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8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Kilka podstawowych informacji o Słońcu. Podstawowe informacje na temat poszczególnych warstw.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9D2027AD-0A4D-426D-B6FA-B11181277D67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9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0E66905-C264-4A4D-87F0-B8ECA4AD5D99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10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8EEC5080-BCAF-42C2-A89C-30F10A4DBE3A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13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sz="2000" smtClean="0">
              <a:latin typeface="Arial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8F81F98-E289-42CF-B842-48093991B7B3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14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8F81F98-E289-42CF-B842-48093991B7B3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15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8F81F98-E289-42CF-B842-48093991B7B3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16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/>
          <a:lstStyle/>
          <a:p>
            <a:pPr marL="215900" indent="-215900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 smtClean="0">
                <a:latin typeface="Arial" pitchFamily="34" charset="0"/>
                <a:cs typeface="Lucida Sans Unicode" pitchFamily="34" charset="0"/>
              </a:rPr>
              <a:t>Trochę o generacji pola. Dlaczego wewnątrz rządzi plazma a w koronie pole. Jakie struktury obserwujemy. Pokazać film o generowaniu pola. Na następnych slajdach parę przykładów prawdziwych obserwacji.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B8F99-12B9-4D73-9C6E-40B47BCD8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67A2A-9C3F-4707-8B70-1065F3D090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7263" y="301625"/>
            <a:ext cx="2266950" cy="64547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1625" cy="64547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E69E7-11E0-4946-B8C9-15B7D81664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2A24B-E519-4E44-B562-7A8201603A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949A5-BDA4-4ECF-8544-D9844E571A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056DF-5C9A-4856-8A7E-31C0046A59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C4D16-171B-4D1D-8D51-482B4A976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F3D86-D8C1-4BCB-ACDD-2AC87EF3AB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8D8C1-10C7-45A0-9F3B-9A388E308D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45E38-BDAE-4307-81CD-DBE49609BF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B34C-3D1D-429F-9391-CC7A0576F9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4000">
              <a:srgbClr val="0000A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70975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70975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pPr>
              <a:defRPr/>
            </a:pPr>
            <a:fld id="{F257667E-B094-40A5-90B1-F909DA6E7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  <a:cs typeface="Lucida Sans Unicode" charset="0"/>
        </a:defRPr>
      </a:lvl5pPr>
      <a:lvl6pPr marL="15367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6pPr>
      <a:lvl7pPr marL="19939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7pPr>
      <a:lvl8pPr marL="24511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8pPr>
      <a:lvl9pPr marL="29083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44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431800" indent="-32385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  <a:cs typeface="+mn-cs"/>
        </a:defRPr>
      </a:lvl2pPr>
      <a:lvl3pPr marL="1295400" indent="-2159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  <a:cs typeface="+mn-cs"/>
        </a:defRPr>
      </a:lvl3pPr>
      <a:lvl4pPr marL="1727200" indent="-2159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  <a:cs typeface="+mn-cs"/>
        </a:defRPr>
      </a:lvl4pPr>
      <a:lvl5pPr marL="2159000" indent="-2159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  <a:cs typeface="+mn-cs"/>
        </a:defRPr>
      </a:lvl5pPr>
      <a:lvl6pPr marL="26162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6pPr>
      <a:lvl7pPr marL="30734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7pPr>
      <a:lvl8pPr marL="35306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8pPr>
      <a:lvl9pPr marL="39878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SOT_ca_061120_0715.m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file:///C:\work\popularyzacja\090521luban\Flare.mpg" TargetMode="External"/><Relationship Id="rId1" Type="http://schemas.openxmlformats.org/officeDocument/2006/relationships/video" Target="file:///C:\work\popularyzacja\090521luban\SunspotsForm.mpg" TargetMode="External"/><Relationship Id="rId6" Type="http://schemas.openxmlformats.org/officeDocument/2006/relationships/image" Target="../media/image35.png"/><Relationship Id="rId5" Type="http://schemas.openxmlformats.org/officeDocument/2006/relationships/hyperlink" Target="SunspotsForm.mpg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file:///C:\work\popularyzacja\090529_pekin\slonce\T1600_X17_20031104_20UTc.mov" TargetMode="External"/><Relationship Id="rId7" Type="http://schemas.openxmlformats.org/officeDocument/2006/relationships/image" Target="../media/image1.png"/><Relationship Id="rId2" Type="http://schemas.openxmlformats.org/officeDocument/2006/relationships/video" Target="file:///C:\work\popularyzacja\090529_pekin\slonce\T1600_020715_20Xflare.mov" TargetMode="External"/><Relationship Id="rId1" Type="http://schemas.openxmlformats.org/officeDocument/2006/relationships/video" Target="file:///C:\work\popularyzacja\090529_pekin\slonce\T171_980714_12.avi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video" Target="file:///C:\work\popularyzacja\090529_pekin\slonce\X17_20031104_20UT.mov" TargetMode="Externa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9.xml"/><Relationship Id="rId7" Type="http://schemas.openxmlformats.org/officeDocument/2006/relationships/hyperlink" Target="xflares.mpg.mpe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521luban\xflares.mpg.mpeg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35.png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hyperlink" Target="Flare.mpg" TargetMode="External"/><Relationship Id="rId2" Type="http://schemas.openxmlformats.org/officeDocument/2006/relationships/video" Target="file:///C:\work\popularyzacja\090521luban\tt1.wmv" TargetMode="External"/><Relationship Id="rId1" Type="http://schemas.openxmlformats.org/officeDocument/2006/relationships/video" Target="file:///C:\work\popularyzacja\090521luban\Flare.mpg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5" Type="http://schemas.openxmlformats.org/officeDocument/2006/relationships/image" Target="../media/image1.png"/><Relationship Id="rId10" Type="http://schemas.openxmlformats.org/officeDocument/2006/relationships/image" Target="../media/image50.jpeg"/><Relationship Id="rId4" Type="http://schemas.openxmlformats.org/officeDocument/2006/relationships/notesSlide" Target="../notesSlides/notesSlide10.xml"/><Relationship Id="rId9" Type="http://schemas.openxmlformats.org/officeDocument/2006/relationships/hyperlink" Target="tt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422gdansk\Multi_View_Solar_Storm_lg.mpg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422gdansk\XFlares.mpg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422gdansk\astro_ac.mpeg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what_is_a_cme_NASA_WebV_1.mp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video" Target="file:///C:\work\popularyzacja\090422gdansk\raeder_themis_feb2007_320x240.mpg" TargetMode="External"/><Relationship Id="rId1" Type="http://schemas.openxmlformats.org/officeDocument/2006/relationships/video" Target="file:///C:\work\popularyzacja\090422gdansk\what_is_a_cme_NASA_WebV_1.mpg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hyperlink" Target="raeder_themis_feb2007_320x240.m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422gdansk\polar_20031120_640x480.mpg" TargetMode="Externa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nl-3-5-05a.wmv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1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Solarcycle_320x240.m1v" TargetMode="External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80.jpeg"/><Relationship Id="rId2" Type="http://schemas.openxmlformats.org/officeDocument/2006/relationships/video" Target="file:///C:\work\popularyzacja\090521luban\SOHO_EIT.mpg" TargetMode="External"/><Relationship Id="rId1" Type="http://schemas.openxmlformats.org/officeDocument/2006/relationships/video" Target="file:///C:\work\popularyzacja\090521luban\sxt.avi" TargetMode="External"/><Relationship Id="rId6" Type="http://schemas.openxmlformats.org/officeDocument/2006/relationships/image" Target="../media/image73.png"/><Relationship Id="rId11" Type="http://schemas.openxmlformats.org/officeDocument/2006/relationships/hyperlink" Target="SOHO_EIT.mpg" TargetMode="External"/><Relationship Id="rId5" Type="http://schemas.openxmlformats.org/officeDocument/2006/relationships/hyperlink" Target="Solarcycle_320x240.m1v" TargetMode="External"/><Relationship Id="rId10" Type="http://schemas.openxmlformats.org/officeDocument/2006/relationships/image" Target="../media/image79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gif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work\popularyzacja\090521luban\model%20konwekcji%203D.mpg" TargetMode="External"/><Relationship Id="rId1" Type="http://schemas.openxmlformats.org/officeDocument/2006/relationships/video" Target="file:///C:\work\popularyzacja\090521luban\gb_20061102bw.mpg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521luban\SOHO_EIT.mpg" TargetMode="Externa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file:///C:\work\popularyzacja\090529_pekin\slonce\ENCKE_042007.mpg" TargetMode="External"/><Relationship Id="rId7" Type="http://schemas.openxmlformats.org/officeDocument/2006/relationships/image" Target="../media/image11.png"/><Relationship Id="rId2" Type="http://schemas.openxmlformats.org/officeDocument/2006/relationships/video" Target="file:///C:\work\popularyzacja\090521luban\NEATC3.mpg" TargetMode="External"/><Relationship Id="rId1" Type="http://schemas.openxmlformats.org/officeDocument/2006/relationships/video" Target="file:///C:\work\popularyzacja\090521luban\Heliosphere.mpg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422gdansk\dynamo.mpg" TargetMode="External"/><Relationship Id="rId6" Type="http://schemas.openxmlformats.org/officeDocument/2006/relationships/hyperlink" Target="dynamo.mp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file:///C:\work\popularyzacja\090521luban\plamy_w_2001.mpg" TargetMode="External"/><Relationship Id="rId1" Type="http://schemas.openxmlformats.org/officeDocument/2006/relationships/video" Target="file:///C:\work\popularyzacja\090521luban\camag_20061113.mpg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work\popularyzacja\090521luban\loopsOrbit_640x480.mpg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325536" y="2279639"/>
            <a:ext cx="8501122" cy="14287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pl-PL" sz="3600" b="1" dirty="0" smtClean="0">
                <a:solidFill>
                  <a:srgbClr val="FFFF00"/>
                </a:solidFill>
              </a:rPr>
              <a:t>Od centrum Słońca </a:t>
            </a:r>
          </a:p>
          <a:p>
            <a:r>
              <a:rPr lang="pl-PL" sz="3600" b="1" dirty="0" smtClean="0">
                <a:solidFill>
                  <a:srgbClr val="FFFF00"/>
                </a:solidFill>
              </a:rPr>
              <a:t>          do zmian klimatycznych na Ziemi</a:t>
            </a:r>
            <a:endParaRPr lang="pl-PL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5400675" y="1485900"/>
            <a:ext cx="4578350" cy="246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l-PL" b="1">
              <a:solidFill>
                <a:srgbClr val="FFFF00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325439" y="1397001"/>
            <a:ext cx="9286905" cy="5526108"/>
            <a:chOff x="182563" y="1325563"/>
            <a:chExt cx="9715500" cy="6097587"/>
          </a:xfrm>
        </p:grpSpPr>
        <p:pic>
          <p:nvPicPr>
            <p:cNvPr id="30722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11688" y="3821113"/>
              <a:ext cx="5254625" cy="36020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0724" name="Obraz 9" descr="NAS20.jp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2563" y="1325563"/>
              <a:ext cx="4572000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5" name="Obraz 10" descr="NAS19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29125" y="1325563"/>
              <a:ext cx="5468938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726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30727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728" name="Text Box 3"/>
            <p:cNvSpPr txBox="1">
              <a:spLocks noChangeArrowheads="1"/>
            </p:cNvSpPr>
            <p:nvPr/>
          </p:nvSpPr>
          <p:spPr bwMode="auto">
            <a:xfrm>
              <a:off x="1897061" y="422275"/>
              <a:ext cx="5214953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Pole magnetyczne w koronie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30729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30730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pole tekstowe 10"/>
          <p:cNvSpPr txBox="1"/>
          <p:nvPr/>
        </p:nvSpPr>
        <p:spPr>
          <a:xfrm>
            <a:off x="1131583" y="6994547"/>
            <a:ext cx="755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Korona jest gorąca (&gt;1 MK) najlepiej widoczna w zakresach UV i X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720725" y="1260475"/>
            <a:ext cx="8602663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468560" y="422275"/>
            <a:ext cx="235743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 dirty="0" smtClean="0">
                <a:solidFill>
                  <a:srgbClr val="000000"/>
                </a:solidFill>
              </a:rPr>
              <a:t>Obserwacje satelitarne</a:t>
            </a:r>
            <a:endParaRPr lang="en-GB" sz="3600" b="1" dirty="0">
              <a:solidFill>
                <a:srgbClr val="000000"/>
              </a:solidFill>
            </a:endParaRPr>
          </a:p>
        </p:txBody>
      </p:sp>
      <p:sp>
        <p:nvSpPr>
          <p:cNvPr id="8196" name="Słoneczko 8"/>
          <p:cNvSpPr>
            <a:spLocks noChangeArrowheads="1"/>
          </p:cNvSpPr>
          <p:nvPr/>
        </p:nvSpPr>
        <p:spPr bwMode="auto">
          <a:xfrm>
            <a:off x="39688" y="65088"/>
            <a:ext cx="1143000" cy="1143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500" y="103188"/>
            <a:ext cx="1111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161" y="2136770"/>
            <a:ext cx="5424489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pole tekstowe 49"/>
          <p:cNvSpPr txBox="1"/>
          <p:nvPr/>
        </p:nvSpPr>
        <p:spPr>
          <a:xfrm>
            <a:off x="111090" y="2614811"/>
            <a:ext cx="1454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/>
              <a:t>HXR   SXR      EUV</a:t>
            </a:r>
          </a:p>
        </p:txBody>
      </p:sp>
      <p:grpSp>
        <p:nvGrpSpPr>
          <p:cNvPr id="51" name="Grupa 50"/>
          <p:cNvGrpSpPr/>
          <p:nvPr/>
        </p:nvGrpSpPr>
        <p:grpSpPr>
          <a:xfrm>
            <a:off x="253966" y="3410505"/>
            <a:ext cx="9431062" cy="3941232"/>
            <a:chOff x="324158" y="2910439"/>
            <a:chExt cx="9431062" cy="3941232"/>
          </a:xfrm>
        </p:grpSpPr>
        <p:grpSp>
          <p:nvGrpSpPr>
            <p:cNvPr id="8" name="Grupa 7"/>
            <p:cNvGrpSpPr/>
            <p:nvPr/>
          </p:nvGrpSpPr>
          <p:grpSpPr>
            <a:xfrm>
              <a:off x="324158" y="2910439"/>
              <a:ext cx="8859558" cy="3941232"/>
              <a:chOff x="214282" y="2214554"/>
              <a:chExt cx="8859558" cy="3941232"/>
            </a:xfrm>
          </p:grpSpPr>
          <p:grpSp>
            <p:nvGrpSpPr>
              <p:cNvPr id="9" name="Grupa 18"/>
              <p:cNvGrpSpPr/>
              <p:nvPr/>
            </p:nvGrpSpPr>
            <p:grpSpPr>
              <a:xfrm>
                <a:off x="1214414" y="2214554"/>
                <a:ext cx="7500990" cy="3429818"/>
                <a:chOff x="1071538" y="1857364"/>
                <a:chExt cx="7572428" cy="4287074"/>
              </a:xfrm>
            </p:grpSpPr>
            <p:grpSp>
              <p:nvGrpSpPr>
                <p:cNvPr id="39" name="Grupa 10"/>
                <p:cNvGrpSpPr/>
                <p:nvPr/>
              </p:nvGrpSpPr>
              <p:grpSpPr>
                <a:xfrm>
                  <a:off x="1071538" y="1857364"/>
                  <a:ext cx="7572428" cy="4286280"/>
                  <a:chOff x="571472" y="1857364"/>
                  <a:chExt cx="8072494" cy="4429156"/>
                </a:xfrm>
              </p:grpSpPr>
              <p:sp>
                <p:nvSpPr>
                  <p:cNvPr id="46" name="Prostokąt 45"/>
                  <p:cNvSpPr/>
                  <p:nvPr/>
                </p:nvSpPr>
                <p:spPr>
                  <a:xfrm>
                    <a:off x="571472" y="1857364"/>
                    <a:ext cx="8072494" cy="44291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cxnSp>
                <p:nvCxnSpPr>
                  <p:cNvPr id="47" name="Łącznik prosty 46"/>
                  <p:cNvCxnSpPr/>
                  <p:nvPr/>
                </p:nvCxnSpPr>
                <p:spPr>
                  <a:xfrm>
                    <a:off x="571472" y="3284536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Łącznik prosty 47"/>
                  <p:cNvCxnSpPr/>
                  <p:nvPr/>
                </p:nvCxnSpPr>
                <p:spPr>
                  <a:xfrm>
                    <a:off x="571472" y="4786322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0" name="Łącznik prosty 39"/>
                <p:cNvCxnSpPr/>
                <p:nvPr/>
              </p:nvCxnSpPr>
              <p:spPr>
                <a:xfrm rot="5400000">
                  <a:off x="-32" y="4000504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Łącznik prosty 40"/>
                <p:cNvCxnSpPr/>
                <p:nvPr/>
              </p:nvCxnSpPr>
              <p:spPr>
                <a:xfrm rot="5400000">
                  <a:off x="1142181" y="3999711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Łącznik prosty 41"/>
                <p:cNvCxnSpPr/>
                <p:nvPr/>
              </p:nvCxnSpPr>
              <p:spPr>
                <a:xfrm rot="5400000">
                  <a:off x="221534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Łącznik prosty 42"/>
                <p:cNvCxnSpPr/>
                <p:nvPr/>
              </p:nvCxnSpPr>
              <p:spPr>
                <a:xfrm rot="5400000">
                  <a:off x="328691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>
                <a:xfrm rot="5400000">
                  <a:off x="435848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Łącznik prosty 44"/>
                <p:cNvCxnSpPr/>
                <p:nvPr/>
              </p:nvCxnSpPr>
              <p:spPr>
                <a:xfrm rot="5400000">
                  <a:off x="543005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pole tekstowe 9"/>
              <p:cNvSpPr txBox="1"/>
              <p:nvPr/>
            </p:nvSpPr>
            <p:spPr>
              <a:xfrm>
                <a:off x="928662" y="5786454"/>
                <a:ext cx="81451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1940	  1950	      1960	        1970           1980            1990           2000	  2010</a:t>
                </a:r>
                <a:endParaRPr lang="pl-PL" dirty="0"/>
              </a:p>
            </p:txBody>
          </p:sp>
          <p:sp>
            <p:nvSpPr>
              <p:cNvPr id="11" name="pole tekstowe 10"/>
              <p:cNvSpPr txBox="1"/>
              <p:nvPr/>
            </p:nvSpPr>
            <p:spPr>
              <a:xfrm>
                <a:off x="214282" y="2643182"/>
                <a:ext cx="879280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dirty="0" smtClean="0"/>
                  <a:t>EUV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SXR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HXR</a:t>
                </a:r>
              </a:p>
              <a:p>
                <a:pPr algn="ctr"/>
                <a:r>
                  <a:rPr lang="pl-PL" dirty="0" smtClean="0"/>
                  <a:t>gamma</a:t>
                </a:r>
              </a:p>
            </p:txBody>
          </p:sp>
          <p:sp>
            <p:nvSpPr>
              <p:cNvPr id="12" name="pole tekstowe 11"/>
              <p:cNvSpPr txBox="1"/>
              <p:nvPr/>
            </p:nvSpPr>
            <p:spPr>
              <a:xfrm>
                <a:off x="1142976" y="3273982"/>
                <a:ext cx="6456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rakiety: V2              NRL                </a:t>
                </a:r>
                <a:r>
                  <a:rPr lang="pl-PL" dirty="0" err="1" smtClean="0"/>
                  <a:t>AS&amp;E</a:t>
                </a:r>
                <a:r>
                  <a:rPr lang="pl-PL" dirty="0" smtClean="0"/>
                  <a:t>		         NIXT MSSTA</a:t>
                </a:r>
                <a:endParaRPr lang="pl-PL" dirty="0"/>
              </a:p>
            </p:txBody>
          </p:sp>
          <p:sp>
            <p:nvSpPr>
              <p:cNvPr id="13" name="Prostokąt 12"/>
              <p:cNvSpPr/>
              <p:nvPr/>
            </p:nvSpPr>
            <p:spPr>
              <a:xfrm>
                <a:off x="3571868" y="5357826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rostokąt 13"/>
              <p:cNvSpPr/>
              <p:nvPr/>
            </p:nvSpPr>
            <p:spPr>
              <a:xfrm>
                <a:off x="3571868" y="4214818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3571868" y="3071810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4714876" y="4000504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7" name="pole tekstowe 16"/>
              <p:cNvSpPr txBox="1"/>
              <p:nvPr/>
            </p:nvSpPr>
            <p:spPr>
              <a:xfrm>
                <a:off x="4357686" y="3916924"/>
                <a:ext cx="784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18" name="Prostokąt 17"/>
              <p:cNvSpPr/>
              <p:nvPr/>
            </p:nvSpPr>
            <p:spPr>
              <a:xfrm>
                <a:off x="4786314" y="3786190"/>
                <a:ext cx="350046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GOES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rostokąt 18"/>
              <p:cNvSpPr/>
              <p:nvPr/>
            </p:nvSpPr>
            <p:spPr>
              <a:xfrm>
                <a:off x="5500694" y="357187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Prostokąt 19"/>
              <p:cNvSpPr/>
              <p:nvPr/>
            </p:nvSpPr>
            <p:spPr>
              <a:xfrm>
                <a:off x="5429256" y="3488296"/>
                <a:ext cx="11384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SMM/XRP</a:t>
                </a:r>
                <a:endParaRPr lang="pl-PL" dirty="0"/>
              </a:p>
            </p:txBody>
          </p:sp>
          <p:sp>
            <p:nvSpPr>
              <p:cNvPr id="21" name="Prostokąt 20"/>
              <p:cNvSpPr/>
              <p:nvPr/>
            </p:nvSpPr>
            <p:spPr>
              <a:xfrm>
                <a:off x="6643702" y="3571876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2" name="Prostokąt 21"/>
              <p:cNvSpPr/>
              <p:nvPr/>
            </p:nvSpPr>
            <p:spPr>
              <a:xfrm>
                <a:off x="6500826" y="3500438"/>
                <a:ext cx="1289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 smtClean="0"/>
                  <a:t>Yohkoh</a:t>
                </a:r>
                <a:r>
                  <a:rPr lang="pl-PL" dirty="0" smtClean="0"/>
                  <a:t>/SXT</a:t>
                </a:r>
                <a:endParaRPr lang="pl-PL" dirty="0"/>
              </a:p>
            </p:txBody>
          </p:sp>
          <p:sp>
            <p:nvSpPr>
              <p:cNvPr id="23" name="Prostokąt 22"/>
              <p:cNvSpPr/>
              <p:nvPr/>
            </p:nvSpPr>
            <p:spPr>
              <a:xfrm>
                <a:off x="5500694" y="5143512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4" name="Prostokąt 23"/>
              <p:cNvSpPr/>
              <p:nvPr/>
            </p:nvSpPr>
            <p:spPr>
              <a:xfrm>
                <a:off x="5500694" y="285749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5" name="Prostokąt 24"/>
              <p:cNvSpPr/>
              <p:nvPr/>
            </p:nvSpPr>
            <p:spPr>
              <a:xfrm>
                <a:off x="5429256" y="2786058"/>
                <a:ext cx="115486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sz="1600" dirty="0" smtClean="0"/>
                  <a:t>SMM/UVSP</a:t>
                </a:r>
                <a:endParaRPr lang="pl-PL" sz="1600" dirty="0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5429256" y="5072074"/>
                <a:ext cx="18792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SMM/HXRBS, GRS</a:t>
                </a:r>
                <a:endParaRPr lang="pl-PL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>
                <a:off x="6643702" y="4929198"/>
                <a:ext cx="857256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8" name="pole tekstowe 27"/>
              <p:cNvSpPr txBox="1"/>
              <p:nvPr/>
            </p:nvSpPr>
            <p:spPr>
              <a:xfrm>
                <a:off x="6643702" y="4857760"/>
                <a:ext cx="7269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CGRO</a:t>
                </a:r>
                <a:endParaRPr lang="pl-PL" dirty="0"/>
              </a:p>
            </p:txBody>
          </p:sp>
          <p:sp>
            <p:nvSpPr>
              <p:cNvPr id="29" name="Prostokąt 28"/>
              <p:cNvSpPr/>
              <p:nvPr/>
            </p:nvSpPr>
            <p:spPr>
              <a:xfrm>
                <a:off x="6643702" y="4714884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Prostokąt 29"/>
              <p:cNvSpPr/>
              <p:nvPr/>
            </p:nvSpPr>
            <p:spPr>
              <a:xfrm>
                <a:off x="6500826" y="4631304"/>
                <a:ext cx="1329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err="1" smtClean="0"/>
                  <a:t>Yohkoh</a:t>
                </a:r>
                <a:r>
                  <a:rPr lang="pl-PL" dirty="0" smtClean="0"/>
                  <a:t>/HXT</a:t>
                </a:r>
                <a:endParaRPr lang="pl-PL" dirty="0"/>
              </a:p>
            </p:txBody>
          </p:sp>
          <p:sp>
            <p:nvSpPr>
              <p:cNvPr id="31" name="Prostokąt 30"/>
              <p:cNvSpPr/>
              <p:nvPr/>
            </p:nvSpPr>
            <p:spPr>
              <a:xfrm>
                <a:off x="7786710" y="4500570"/>
                <a:ext cx="64294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2" name="Prostokąt 31"/>
              <p:cNvSpPr/>
              <p:nvPr/>
            </p:nvSpPr>
            <p:spPr>
              <a:xfrm>
                <a:off x="7667849" y="4429132"/>
                <a:ext cx="8332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RHESSI</a:t>
                </a:r>
                <a:endParaRPr lang="pl-PL" dirty="0"/>
              </a:p>
            </p:txBody>
          </p:sp>
          <p:sp>
            <p:nvSpPr>
              <p:cNvPr id="33" name="Prostokąt 32"/>
              <p:cNvSpPr/>
              <p:nvPr/>
            </p:nvSpPr>
            <p:spPr>
              <a:xfrm>
                <a:off x="7143768" y="2500306"/>
                <a:ext cx="1285884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4" name="Prostokąt 33"/>
              <p:cNvSpPr/>
              <p:nvPr/>
            </p:nvSpPr>
            <p:spPr>
              <a:xfrm>
                <a:off x="4714876" y="2643182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5" name="pole tekstowe 34"/>
              <p:cNvSpPr txBox="1"/>
              <p:nvPr/>
            </p:nvSpPr>
            <p:spPr>
              <a:xfrm>
                <a:off x="4357686" y="2571744"/>
                <a:ext cx="7841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36" name="Prostokąt 35"/>
              <p:cNvSpPr/>
              <p:nvPr/>
            </p:nvSpPr>
            <p:spPr>
              <a:xfrm>
                <a:off x="7429520" y="2285992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7" name="Prostokąt 36"/>
              <p:cNvSpPr/>
              <p:nvPr/>
            </p:nvSpPr>
            <p:spPr>
              <a:xfrm>
                <a:off x="7175574" y="2416726"/>
                <a:ext cx="1111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SOHO/EIT</a:t>
                </a:r>
                <a:endParaRPr lang="pl-PL" dirty="0"/>
              </a:p>
            </p:txBody>
          </p:sp>
          <p:sp>
            <p:nvSpPr>
              <p:cNvPr id="38" name="Prostokąt 37"/>
              <p:cNvSpPr/>
              <p:nvPr/>
            </p:nvSpPr>
            <p:spPr>
              <a:xfrm>
                <a:off x="7569280" y="2214554"/>
                <a:ext cx="7889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TRACE</a:t>
                </a:r>
                <a:endParaRPr lang="pl-PL" dirty="0"/>
              </a:p>
            </p:txBody>
          </p:sp>
        </p:grpSp>
        <p:sp>
          <p:nvSpPr>
            <p:cNvPr id="53" name="Prostokąt 52"/>
            <p:cNvSpPr/>
            <p:nvPr/>
          </p:nvSpPr>
          <p:spPr>
            <a:xfrm>
              <a:off x="8469336" y="3708399"/>
              <a:ext cx="1285884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HINODE</a:t>
              </a:r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54" name="Prostokąt 53"/>
            <p:cNvSpPr/>
            <p:nvPr/>
          </p:nvSpPr>
          <p:spPr>
            <a:xfrm>
              <a:off x="8540774" y="3351209"/>
              <a:ext cx="1143008" cy="214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STEREO</a:t>
              </a:r>
              <a:endParaRPr lang="pl-PL" dirty="0">
                <a:solidFill>
                  <a:schemeClr val="tx1"/>
                </a:solidFill>
              </a:endParaRPr>
            </a:p>
          </p:txBody>
        </p:sp>
      </p:grpSp>
      <p:pic>
        <p:nvPicPr>
          <p:cNvPr id="52" name="Obraz 5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33" y="1360484"/>
            <a:ext cx="57626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741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415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7416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54375" y="422275"/>
            <a:ext cx="407193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Obszar aktywny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7412" name="Obraz 7" descr="stackplot199908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422400"/>
            <a:ext cx="4357687" cy="732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pole tekstowe 8"/>
          <p:cNvSpPr txBox="1">
            <a:spLocks noChangeArrowheads="1"/>
          </p:cNvSpPr>
          <p:nvPr/>
        </p:nvSpPr>
        <p:spPr bwMode="auto">
          <a:xfrm>
            <a:off x="5111750" y="4560913"/>
            <a:ext cx="46212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Miejsce w atmosferze słonecznej </a:t>
            </a:r>
          </a:p>
          <a:p>
            <a:r>
              <a:rPr lang="pl-PL" b="1" dirty="0">
                <a:solidFill>
                  <a:srgbClr val="FFFF00"/>
                </a:solidFill>
              </a:rPr>
              <a:t>obserwowane w okolicach plam</a:t>
            </a:r>
          </a:p>
          <a:p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Wygląda inaczej w różnych zakresach</a:t>
            </a:r>
          </a:p>
          <a:p>
            <a:r>
              <a:rPr lang="pl-PL" b="1" dirty="0">
                <a:solidFill>
                  <a:srgbClr val="FFFF00"/>
                </a:solidFill>
              </a:rPr>
              <a:t>fal elektromagnetycznych – duży rozrzut</a:t>
            </a:r>
          </a:p>
          <a:p>
            <a:r>
              <a:rPr lang="pl-PL" b="1" dirty="0">
                <a:solidFill>
                  <a:srgbClr val="FFFF00"/>
                </a:solidFill>
              </a:rPr>
              <a:t>temperatur</a:t>
            </a:r>
          </a:p>
          <a:p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Pojawiają się w nim różnego rodzaju </a:t>
            </a:r>
          </a:p>
          <a:p>
            <a:r>
              <a:rPr lang="pl-PL" b="1" dirty="0">
                <a:solidFill>
                  <a:srgbClr val="FFFF00"/>
                </a:solidFill>
              </a:rPr>
              <a:t>zjawiska dynamiczne takie jak </a:t>
            </a:r>
          </a:p>
          <a:p>
            <a:r>
              <a:rPr lang="pl-PL" b="1" dirty="0">
                <a:solidFill>
                  <a:srgbClr val="FFFF00"/>
                </a:solidFill>
              </a:rPr>
              <a:t>rozbłyski czy CME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7436" y="1350945"/>
            <a:ext cx="4857784" cy="318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5" descr="xrays.gif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404" y="1422384"/>
            <a:ext cx="450059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9652" y="4065589"/>
            <a:ext cx="4714908" cy="10001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>
                <a:solidFill>
                  <a:srgbClr val="FFFF00"/>
                </a:solidFill>
              </a:rPr>
              <a:t>Pomiary </a:t>
            </a:r>
            <a:r>
              <a:rPr lang="pl-PL" b="1" dirty="0" smtClean="0">
                <a:solidFill>
                  <a:srgbClr val="FFFF00"/>
                </a:solidFill>
              </a:rPr>
              <a:t>strumienia promieniowania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rentgenowskiego wykonywane za </a:t>
            </a:r>
            <a:r>
              <a:rPr lang="pl-PL" b="1" dirty="0">
                <a:solidFill>
                  <a:srgbClr val="FFFF00"/>
                </a:solidFill>
              </a:rPr>
              <a:t>pomocą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sztucznych </a:t>
            </a:r>
            <a:r>
              <a:rPr lang="pl-PL" b="1" dirty="0">
                <a:solidFill>
                  <a:srgbClr val="FFFF00"/>
                </a:solidFill>
              </a:rPr>
              <a:t>satelitów.</a:t>
            </a:r>
          </a:p>
        </p:txBody>
      </p:sp>
      <p:grpSp>
        <p:nvGrpSpPr>
          <p:cNvPr id="32772" name="Grupa 6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3277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775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32776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3040048" y="422275"/>
            <a:ext cx="264318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 dirty="0" smtClean="0">
                <a:solidFill>
                  <a:srgbClr val="000000"/>
                </a:solidFill>
              </a:rPr>
              <a:t>Zjawiska aktywne</a:t>
            </a:r>
            <a:endParaRPr lang="en-GB" sz="3600" b="1" dirty="0">
              <a:solidFill>
                <a:srgbClr val="000000"/>
              </a:solidFill>
            </a:endParaRPr>
          </a:p>
        </p:txBody>
      </p:sp>
      <p:pic>
        <p:nvPicPr>
          <p:cNvPr id="9" name="SunspotsForm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397501" y="1493821"/>
            <a:ext cx="4505357" cy="3071834"/>
          </a:xfrm>
          <a:prstGeom prst="rect">
            <a:avLst/>
          </a:prstGeom>
        </p:spPr>
      </p:pic>
      <p:pic>
        <p:nvPicPr>
          <p:cNvPr id="11" name="Flare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396842" y="4929221"/>
            <a:ext cx="3785005" cy="2565392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3643370" y="4038624"/>
            <a:ext cx="7897800" cy="3241675"/>
            <a:chOff x="263524" y="1181104"/>
            <a:chExt cx="7897800" cy="3241675"/>
          </a:xfrm>
        </p:grpSpPr>
        <p:grpSp>
          <p:nvGrpSpPr>
            <p:cNvPr id="14" name="Grupa 27"/>
            <p:cNvGrpSpPr/>
            <p:nvPr/>
          </p:nvGrpSpPr>
          <p:grpSpPr>
            <a:xfrm>
              <a:off x="263524" y="2030140"/>
              <a:ext cx="4991098" cy="2384425"/>
              <a:chOff x="263525" y="2030140"/>
              <a:chExt cx="4978400" cy="2384425"/>
            </a:xfrm>
          </p:grpSpPr>
          <p:sp>
            <p:nvSpPr>
              <p:cNvPr id="33" name="Arc 2"/>
              <p:cNvSpPr>
                <a:spLocks/>
              </p:cNvSpPr>
              <p:nvPr/>
            </p:nvSpPr>
            <p:spPr bwMode="auto">
              <a:xfrm rot="1679409">
                <a:off x="876300" y="2533378"/>
                <a:ext cx="1968500" cy="1689100"/>
              </a:xfrm>
              <a:custGeom>
                <a:avLst/>
                <a:gdLst>
                  <a:gd name="G0" fmla="+- 2586 0 0"/>
                  <a:gd name="G1" fmla="+- 21600 0 0"/>
                  <a:gd name="G2" fmla="+- 21600 0 0"/>
                  <a:gd name="T0" fmla="*/ 0 w 23938"/>
                  <a:gd name="T1" fmla="*/ 155 h 21600"/>
                  <a:gd name="T2" fmla="*/ 23938 w 23938"/>
                  <a:gd name="T3" fmla="*/ 18338 h 21600"/>
                  <a:gd name="T4" fmla="*/ 2586 w 2393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938" h="21600" fill="none" extrusionOk="0">
                    <a:moveTo>
                      <a:pt x="0" y="155"/>
                    </a:moveTo>
                    <a:cubicBezTo>
                      <a:pt x="858" y="51"/>
                      <a:pt x="1721" y="-1"/>
                      <a:pt x="2586" y="0"/>
                    </a:cubicBezTo>
                    <a:cubicBezTo>
                      <a:pt x="13255" y="0"/>
                      <a:pt x="22326" y="7790"/>
                      <a:pt x="23938" y="18337"/>
                    </a:cubicBezTo>
                  </a:path>
                  <a:path w="23938" h="21600" stroke="0" extrusionOk="0">
                    <a:moveTo>
                      <a:pt x="0" y="155"/>
                    </a:moveTo>
                    <a:cubicBezTo>
                      <a:pt x="858" y="51"/>
                      <a:pt x="1721" y="-1"/>
                      <a:pt x="2586" y="0"/>
                    </a:cubicBezTo>
                    <a:cubicBezTo>
                      <a:pt x="13255" y="0"/>
                      <a:pt x="22326" y="7790"/>
                      <a:pt x="23938" y="18337"/>
                    </a:cubicBezTo>
                    <a:lnTo>
                      <a:pt x="2586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4" name="Arc 3"/>
              <p:cNvSpPr>
                <a:spLocks/>
              </p:cNvSpPr>
              <p:nvPr/>
            </p:nvSpPr>
            <p:spPr bwMode="auto">
              <a:xfrm rot="-18051738" flipH="1" flipV="1">
                <a:off x="2298700" y="1966640"/>
                <a:ext cx="1898650" cy="20764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4 w 18758"/>
                  <a:gd name="T1" fmla="*/ 0 h 21600"/>
                  <a:gd name="T2" fmla="*/ 18758 w 18758"/>
                  <a:gd name="T3" fmla="*/ 10891 h 21600"/>
                  <a:gd name="T4" fmla="*/ 0 w 1875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758" h="21600" fill="none" extrusionOk="0">
                    <a:moveTo>
                      <a:pt x="13" y="0"/>
                    </a:moveTo>
                    <a:cubicBezTo>
                      <a:pt x="7763" y="5"/>
                      <a:pt x="14916" y="4160"/>
                      <a:pt x="18758" y="10890"/>
                    </a:cubicBezTo>
                  </a:path>
                  <a:path w="18758" h="21600" stroke="0" extrusionOk="0">
                    <a:moveTo>
                      <a:pt x="13" y="0"/>
                    </a:moveTo>
                    <a:cubicBezTo>
                      <a:pt x="7763" y="5"/>
                      <a:pt x="14916" y="4160"/>
                      <a:pt x="18758" y="1089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5" name="Arc 4"/>
              <p:cNvSpPr>
                <a:spLocks/>
              </p:cNvSpPr>
              <p:nvPr/>
            </p:nvSpPr>
            <p:spPr bwMode="auto">
              <a:xfrm rot="-18051738" flipH="1" flipV="1">
                <a:off x="2374900" y="1969815"/>
                <a:ext cx="1905000" cy="2076450"/>
              </a:xfrm>
              <a:custGeom>
                <a:avLst/>
                <a:gdLst>
                  <a:gd name="G0" fmla="+- 78 0 0"/>
                  <a:gd name="G1" fmla="+- 21600 0 0"/>
                  <a:gd name="G2" fmla="+- 21600 0 0"/>
                  <a:gd name="T0" fmla="*/ 0 w 18815"/>
                  <a:gd name="T1" fmla="*/ 0 h 21600"/>
                  <a:gd name="T2" fmla="*/ 18815 w 18815"/>
                  <a:gd name="T3" fmla="*/ 10854 h 21600"/>
                  <a:gd name="T4" fmla="*/ 78 w 1881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815" h="21600" fill="none" extrusionOk="0">
                    <a:moveTo>
                      <a:pt x="0" y="0"/>
                    </a:moveTo>
                    <a:cubicBezTo>
                      <a:pt x="26" y="0"/>
                      <a:pt x="52" y="-1"/>
                      <a:pt x="78" y="0"/>
                    </a:cubicBezTo>
                    <a:cubicBezTo>
                      <a:pt x="7817" y="0"/>
                      <a:pt x="14964" y="4140"/>
                      <a:pt x="18815" y="10853"/>
                    </a:cubicBezTo>
                  </a:path>
                  <a:path w="18815" h="21600" stroke="0" extrusionOk="0">
                    <a:moveTo>
                      <a:pt x="0" y="0"/>
                    </a:moveTo>
                    <a:cubicBezTo>
                      <a:pt x="26" y="0"/>
                      <a:pt x="52" y="-1"/>
                      <a:pt x="78" y="0"/>
                    </a:cubicBezTo>
                    <a:cubicBezTo>
                      <a:pt x="7817" y="0"/>
                      <a:pt x="14964" y="4140"/>
                      <a:pt x="18815" y="10853"/>
                    </a:cubicBezTo>
                    <a:lnTo>
                      <a:pt x="78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6" name="Arc 5"/>
              <p:cNvSpPr>
                <a:spLocks/>
              </p:cNvSpPr>
              <p:nvPr/>
            </p:nvSpPr>
            <p:spPr bwMode="auto">
              <a:xfrm rot="-18051738" flipH="1" flipV="1">
                <a:off x="2476500" y="1966640"/>
                <a:ext cx="1905000" cy="2076450"/>
              </a:xfrm>
              <a:custGeom>
                <a:avLst/>
                <a:gdLst>
                  <a:gd name="G0" fmla="+- 223 0 0"/>
                  <a:gd name="G1" fmla="+- 21600 0 0"/>
                  <a:gd name="G2" fmla="+- 21600 0 0"/>
                  <a:gd name="T0" fmla="*/ 0 w 18813"/>
                  <a:gd name="T1" fmla="*/ 1 h 21600"/>
                  <a:gd name="T2" fmla="*/ 18813 w 18813"/>
                  <a:gd name="T3" fmla="*/ 10601 h 21600"/>
                  <a:gd name="T4" fmla="*/ 223 w 1881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813" h="21600" fill="none" extrusionOk="0">
                    <a:moveTo>
                      <a:pt x="0" y="1"/>
                    </a:moveTo>
                    <a:cubicBezTo>
                      <a:pt x="74" y="0"/>
                      <a:pt x="148" y="-1"/>
                      <a:pt x="223" y="0"/>
                    </a:cubicBezTo>
                    <a:cubicBezTo>
                      <a:pt x="7857" y="0"/>
                      <a:pt x="14925" y="4030"/>
                      <a:pt x="18812" y="10601"/>
                    </a:cubicBezTo>
                  </a:path>
                  <a:path w="18813" h="21600" stroke="0" extrusionOk="0">
                    <a:moveTo>
                      <a:pt x="0" y="1"/>
                    </a:moveTo>
                    <a:cubicBezTo>
                      <a:pt x="74" y="0"/>
                      <a:pt x="148" y="-1"/>
                      <a:pt x="223" y="0"/>
                    </a:cubicBezTo>
                    <a:cubicBezTo>
                      <a:pt x="7857" y="0"/>
                      <a:pt x="14925" y="4030"/>
                      <a:pt x="18812" y="10601"/>
                    </a:cubicBezTo>
                    <a:lnTo>
                      <a:pt x="22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Arc 6"/>
              <p:cNvSpPr>
                <a:spLocks/>
              </p:cNvSpPr>
              <p:nvPr/>
            </p:nvSpPr>
            <p:spPr bwMode="auto">
              <a:xfrm rot="-18051738" flipH="1" flipV="1">
                <a:off x="2640012" y="1974578"/>
                <a:ext cx="1965325" cy="2076450"/>
              </a:xfrm>
              <a:custGeom>
                <a:avLst/>
                <a:gdLst>
                  <a:gd name="G0" fmla="+- 842 0 0"/>
                  <a:gd name="G1" fmla="+- 21600 0 0"/>
                  <a:gd name="G2" fmla="+- 21600 0 0"/>
                  <a:gd name="T0" fmla="*/ 0 w 19400"/>
                  <a:gd name="T1" fmla="*/ 16 h 21600"/>
                  <a:gd name="T2" fmla="*/ 19400 w 19400"/>
                  <a:gd name="T3" fmla="*/ 10548 h 21600"/>
                  <a:gd name="T4" fmla="*/ 842 w 194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400" h="21600" fill="none" extrusionOk="0">
                    <a:moveTo>
                      <a:pt x="0" y="16"/>
                    </a:moveTo>
                    <a:cubicBezTo>
                      <a:pt x="280" y="5"/>
                      <a:pt x="561" y="-1"/>
                      <a:pt x="842" y="0"/>
                    </a:cubicBezTo>
                    <a:cubicBezTo>
                      <a:pt x="8454" y="0"/>
                      <a:pt x="15505" y="4007"/>
                      <a:pt x="19400" y="10547"/>
                    </a:cubicBezTo>
                  </a:path>
                  <a:path w="19400" h="21600" stroke="0" extrusionOk="0">
                    <a:moveTo>
                      <a:pt x="0" y="16"/>
                    </a:moveTo>
                    <a:cubicBezTo>
                      <a:pt x="280" y="5"/>
                      <a:pt x="561" y="-1"/>
                      <a:pt x="842" y="0"/>
                    </a:cubicBezTo>
                    <a:cubicBezTo>
                      <a:pt x="8454" y="0"/>
                      <a:pt x="15505" y="4007"/>
                      <a:pt x="19400" y="10547"/>
                    </a:cubicBezTo>
                    <a:lnTo>
                      <a:pt x="84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Arc 7"/>
              <p:cNvSpPr>
                <a:spLocks/>
              </p:cNvSpPr>
              <p:nvPr/>
            </p:nvSpPr>
            <p:spPr bwMode="auto">
              <a:xfrm rot="-18051738" flipH="1" flipV="1">
                <a:off x="2901950" y="1977753"/>
                <a:ext cx="1946275" cy="2076450"/>
              </a:xfrm>
              <a:custGeom>
                <a:avLst/>
                <a:gdLst>
                  <a:gd name="G0" fmla="+- 702 0 0"/>
                  <a:gd name="G1" fmla="+- 21600 0 0"/>
                  <a:gd name="G2" fmla="+- 21600 0 0"/>
                  <a:gd name="T0" fmla="*/ 0 w 19203"/>
                  <a:gd name="T1" fmla="*/ 11 h 21600"/>
                  <a:gd name="T2" fmla="*/ 19203 w 19203"/>
                  <a:gd name="T3" fmla="*/ 10453 h 21600"/>
                  <a:gd name="T4" fmla="*/ 702 w 1920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3" h="21600" fill="none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</a:path>
                  <a:path w="19203" h="21600" stroke="0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  <a:lnTo>
                      <a:pt x="70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9" name="Arc 8"/>
              <p:cNvSpPr>
                <a:spLocks/>
              </p:cNvSpPr>
              <p:nvPr/>
            </p:nvSpPr>
            <p:spPr bwMode="auto">
              <a:xfrm rot="-18051738" flipH="1" flipV="1">
                <a:off x="3274218" y="1965847"/>
                <a:ext cx="1871663" cy="2063750"/>
              </a:xfrm>
              <a:custGeom>
                <a:avLst/>
                <a:gdLst>
                  <a:gd name="G0" fmla="+- 0 0 0"/>
                  <a:gd name="G1" fmla="+- 21464 0 0"/>
                  <a:gd name="G2" fmla="+- 21600 0 0"/>
                  <a:gd name="T0" fmla="*/ 2420 w 18489"/>
                  <a:gd name="T1" fmla="*/ 0 h 21464"/>
                  <a:gd name="T2" fmla="*/ 18489 w 18489"/>
                  <a:gd name="T3" fmla="*/ 10296 h 21464"/>
                  <a:gd name="T4" fmla="*/ 0 w 18489"/>
                  <a:gd name="T5" fmla="*/ 21464 h 2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89" h="21464" fill="none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</a:path>
                  <a:path w="18489" h="21464" stroke="0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  <a:lnTo>
                      <a:pt x="0" y="21464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0" name="Arc 9"/>
              <p:cNvSpPr>
                <a:spLocks/>
              </p:cNvSpPr>
              <p:nvPr/>
            </p:nvSpPr>
            <p:spPr bwMode="auto">
              <a:xfrm rot="1679409">
                <a:off x="779463" y="2542903"/>
                <a:ext cx="1997075" cy="1689100"/>
              </a:xfrm>
              <a:custGeom>
                <a:avLst/>
                <a:gdLst>
                  <a:gd name="G0" fmla="+- 2956 0 0"/>
                  <a:gd name="G1" fmla="+- 21600 0 0"/>
                  <a:gd name="G2" fmla="+- 21600 0 0"/>
                  <a:gd name="T0" fmla="*/ 0 w 24294"/>
                  <a:gd name="T1" fmla="*/ 203 h 21600"/>
                  <a:gd name="T2" fmla="*/ 24294 w 24294"/>
                  <a:gd name="T3" fmla="*/ 18246 h 21600"/>
                  <a:gd name="T4" fmla="*/ 2956 w 2429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294" h="21600" fill="none" extrusionOk="0">
                    <a:moveTo>
                      <a:pt x="0" y="203"/>
                    </a:moveTo>
                    <a:cubicBezTo>
                      <a:pt x="979" y="67"/>
                      <a:pt x="1967" y="-1"/>
                      <a:pt x="2956" y="0"/>
                    </a:cubicBezTo>
                    <a:cubicBezTo>
                      <a:pt x="13590" y="0"/>
                      <a:pt x="22642" y="7740"/>
                      <a:pt x="24294" y="18245"/>
                    </a:cubicBezTo>
                  </a:path>
                  <a:path w="24294" h="21600" stroke="0" extrusionOk="0">
                    <a:moveTo>
                      <a:pt x="0" y="203"/>
                    </a:moveTo>
                    <a:cubicBezTo>
                      <a:pt x="979" y="67"/>
                      <a:pt x="1967" y="-1"/>
                      <a:pt x="2956" y="0"/>
                    </a:cubicBezTo>
                    <a:cubicBezTo>
                      <a:pt x="13590" y="0"/>
                      <a:pt x="22642" y="7740"/>
                      <a:pt x="24294" y="18245"/>
                    </a:cubicBezTo>
                    <a:lnTo>
                      <a:pt x="2956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1" name="Arc 10"/>
              <p:cNvSpPr>
                <a:spLocks/>
              </p:cNvSpPr>
              <p:nvPr/>
            </p:nvSpPr>
            <p:spPr bwMode="auto">
              <a:xfrm rot="1679409">
                <a:off x="688975" y="2541315"/>
                <a:ext cx="2003425" cy="1689100"/>
              </a:xfrm>
              <a:custGeom>
                <a:avLst/>
                <a:gdLst>
                  <a:gd name="G0" fmla="+- 3033 0 0"/>
                  <a:gd name="G1" fmla="+- 21600 0 0"/>
                  <a:gd name="G2" fmla="+- 21600 0 0"/>
                  <a:gd name="T0" fmla="*/ 0 w 24386"/>
                  <a:gd name="T1" fmla="*/ 214 h 21600"/>
                  <a:gd name="T2" fmla="*/ 24386 w 24386"/>
                  <a:gd name="T3" fmla="*/ 18342 h 21600"/>
                  <a:gd name="T4" fmla="*/ 3033 w 2438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386" h="21600" fill="none" extrusionOk="0">
                    <a:moveTo>
                      <a:pt x="0" y="214"/>
                    </a:moveTo>
                    <a:cubicBezTo>
                      <a:pt x="1004" y="71"/>
                      <a:pt x="2018" y="-1"/>
                      <a:pt x="3033" y="0"/>
                    </a:cubicBezTo>
                    <a:cubicBezTo>
                      <a:pt x="13704" y="0"/>
                      <a:pt x="22776" y="7792"/>
                      <a:pt x="24385" y="18342"/>
                    </a:cubicBezTo>
                  </a:path>
                  <a:path w="24386" h="21600" stroke="0" extrusionOk="0">
                    <a:moveTo>
                      <a:pt x="0" y="214"/>
                    </a:moveTo>
                    <a:cubicBezTo>
                      <a:pt x="1004" y="71"/>
                      <a:pt x="2018" y="-1"/>
                      <a:pt x="3033" y="0"/>
                    </a:cubicBezTo>
                    <a:cubicBezTo>
                      <a:pt x="13704" y="0"/>
                      <a:pt x="22776" y="7792"/>
                      <a:pt x="24385" y="18342"/>
                    </a:cubicBezTo>
                    <a:lnTo>
                      <a:pt x="303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2" name="Arc 11"/>
              <p:cNvSpPr>
                <a:spLocks/>
              </p:cNvSpPr>
              <p:nvPr/>
            </p:nvSpPr>
            <p:spPr bwMode="auto">
              <a:xfrm rot="1679409">
                <a:off x="450850" y="2539728"/>
                <a:ext cx="2079625" cy="1687512"/>
              </a:xfrm>
              <a:custGeom>
                <a:avLst/>
                <a:gdLst>
                  <a:gd name="G0" fmla="+- 4013 0 0"/>
                  <a:gd name="G1" fmla="+- 21600 0 0"/>
                  <a:gd name="G2" fmla="+- 21600 0 0"/>
                  <a:gd name="T0" fmla="*/ 0 w 25318"/>
                  <a:gd name="T1" fmla="*/ 376 h 21600"/>
                  <a:gd name="T2" fmla="*/ 25318 w 25318"/>
                  <a:gd name="T3" fmla="*/ 18044 h 21600"/>
                  <a:gd name="T4" fmla="*/ 4013 w 2531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318" h="21600" fill="none" extrusionOk="0">
                    <a:moveTo>
                      <a:pt x="0" y="376"/>
                    </a:moveTo>
                    <a:cubicBezTo>
                      <a:pt x="1323" y="125"/>
                      <a:pt x="2666" y="-1"/>
                      <a:pt x="4013" y="0"/>
                    </a:cubicBezTo>
                    <a:cubicBezTo>
                      <a:pt x="14569" y="0"/>
                      <a:pt x="23580" y="7631"/>
                      <a:pt x="25318" y="18043"/>
                    </a:cubicBezTo>
                  </a:path>
                  <a:path w="25318" h="21600" stroke="0" extrusionOk="0">
                    <a:moveTo>
                      <a:pt x="0" y="376"/>
                    </a:moveTo>
                    <a:cubicBezTo>
                      <a:pt x="1323" y="125"/>
                      <a:pt x="2666" y="-1"/>
                      <a:pt x="4013" y="0"/>
                    </a:cubicBezTo>
                    <a:cubicBezTo>
                      <a:pt x="14569" y="0"/>
                      <a:pt x="23580" y="7631"/>
                      <a:pt x="25318" y="18043"/>
                    </a:cubicBezTo>
                    <a:lnTo>
                      <a:pt x="401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Arc 12"/>
              <p:cNvSpPr>
                <a:spLocks/>
              </p:cNvSpPr>
              <p:nvPr/>
            </p:nvSpPr>
            <p:spPr bwMode="auto">
              <a:xfrm rot="1679409">
                <a:off x="473075" y="2669903"/>
                <a:ext cx="1803400" cy="1687512"/>
              </a:xfrm>
              <a:custGeom>
                <a:avLst/>
                <a:gdLst>
                  <a:gd name="G0" fmla="+- 869 0 0"/>
                  <a:gd name="G1" fmla="+- 21600 0 0"/>
                  <a:gd name="G2" fmla="+- 21600 0 0"/>
                  <a:gd name="T0" fmla="*/ 0 w 21939"/>
                  <a:gd name="T1" fmla="*/ 18 h 21600"/>
                  <a:gd name="T2" fmla="*/ 21939 w 21939"/>
                  <a:gd name="T3" fmla="*/ 16843 h 21600"/>
                  <a:gd name="T4" fmla="*/ 869 w 2193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39" h="21600" fill="none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</a:path>
                  <a:path w="21939" h="21600" stroke="0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  <a:lnTo>
                      <a:pt x="869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Arc 13"/>
              <p:cNvSpPr>
                <a:spLocks/>
              </p:cNvSpPr>
              <p:nvPr/>
            </p:nvSpPr>
            <p:spPr bwMode="auto">
              <a:xfrm rot="1679409">
                <a:off x="263525" y="2739753"/>
                <a:ext cx="1725613" cy="1674812"/>
              </a:xfrm>
              <a:custGeom>
                <a:avLst/>
                <a:gdLst>
                  <a:gd name="G0" fmla="+- 0 0 0"/>
                  <a:gd name="G1" fmla="+- 21416 0 0"/>
                  <a:gd name="G2" fmla="+- 21600 0 0"/>
                  <a:gd name="T0" fmla="*/ 2814 w 20985"/>
                  <a:gd name="T1" fmla="*/ 0 h 21416"/>
                  <a:gd name="T2" fmla="*/ 20985 w 20985"/>
                  <a:gd name="T3" fmla="*/ 16296 h 21416"/>
                  <a:gd name="T4" fmla="*/ 0 w 20985"/>
                  <a:gd name="T5" fmla="*/ 21416 h 2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985" h="21416" fill="none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</a:path>
                  <a:path w="20985" h="21416" stroke="0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  <a:lnTo>
                      <a:pt x="0" y="2141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977900" y="2182540"/>
                <a:ext cx="2697163" cy="2170113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6" name="Arc 15"/>
              <p:cNvSpPr>
                <a:spLocks/>
              </p:cNvSpPr>
              <p:nvPr/>
            </p:nvSpPr>
            <p:spPr bwMode="auto">
              <a:xfrm rot="1679409">
                <a:off x="477838" y="2987403"/>
                <a:ext cx="1552575" cy="673100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21070"/>
                  <a:gd name="T1" fmla="*/ 0 h 15626"/>
                  <a:gd name="T2" fmla="*/ 21070 w 21070"/>
                  <a:gd name="T3" fmla="*/ 10869 h 15626"/>
                  <a:gd name="T4" fmla="*/ 0 w 2107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70" h="15626" fill="none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</a:path>
                  <a:path w="21070" h="15626" stroke="0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Arc 16"/>
              <p:cNvSpPr>
                <a:spLocks/>
              </p:cNvSpPr>
              <p:nvPr/>
            </p:nvSpPr>
            <p:spPr bwMode="auto">
              <a:xfrm rot="1168463" flipH="1" flipV="1">
                <a:off x="3295650" y="2531790"/>
                <a:ext cx="1155700" cy="1277938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19610"/>
                  <a:gd name="T1" fmla="*/ 0 h 15626"/>
                  <a:gd name="T2" fmla="*/ 19610 w 19610"/>
                  <a:gd name="T3" fmla="*/ 6570 h 15626"/>
                  <a:gd name="T4" fmla="*/ 0 w 1961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0" h="15626" fill="none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</a:path>
                  <a:path w="19610" h="15626" stroke="0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grpSp>
          <p:nvGrpSpPr>
            <p:cNvPr id="15" name="Group 17"/>
            <p:cNvGrpSpPr>
              <a:grpSpLocks/>
            </p:cNvGrpSpPr>
            <p:nvPr/>
          </p:nvGrpSpPr>
          <p:grpSpPr bwMode="auto">
            <a:xfrm>
              <a:off x="3182924" y="1181106"/>
              <a:ext cx="4978401" cy="3241676"/>
              <a:chOff x="5065" y="8856"/>
              <a:chExt cx="7839" cy="5103"/>
            </a:xfrm>
          </p:grpSpPr>
          <p:sp>
            <p:nvSpPr>
              <p:cNvPr id="16" name="Arc 18"/>
              <p:cNvSpPr>
                <a:spLocks/>
              </p:cNvSpPr>
              <p:nvPr/>
            </p:nvSpPr>
            <p:spPr bwMode="auto">
              <a:xfrm rot="-18051738" flipH="1" flipV="1">
                <a:off x="9221" y="10121"/>
                <a:ext cx="3064" cy="3271"/>
              </a:xfrm>
              <a:custGeom>
                <a:avLst/>
                <a:gdLst>
                  <a:gd name="G0" fmla="+- 702 0 0"/>
                  <a:gd name="G1" fmla="+- 21600 0 0"/>
                  <a:gd name="G2" fmla="+- 21600 0 0"/>
                  <a:gd name="T0" fmla="*/ 0 w 19203"/>
                  <a:gd name="T1" fmla="*/ 11 h 21600"/>
                  <a:gd name="T2" fmla="*/ 19203 w 19203"/>
                  <a:gd name="T3" fmla="*/ 10453 h 21600"/>
                  <a:gd name="T4" fmla="*/ 702 w 1920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3" h="21600" fill="none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</a:path>
                  <a:path w="19203" h="21600" stroke="0" extrusionOk="0">
                    <a:moveTo>
                      <a:pt x="0" y="11"/>
                    </a:moveTo>
                    <a:cubicBezTo>
                      <a:pt x="233" y="3"/>
                      <a:pt x="467" y="-1"/>
                      <a:pt x="702" y="0"/>
                    </a:cubicBezTo>
                    <a:cubicBezTo>
                      <a:pt x="8275" y="0"/>
                      <a:pt x="15295" y="3966"/>
                      <a:pt x="19203" y="10452"/>
                    </a:cubicBezTo>
                    <a:lnTo>
                      <a:pt x="70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" name="Arc 19"/>
              <p:cNvSpPr>
                <a:spLocks/>
              </p:cNvSpPr>
              <p:nvPr/>
            </p:nvSpPr>
            <p:spPr bwMode="auto">
              <a:xfrm rot="-18051738" flipH="1" flipV="1">
                <a:off x="9804" y="10104"/>
                <a:ext cx="2949" cy="3250"/>
              </a:xfrm>
              <a:custGeom>
                <a:avLst/>
                <a:gdLst>
                  <a:gd name="G0" fmla="+- 0 0 0"/>
                  <a:gd name="G1" fmla="+- 21464 0 0"/>
                  <a:gd name="G2" fmla="+- 21600 0 0"/>
                  <a:gd name="T0" fmla="*/ 2420 w 18489"/>
                  <a:gd name="T1" fmla="*/ 0 h 21464"/>
                  <a:gd name="T2" fmla="*/ 18489 w 18489"/>
                  <a:gd name="T3" fmla="*/ 10296 h 21464"/>
                  <a:gd name="T4" fmla="*/ 0 w 18489"/>
                  <a:gd name="T5" fmla="*/ 21464 h 2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489" h="21464" fill="none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</a:path>
                  <a:path w="18489" h="21464" stroke="0" extrusionOk="0">
                    <a:moveTo>
                      <a:pt x="2420" y="-1"/>
                    </a:moveTo>
                    <a:cubicBezTo>
                      <a:pt x="9084" y="751"/>
                      <a:pt x="15021" y="4555"/>
                      <a:pt x="18488" y="10296"/>
                    </a:cubicBezTo>
                    <a:lnTo>
                      <a:pt x="0" y="21464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" name="Arc 20"/>
              <p:cNvSpPr>
                <a:spLocks/>
              </p:cNvSpPr>
              <p:nvPr/>
            </p:nvSpPr>
            <p:spPr bwMode="auto">
              <a:xfrm rot="1679409">
                <a:off x="5394" y="11212"/>
                <a:ext cx="2840" cy="2658"/>
              </a:xfrm>
              <a:custGeom>
                <a:avLst/>
                <a:gdLst>
                  <a:gd name="G0" fmla="+- 869 0 0"/>
                  <a:gd name="G1" fmla="+- 21600 0 0"/>
                  <a:gd name="G2" fmla="+- 21600 0 0"/>
                  <a:gd name="T0" fmla="*/ 0 w 21939"/>
                  <a:gd name="T1" fmla="*/ 18 h 21600"/>
                  <a:gd name="T2" fmla="*/ 21939 w 21939"/>
                  <a:gd name="T3" fmla="*/ 16843 h 21600"/>
                  <a:gd name="T4" fmla="*/ 869 w 2193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39" h="21600" fill="none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</a:path>
                  <a:path w="21939" h="21600" stroke="0" extrusionOk="0">
                    <a:moveTo>
                      <a:pt x="-1" y="17"/>
                    </a:moveTo>
                    <a:cubicBezTo>
                      <a:pt x="289" y="5"/>
                      <a:pt x="579" y="-1"/>
                      <a:pt x="869" y="0"/>
                    </a:cubicBezTo>
                    <a:cubicBezTo>
                      <a:pt x="10965" y="0"/>
                      <a:pt x="19715" y="6994"/>
                      <a:pt x="21938" y="16843"/>
                    </a:cubicBezTo>
                    <a:lnTo>
                      <a:pt x="869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" name="Arc 21"/>
              <p:cNvSpPr>
                <a:spLocks/>
              </p:cNvSpPr>
              <p:nvPr/>
            </p:nvSpPr>
            <p:spPr bwMode="auto">
              <a:xfrm rot="1679409">
                <a:off x="5065" y="11323"/>
                <a:ext cx="2717" cy="2636"/>
              </a:xfrm>
              <a:custGeom>
                <a:avLst/>
                <a:gdLst>
                  <a:gd name="G0" fmla="+- 0 0 0"/>
                  <a:gd name="G1" fmla="+- 21416 0 0"/>
                  <a:gd name="G2" fmla="+- 21600 0 0"/>
                  <a:gd name="T0" fmla="*/ 2814 w 20985"/>
                  <a:gd name="T1" fmla="*/ 0 h 21416"/>
                  <a:gd name="T2" fmla="*/ 20985 w 20985"/>
                  <a:gd name="T3" fmla="*/ 16296 h 21416"/>
                  <a:gd name="T4" fmla="*/ 0 w 20985"/>
                  <a:gd name="T5" fmla="*/ 21416 h 2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985" h="21416" fill="none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</a:path>
                  <a:path w="20985" h="21416" stroke="0" extrusionOk="0">
                    <a:moveTo>
                      <a:pt x="2813" y="0"/>
                    </a:moveTo>
                    <a:cubicBezTo>
                      <a:pt x="11653" y="1161"/>
                      <a:pt x="18871" y="7634"/>
                      <a:pt x="20984" y="16296"/>
                    </a:cubicBezTo>
                    <a:lnTo>
                      <a:pt x="0" y="2141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6189" y="10461"/>
                <a:ext cx="4249" cy="3416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" name="Arc 23"/>
              <p:cNvSpPr>
                <a:spLocks/>
              </p:cNvSpPr>
              <p:nvPr/>
            </p:nvSpPr>
            <p:spPr bwMode="auto">
              <a:xfrm rot="16200000">
                <a:off x="8033" y="12182"/>
                <a:ext cx="1600" cy="177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194"/>
                  <a:gd name="T2" fmla="*/ 521 w 21600"/>
                  <a:gd name="T3" fmla="*/ 43194 h 43194"/>
                  <a:gd name="T4" fmla="*/ 0 w 21600"/>
                  <a:gd name="T5" fmla="*/ 21600 h 4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19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</a:path>
                  <a:path w="21600" h="4319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" name="Arc 24"/>
              <p:cNvSpPr>
                <a:spLocks/>
              </p:cNvSpPr>
              <p:nvPr/>
            </p:nvSpPr>
            <p:spPr bwMode="auto">
              <a:xfrm rot="16200000">
                <a:off x="8208" y="12492"/>
                <a:ext cx="1240" cy="148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194"/>
                  <a:gd name="T2" fmla="*/ 521 w 21600"/>
                  <a:gd name="T3" fmla="*/ 43194 h 43194"/>
                  <a:gd name="T4" fmla="*/ 0 w 21600"/>
                  <a:gd name="T5" fmla="*/ 21600 h 4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19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</a:path>
                  <a:path w="21600" h="4319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" name="Arc 25"/>
              <p:cNvSpPr>
                <a:spLocks/>
              </p:cNvSpPr>
              <p:nvPr/>
            </p:nvSpPr>
            <p:spPr bwMode="auto">
              <a:xfrm rot="16200000">
                <a:off x="8374" y="12794"/>
                <a:ext cx="907" cy="121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194"/>
                  <a:gd name="T2" fmla="*/ 521 w 21600"/>
                  <a:gd name="T3" fmla="*/ 43194 h 43194"/>
                  <a:gd name="T4" fmla="*/ 0 w 21600"/>
                  <a:gd name="T5" fmla="*/ 21600 h 43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19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</a:path>
                  <a:path w="21600" h="4319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326"/>
                      <a:pt x="12243" y="42910"/>
                      <a:pt x="520" y="4319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" name="Arc 26"/>
              <p:cNvSpPr>
                <a:spLocks/>
              </p:cNvSpPr>
              <p:nvPr/>
            </p:nvSpPr>
            <p:spPr bwMode="auto">
              <a:xfrm rot="4314340">
                <a:off x="6440" y="9206"/>
                <a:ext cx="3353" cy="2654"/>
              </a:xfrm>
              <a:custGeom>
                <a:avLst/>
                <a:gdLst>
                  <a:gd name="G0" fmla="+- 0 0 0"/>
                  <a:gd name="G1" fmla="+- 16838 0 0"/>
                  <a:gd name="G2" fmla="+- 21600 0 0"/>
                  <a:gd name="T0" fmla="*/ 13529 w 21600"/>
                  <a:gd name="T1" fmla="*/ 0 h 37197"/>
                  <a:gd name="T2" fmla="*/ 7215 w 21600"/>
                  <a:gd name="T3" fmla="*/ 37197 h 37197"/>
                  <a:gd name="T4" fmla="*/ 0 w 21600"/>
                  <a:gd name="T5" fmla="*/ 16838 h 37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7197" fill="none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</a:path>
                  <a:path w="21600" h="37197" stroke="0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  <a:lnTo>
                      <a:pt x="0" y="16838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" name="Arc 27"/>
              <p:cNvSpPr>
                <a:spLocks/>
              </p:cNvSpPr>
              <p:nvPr/>
            </p:nvSpPr>
            <p:spPr bwMode="auto">
              <a:xfrm rot="4314340">
                <a:off x="7097" y="9463"/>
                <a:ext cx="2221" cy="2256"/>
              </a:xfrm>
              <a:custGeom>
                <a:avLst/>
                <a:gdLst>
                  <a:gd name="G0" fmla="+- 0 0 0"/>
                  <a:gd name="G1" fmla="+- 16838 0 0"/>
                  <a:gd name="G2" fmla="+- 21600 0 0"/>
                  <a:gd name="T0" fmla="*/ 13529 w 21600"/>
                  <a:gd name="T1" fmla="*/ 0 h 37776"/>
                  <a:gd name="T2" fmla="*/ 5307 w 21600"/>
                  <a:gd name="T3" fmla="*/ 37776 h 37776"/>
                  <a:gd name="T4" fmla="*/ 0 w 21600"/>
                  <a:gd name="T5" fmla="*/ 16838 h 37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7776" fill="none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6723"/>
                      <a:pt x="14889" y="35347"/>
                      <a:pt x="5306" y="37775"/>
                    </a:cubicBezTo>
                  </a:path>
                  <a:path w="21600" h="37776" stroke="0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6723"/>
                      <a:pt x="14889" y="35347"/>
                      <a:pt x="5306" y="37775"/>
                    </a:cubicBezTo>
                    <a:lnTo>
                      <a:pt x="0" y="16838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" name="Arc 28"/>
              <p:cNvSpPr>
                <a:spLocks/>
              </p:cNvSpPr>
              <p:nvPr/>
            </p:nvSpPr>
            <p:spPr bwMode="auto">
              <a:xfrm rot="4314340">
                <a:off x="7481" y="9860"/>
                <a:ext cx="1455" cy="1249"/>
              </a:xfrm>
              <a:custGeom>
                <a:avLst/>
                <a:gdLst>
                  <a:gd name="G0" fmla="+- 0 0 0"/>
                  <a:gd name="G1" fmla="+- 16838 0 0"/>
                  <a:gd name="G2" fmla="+- 21600 0 0"/>
                  <a:gd name="T0" fmla="*/ 13529 w 21600"/>
                  <a:gd name="T1" fmla="*/ 0 h 37197"/>
                  <a:gd name="T2" fmla="*/ 7215 w 21600"/>
                  <a:gd name="T3" fmla="*/ 37197 h 37197"/>
                  <a:gd name="T4" fmla="*/ 0 w 21600"/>
                  <a:gd name="T5" fmla="*/ 16838 h 37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7197" fill="none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</a:path>
                  <a:path w="21600" h="37197" stroke="0" extrusionOk="0">
                    <a:moveTo>
                      <a:pt x="13529" y="-1"/>
                    </a:moveTo>
                    <a:cubicBezTo>
                      <a:pt x="18631" y="4099"/>
                      <a:pt x="21600" y="10292"/>
                      <a:pt x="21600" y="16838"/>
                    </a:cubicBezTo>
                    <a:cubicBezTo>
                      <a:pt x="21600" y="25985"/>
                      <a:pt x="15837" y="34141"/>
                      <a:pt x="7215" y="37197"/>
                    </a:cubicBezTo>
                    <a:lnTo>
                      <a:pt x="0" y="16838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Arc 29"/>
              <p:cNvSpPr>
                <a:spLocks/>
              </p:cNvSpPr>
              <p:nvPr/>
            </p:nvSpPr>
            <p:spPr bwMode="auto">
              <a:xfrm rot="1168463" flipH="1" flipV="1">
                <a:off x="9825" y="10904"/>
                <a:ext cx="1821" cy="2013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19610"/>
                  <a:gd name="T1" fmla="*/ 0 h 15626"/>
                  <a:gd name="T2" fmla="*/ 19610 w 19610"/>
                  <a:gd name="T3" fmla="*/ 6570 h 15626"/>
                  <a:gd name="T4" fmla="*/ 0 w 1961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610" h="15626" fill="none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</a:path>
                  <a:path w="19610" h="15626" stroke="0" extrusionOk="0">
                    <a:moveTo>
                      <a:pt x="14912" y="0"/>
                    </a:moveTo>
                    <a:cubicBezTo>
                      <a:pt x="16877" y="1875"/>
                      <a:pt x="18471" y="4104"/>
                      <a:pt x="19609" y="6570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" name="Arc 30"/>
              <p:cNvSpPr>
                <a:spLocks/>
              </p:cNvSpPr>
              <p:nvPr/>
            </p:nvSpPr>
            <p:spPr bwMode="auto">
              <a:xfrm rot="1679409">
                <a:off x="5190" y="11555"/>
                <a:ext cx="2444" cy="1060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21070"/>
                  <a:gd name="T1" fmla="*/ 0 h 15626"/>
                  <a:gd name="T2" fmla="*/ 21070 w 21070"/>
                  <a:gd name="T3" fmla="*/ 10869 h 15626"/>
                  <a:gd name="T4" fmla="*/ 0 w 21070"/>
                  <a:gd name="T5" fmla="*/ 15626 h 15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70" h="15626" fill="none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</a:path>
                  <a:path w="21070" h="15626" stroke="0" extrusionOk="0">
                    <a:moveTo>
                      <a:pt x="14912" y="0"/>
                    </a:moveTo>
                    <a:cubicBezTo>
                      <a:pt x="17990" y="2937"/>
                      <a:pt x="20132" y="6718"/>
                      <a:pt x="21069" y="10869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" name="Arc 31"/>
              <p:cNvSpPr>
                <a:spLocks/>
              </p:cNvSpPr>
              <p:nvPr/>
            </p:nvSpPr>
            <p:spPr bwMode="auto">
              <a:xfrm rot="15411813" flipV="1">
                <a:off x="8490" y="12394"/>
                <a:ext cx="696" cy="798"/>
              </a:xfrm>
              <a:custGeom>
                <a:avLst/>
                <a:gdLst>
                  <a:gd name="G0" fmla="+- 0 0 0"/>
                  <a:gd name="G1" fmla="+- 15626 0 0"/>
                  <a:gd name="G2" fmla="+- 21600 0 0"/>
                  <a:gd name="T0" fmla="*/ 14913 w 21600"/>
                  <a:gd name="T1" fmla="*/ 0 h 26455"/>
                  <a:gd name="T2" fmla="*/ 18689 w 21600"/>
                  <a:gd name="T3" fmla="*/ 26455 h 26455"/>
                  <a:gd name="T4" fmla="*/ 0 w 21600"/>
                  <a:gd name="T5" fmla="*/ 15626 h 26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6455" fill="none" extrusionOk="0">
                    <a:moveTo>
                      <a:pt x="14912" y="0"/>
                    </a:moveTo>
                    <a:cubicBezTo>
                      <a:pt x="19183" y="4076"/>
                      <a:pt x="21600" y="9722"/>
                      <a:pt x="21600" y="15626"/>
                    </a:cubicBezTo>
                    <a:cubicBezTo>
                      <a:pt x="21600" y="19429"/>
                      <a:pt x="20595" y="23164"/>
                      <a:pt x="18689" y="26455"/>
                    </a:cubicBezTo>
                  </a:path>
                  <a:path w="21600" h="26455" stroke="0" extrusionOk="0">
                    <a:moveTo>
                      <a:pt x="14912" y="0"/>
                    </a:moveTo>
                    <a:cubicBezTo>
                      <a:pt x="19183" y="4076"/>
                      <a:pt x="21600" y="9722"/>
                      <a:pt x="21600" y="15626"/>
                    </a:cubicBezTo>
                    <a:cubicBezTo>
                      <a:pt x="21600" y="19429"/>
                      <a:pt x="20595" y="23164"/>
                      <a:pt x="18689" y="26455"/>
                    </a:cubicBezTo>
                    <a:lnTo>
                      <a:pt x="0" y="15626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0" name="Arc 32"/>
              <p:cNvSpPr>
                <a:spLocks/>
              </p:cNvSpPr>
              <p:nvPr/>
            </p:nvSpPr>
            <p:spPr bwMode="auto">
              <a:xfrm rot="15411813" flipH="1">
                <a:off x="8217" y="11207"/>
                <a:ext cx="628" cy="663"/>
              </a:xfrm>
              <a:custGeom>
                <a:avLst/>
                <a:gdLst>
                  <a:gd name="G0" fmla="+- 0 0 0"/>
                  <a:gd name="G1" fmla="+- 11960 0 0"/>
                  <a:gd name="G2" fmla="+- 21600 0 0"/>
                  <a:gd name="T0" fmla="*/ 17986 w 21600"/>
                  <a:gd name="T1" fmla="*/ 0 h 25030"/>
                  <a:gd name="T2" fmla="*/ 17197 w 21600"/>
                  <a:gd name="T3" fmla="*/ 25030 h 25030"/>
                  <a:gd name="T4" fmla="*/ 0 w 21600"/>
                  <a:gd name="T5" fmla="*/ 11960 h 25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030" fill="none" extrusionOk="0">
                    <a:moveTo>
                      <a:pt x="17986" y="-1"/>
                    </a:moveTo>
                    <a:cubicBezTo>
                      <a:pt x="20342" y="3543"/>
                      <a:pt x="21600" y="7704"/>
                      <a:pt x="21600" y="11960"/>
                    </a:cubicBezTo>
                    <a:cubicBezTo>
                      <a:pt x="21600" y="16680"/>
                      <a:pt x="20053" y="21271"/>
                      <a:pt x="17196" y="25029"/>
                    </a:cubicBezTo>
                  </a:path>
                  <a:path w="21600" h="25030" stroke="0" extrusionOk="0">
                    <a:moveTo>
                      <a:pt x="17986" y="-1"/>
                    </a:moveTo>
                    <a:cubicBezTo>
                      <a:pt x="20342" y="3543"/>
                      <a:pt x="21600" y="7704"/>
                      <a:pt x="21600" y="11960"/>
                    </a:cubicBezTo>
                    <a:cubicBezTo>
                      <a:pt x="21600" y="16680"/>
                      <a:pt x="20053" y="21271"/>
                      <a:pt x="17196" y="25029"/>
                    </a:cubicBezTo>
                    <a:lnTo>
                      <a:pt x="0" y="1196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 type="stealth" w="lg" len="lg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8622" y="12773"/>
                <a:ext cx="375" cy="368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FFFF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 flipV="1">
                <a:off x="8135" y="10545"/>
                <a:ext cx="730" cy="1081"/>
              </a:xfrm>
              <a:prstGeom prst="downArrow">
                <a:avLst>
                  <a:gd name="adj1" fmla="val 50000"/>
                  <a:gd name="adj2" fmla="val 37021"/>
                </a:avLst>
              </a:prstGeom>
              <a:solidFill>
                <a:srgbClr val="FFFFFF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4" name="Grupa 10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34826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827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34828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5" name="Text Box 3"/>
          <p:cNvSpPr txBox="1">
            <a:spLocks noChangeArrowheads="1"/>
          </p:cNvSpPr>
          <p:nvPr/>
        </p:nvSpPr>
        <p:spPr bwMode="auto">
          <a:xfrm>
            <a:off x="3968750" y="422275"/>
            <a:ext cx="264318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Rozbłyski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312" y="1636697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528" y="3136895"/>
            <a:ext cx="47625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pole tekstowe 16"/>
          <p:cNvSpPr txBox="1"/>
          <p:nvPr/>
        </p:nvSpPr>
        <p:spPr>
          <a:xfrm>
            <a:off x="325404" y="1851011"/>
            <a:ext cx="4775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Richard </a:t>
            </a:r>
            <a:r>
              <a:rPr lang="pl-PL" b="1" dirty="0" err="1" smtClean="0"/>
              <a:t>Carrington</a:t>
            </a:r>
            <a:r>
              <a:rPr lang="pl-PL" b="1" dirty="0" smtClean="0"/>
              <a:t> obserwuje </a:t>
            </a:r>
          </a:p>
          <a:p>
            <a:r>
              <a:rPr lang="pl-PL" b="1" dirty="0" smtClean="0"/>
              <a:t>1 września 1859 r. gwałtowne pojaśnienie </a:t>
            </a:r>
          </a:p>
          <a:p>
            <a:r>
              <a:rPr lang="pl-PL" b="1" dirty="0" smtClean="0"/>
              <a:t>w okolicy obserwowanych plam</a:t>
            </a:r>
            <a:endParaRPr lang="pl-PL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5183188" y="5565787"/>
            <a:ext cx="4788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Balfour Stewart, dyrektor obserwatorium </a:t>
            </a:r>
          </a:p>
          <a:p>
            <a:r>
              <a:rPr lang="pl-PL" b="1" dirty="0" err="1" smtClean="0">
                <a:solidFill>
                  <a:srgbClr val="FFFF00"/>
                </a:solidFill>
              </a:rPr>
              <a:t>Kew</a:t>
            </a:r>
            <a:r>
              <a:rPr lang="pl-PL" b="1" dirty="0" smtClean="0">
                <a:solidFill>
                  <a:srgbClr val="FFFF00"/>
                </a:solidFill>
              </a:rPr>
              <a:t> Garden rejestruje gwałtowne zmiany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pola magnetycznego mierzonego za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pomocą superczułego kompasu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0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34826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827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34828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5" name="Text Box 3"/>
          <p:cNvSpPr txBox="1">
            <a:spLocks noChangeArrowheads="1"/>
          </p:cNvSpPr>
          <p:nvPr/>
        </p:nvSpPr>
        <p:spPr bwMode="auto">
          <a:xfrm>
            <a:off x="3968750" y="422275"/>
            <a:ext cx="264318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Rozbłyski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7" name="T171_980714_1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39718" y="4583514"/>
            <a:ext cx="3786214" cy="2839661"/>
          </a:xfrm>
          <a:prstGeom prst="rect">
            <a:avLst/>
          </a:prstGeom>
        </p:spPr>
      </p:pic>
      <p:pic>
        <p:nvPicPr>
          <p:cNvPr id="8" name="T1600_020715_20Xflare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1182660" y="1350945"/>
            <a:ext cx="3143272" cy="3143272"/>
          </a:xfrm>
          <a:prstGeom prst="rect">
            <a:avLst/>
          </a:prstGeom>
        </p:spPr>
      </p:pic>
      <p:pic>
        <p:nvPicPr>
          <p:cNvPr id="9" name="T1600_X17_20031104_20UTc.mo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tretch>
            <a:fillRect/>
          </a:stretch>
        </p:blipFill>
        <p:spPr>
          <a:xfrm>
            <a:off x="5040313" y="1422383"/>
            <a:ext cx="3857652" cy="2893239"/>
          </a:xfrm>
          <a:prstGeom prst="rect">
            <a:avLst/>
          </a:prstGeom>
        </p:spPr>
      </p:pic>
      <p:pic>
        <p:nvPicPr>
          <p:cNvPr id="10" name="X17_20031104_20UT.mo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/>
          <a:stretch>
            <a:fillRect/>
          </a:stretch>
        </p:blipFill>
        <p:spPr>
          <a:xfrm>
            <a:off x="5040312" y="4422779"/>
            <a:ext cx="3857652" cy="28932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3008326" y="1530360"/>
            <a:ext cx="3960812" cy="1535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Arial-BoldMT"/>
              </a:rPr>
              <a:t>		</a:t>
            </a:r>
            <a:endParaRPr lang="pl-PL" b="1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l-PL" b="1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Arial-BoldMT"/>
              </a:rPr>
              <a:t>1.6x10</a:t>
            </a:r>
            <a:r>
              <a:rPr lang="en-GB" b="1" baseline="33000" dirty="0" smtClean="0">
                <a:solidFill>
                  <a:srgbClr val="FFFF00"/>
                </a:solidFill>
                <a:latin typeface="Arial-BoldMT"/>
              </a:rPr>
              <a:t>6</a:t>
            </a:r>
            <a:r>
              <a:rPr lang="en-GB" sz="1100" b="1" dirty="0" smtClean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Arial-BoldMT"/>
              </a:rPr>
              <a:t>J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l-PL" b="1" dirty="0" smtClean="0">
              <a:solidFill>
                <a:srgbClr val="FFFF00"/>
              </a:solidFill>
              <a:latin typeface="Arial-BoldMT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040313" y="5759450"/>
            <a:ext cx="1714511" cy="4492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-BoldMT"/>
              </a:rPr>
              <a:t>10</a:t>
            </a:r>
            <a:r>
              <a:rPr lang="en-GB" b="1" baseline="33000" dirty="0">
                <a:solidFill>
                  <a:srgbClr val="FFFF00"/>
                </a:solidFill>
                <a:latin typeface="Arial-BoldMT"/>
              </a:rPr>
              <a:t>26</a:t>
            </a:r>
            <a:r>
              <a:rPr lang="en-GB" b="1" dirty="0">
                <a:solidFill>
                  <a:srgbClr val="FFFF00"/>
                </a:solidFill>
                <a:latin typeface="Arial-BoldMT"/>
              </a:rPr>
              <a:t> J   	</a:t>
            </a: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725" y="1800225"/>
            <a:ext cx="216058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725" y="3060700"/>
            <a:ext cx="216058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725" y="4319588"/>
            <a:ext cx="216058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7" name="Picture 9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9613" y="5627688"/>
            <a:ext cx="2847975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upa 10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34826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827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34828" name="Picture 1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5" name="Text Box 3"/>
          <p:cNvSpPr txBox="1">
            <a:spLocks noChangeArrowheads="1"/>
          </p:cNvSpPr>
          <p:nvPr/>
        </p:nvSpPr>
        <p:spPr bwMode="auto">
          <a:xfrm>
            <a:off x="3968750" y="422275"/>
            <a:ext cx="264318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Rozbłyski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4" name="xflares.mpg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4325932" y="1350945"/>
            <a:ext cx="5214974" cy="4056091"/>
          </a:xfrm>
          <a:prstGeom prst="rect">
            <a:avLst/>
          </a:prstGeom>
        </p:spPr>
      </p:pic>
      <p:pic>
        <p:nvPicPr>
          <p:cNvPr id="15" name="Obraz 5" descr="xrays.gif">
            <a:hlinkClick r:id="rId7" action="ppaction://hlinkfile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6196" y="5422911"/>
            <a:ext cx="3429024" cy="195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5"/>
          <p:cNvSpPr/>
          <p:nvPr/>
        </p:nvSpPr>
        <p:spPr>
          <a:xfrm>
            <a:off x="3040048" y="3279771"/>
            <a:ext cx="5038725" cy="779316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l-PL" b="1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Arial-BoldMT"/>
              </a:rPr>
              <a:t>5x10</a:t>
            </a:r>
            <a:r>
              <a:rPr lang="en-GB" b="1" baseline="33000" dirty="0" smtClean="0">
                <a:solidFill>
                  <a:srgbClr val="FFFF00"/>
                </a:solidFill>
                <a:latin typeface="Arial-BoldMT"/>
              </a:rPr>
              <a:t>15</a:t>
            </a:r>
            <a:r>
              <a:rPr lang="en-GB" b="1" dirty="0" smtClean="0">
                <a:solidFill>
                  <a:srgbClr val="FFFF00"/>
                </a:solidFill>
                <a:latin typeface="Arial-BoldMT"/>
              </a:rPr>
              <a:t>J</a:t>
            </a:r>
            <a:endParaRPr lang="en-GB" b="1" baseline="33000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b="1" baseline="33000" dirty="0" smtClean="0">
              <a:solidFill>
                <a:srgbClr val="FFFF00"/>
              </a:solidFill>
              <a:latin typeface="Arial-BoldM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3111486" y="4422779"/>
            <a:ext cx="5038725" cy="693395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b="1" baseline="33000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b="1" baseline="33000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smtClean="0">
                <a:solidFill>
                  <a:srgbClr val="FFFF00"/>
                </a:solidFill>
                <a:latin typeface="Arial-BoldMT"/>
              </a:rPr>
              <a:t>10</a:t>
            </a:r>
            <a:r>
              <a:rPr lang="en-GB" b="1" baseline="33000" dirty="0" smtClean="0">
                <a:solidFill>
                  <a:srgbClr val="FFFF00"/>
                </a:solidFill>
                <a:latin typeface="Arial-BoldMT"/>
              </a:rPr>
              <a:t>18</a:t>
            </a:r>
            <a:r>
              <a:rPr lang="en-GB" sz="1100" b="1" dirty="0" smtClean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b="1" dirty="0" smtClean="0">
                <a:solidFill>
                  <a:srgbClr val="FFFF00"/>
                </a:solidFill>
                <a:latin typeface="Arial-BoldMT"/>
              </a:rPr>
              <a:t>J 	</a:t>
            </a:r>
            <a:endParaRPr lang="en-GB" b="1" baseline="33000" dirty="0">
              <a:solidFill>
                <a:srgbClr val="FFFF00"/>
              </a:solidFill>
              <a:latin typeface="Arial-BoldM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741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Grupa 5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37892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893" name="Text Box 3"/>
            <p:cNvSpPr txBox="1">
              <a:spLocks noChangeArrowheads="1"/>
            </p:cNvSpPr>
            <p:nvPr/>
          </p:nvSpPr>
          <p:spPr bwMode="auto">
            <a:xfrm>
              <a:off x="3397238" y="422275"/>
              <a:ext cx="1714491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Rozbłyski i CME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37894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37895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Fla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3966" y="1422383"/>
            <a:ext cx="4643445" cy="3147224"/>
          </a:xfrm>
          <a:prstGeom prst="rect">
            <a:avLst/>
          </a:prstGeom>
        </p:spPr>
      </p:pic>
      <p:pic>
        <p:nvPicPr>
          <p:cNvPr id="10" name="Picture 4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51303" y="1350945"/>
            <a:ext cx="4775356" cy="20770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Obraz 5" descr="cme.jpg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3966" y="4852414"/>
            <a:ext cx="4643470" cy="235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tt1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4968874" y="3494085"/>
            <a:ext cx="4607728" cy="36861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upa 5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096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965" name="Text Box 3"/>
            <p:cNvSpPr txBox="1">
              <a:spLocks noChangeArrowheads="1"/>
            </p:cNvSpPr>
            <p:nvPr/>
          </p:nvSpPr>
          <p:spPr bwMode="auto">
            <a:xfrm>
              <a:off x="2111354" y="422275"/>
              <a:ext cx="400050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Współczesny obraz Słońca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40966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0967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Multi_View_Solar_Stor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68346" y="1565259"/>
            <a:ext cx="8181149" cy="55007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26130" y="2136763"/>
            <a:ext cx="4254495" cy="4071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l-PL" sz="2000" b="1" dirty="0" smtClean="0">
                <a:solidFill>
                  <a:srgbClr val="FFFF00"/>
                </a:solidFill>
                <a:latin typeface="Arial-BoldMT"/>
              </a:rPr>
              <a:t>CME mogą docierać w okolice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l-PL" sz="2000" b="1" dirty="0" smtClean="0">
                <a:solidFill>
                  <a:srgbClr val="FFFF00"/>
                </a:solidFill>
                <a:latin typeface="Arial-BoldMT"/>
              </a:rPr>
              <a:t>Ziemi i mogą być niebezpieczne: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l-PL" sz="2000" b="1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l-PL" sz="2000" b="1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l-PL" sz="2000" b="1" dirty="0" smtClean="0">
                <a:solidFill>
                  <a:srgbClr val="FFFF00"/>
                </a:solidFill>
                <a:latin typeface="Arial-BoldMT"/>
              </a:rPr>
              <a:t> </a:t>
            </a:r>
            <a:r>
              <a:rPr lang="pl-PL" sz="1600" b="1" dirty="0" smtClean="0">
                <a:solidFill>
                  <a:srgbClr val="FFFF00"/>
                </a:solidFill>
                <a:latin typeface="Arial-BoldMT"/>
              </a:rPr>
              <a:t>-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astronauci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(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loty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-BoldMT"/>
              </a:rPr>
              <a:t>międzyplanetarne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,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l-PL" sz="1600" b="1" dirty="0">
                <a:solidFill>
                  <a:srgbClr val="FFFF00"/>
                </a:solidFill>
                <a:latin typeface="Arial-BoldMT"/>
              </a:rPr>
              <a:t>  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stacje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kosmiczne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,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itp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.)</a:t>
            </a: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- </a:t>
            </a:r>
            <a:r>
              <a:rPr lang="pl-PL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pasażerowie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samolotów</a:t>
            </a:r>
            <a:endParaRPr lang="en-GB" sz="1600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- </a:t>
            </a:r>
            <a:r>
              <a:rPr lang="pl-PL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stacje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transformatorowe</a:t>
            </a:r>
            <a:endParaRPr lang="en-GB" sz="1600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- </a:t>
            </a:r>
            <a:r>
              <a:rPr lang="pl-PL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rurociągi</a:t>
            </a:r>
            <a:endParaRPr lang="en-GB" sz="1600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- </a:t>
            </a:r>
            <a:r>
              <a:rPr lang="pl-PL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sztuczne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satelity</a:t>
            </a:r>
            <a:endParaRPr lang="en-GB" sz="1600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5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l-PL" sz="1600" b="1" dirty="0">
                <a:solidFill>
                  <a:srgbClr val="FFFF00"/>
                </a:solidFill>
                <a:latin typeface="Arial-BoldMT"/>
              </a:rPr>
              <a:t>- 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łączność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radiowa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i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-BoldMT"/>
              </a:rPr>
              <a:t>satelitarna</a:t>
            </a:r>
            <a:endParaRPr lang="en-GB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600" b="1" dirty="0" smtClean="0">
                <a:solidFill>
                  <a:srgbClr val="FFFF00"/>
                </a:solidFill>
                <a:latin typeface="Arial-BoldMT"/>
              </a:rPr>
              <a:t>- </a:t>
            </a:r>
            <a:r>
              <a:rPr lang="pl-PL" sz="1600" b="1" dirty="0" smtClean="0">
                <a:solidFill>
                  <a:srgbClr val="FFFF00"/>
                </a:solidFill>
                <a:latin typeface="Arial-BoldMT"/>
              </a:rPr>
              <a:t> </a:t>
            </a:r>
            <a:r>
              <a:rPr lang="en-GB" sz="1600" b="1" dirty="0" err="1" smtClean="0">
                <a:solidFill>
                  <a:srgbClr val="FFFF00"/>
                </a:solidFill>
                <a:latin typeface="Arial-BoldMT"/>
              </a:rPr>
              <a:t>zorze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,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zorze</a:t>
            </a:r>
            <a:r>
              <a:rPr lang="en-GB" sz="1600" b="1" dirty="0">
                <a:solidFill>
                  <a:srgbClr val="FFFF00"/>
                </a:solidFill>
                <a:latin typeface="Arial-BoldMT"/>
              </a:rPr>
              <a:t>, </a:t>
            </a:r>
            <a:r>
              <a:rPr lang="en-GB" sz="1600" b="1" dirty="0" err="1">
                <a:solidFill>
                  <a:srgbClr val="FFFF00"/>
                </a:solidFill>
                <a:latin typeface="Arial-BoldMT"/>
              </a:rPr>
              <a:t>zorze</a:t>
            </a:r>
            <a:r>
              <a:rPr lang="en-GB" sz="1600" b="1" dirty="0" smtClean="0">
                <a:solidFill>
                  <a:srgbClr val="FFFF00"/>
                </a:solidFill>
                <a:latin typeface="Arial-BoldMT"/>
              </a:rPr>
              <a:t>...</a:t>
            </a:r>
            <a:endParaRPr lang="pl-PL" sz="1600" b="1" dirty="0" smtClean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GB" sz="1600" b="1" dirty="0">
              <a:solidFill>
                <a:srgbClr val="FFFF00"/>
              </a:solidFill>
              <a:latin typeface="Arial-BoldMT"/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GB" b="1" dirty="0">
              <a:solidFill>
                <a:srgbClr val="FFFF00"/>
              </a:solidFill>
              <a:latin typeface="Arial-BoldMT"/>
            </a:endParaRPr>
          </a:p>
        </p:txBody>
      </p:sp>
      <p:grpSp>
        <p:nvGrpSpPr>
          <p:cNvPr id="41988" name="Grupa 6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1989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990" name="Text Box 3"/>
            <p:cNvSpPr txBox="1">
              <a:spLocks noChangeArrowheads="1"/>
            </p:cNvSpPr>
            <p:nvPr/>
          </p:nvSpPr>
          <p:spPr bwMode="auto">
            <a:xfrm>
              <a:off x="1825602" y="422275"/>
              <a:ext cx="5857895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Słoneczna prognoza pogody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41991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1992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04" y="1636697"/>
            <a:ext cx="530355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XFlar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97040" y="5137159"/>
            <a:ext cx="2952771" cy="22145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20725" y="1260475"/>
            <a:ext cx="8602663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4099" name="Słoneczko 8"/>
          <p:cNvSpPr>
            <a:spLocks noChangeArrowheads="1"/>
          </p:cNvSpPr>
          <p:nvPr/>
        </p:nvSpPr>
        <p:spPr bwMode="auto">
          <a:xfrm>
            <a:off x="39688" y="65088"/>
            <a:ext cx="1143000" cy="1143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pic>
        <p:nvPicPr>
          <p:cNvPr id="410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103188"/>
            <a:ext cx="1111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2397125" y="422275"/>
            <a:ext cx="614362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Źródło energii słonecznej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4102" name="Obraz 8" descr="sun-cor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8676" y="2057057"/>
            <a:ext cx="3071834" cy="24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0" name="pole tekstowe 13"/>
          <p:cNvSpPr txBox="1">
            <a:spLocks noChangeArrowheads="1"/>
          </p:cNvSpPr>
          <p:nvPr/>
        </p:nvSpPr>
        <p:spPr bwMode="auto">
          <a:xfrm>
            <a:off x="5530082" y="1136631"/>
            <a:ext cx="2367751" cy="3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44463" y="3065457"/>
            <a:ext cx="50387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600 mln ton wodoru zamienia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się w hel w każdej sekundzie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4 mln ton jest przekształcane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 energię:  3.6*10</a:t>
            </a:r>
            <a:r>
              <a:rPr lang="pl-PL" b="1" baseline="30000" dirty="0" smtClean="0">
                <a:solidFill>
                  <a:srgbClr val="FFFF00"/>
                </a:solidFill>
              </a:rPr>
              <a:t>26</a:t>
            </a:r>
            <a:r>
              <a:rPr lang="pl-PL" b="1" dirty="0" smtClean="0">
                <a:solidFill>
                  <a:srgbClr val="FFFF00"/>
                </a:solidFill>
              </a:rPr>
              <a:t> W</a:t>
            </a: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842" y="1422383"/>
            <a:ext cx="2127066" cy="159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12"/>
          <p:cNvGrpSpPr>
            <a:grpSpLocks/>
          </p:cNvGrpSpPr>
          <p:nvPr/>
        </p:nvGrpSpPr>
        <p:grpSpPr bwMode="auto">
          <a:xfrm>
            <a:off x="468280" y="5137159"/>
            <a:ext cx="3954462" cy="1931987"/>
            <a:chOff x="6040438" y="3062288"/>
            <a:chExt cx="3954462" cy="1931987"/>
          </a:xfrm>
        </p:grpSpPr>
        <p:sp>
          <p:nvSpPr>
            <p:cNvPr id="21" name="pole tekstowe 10"/>
            <p:cNvSpPr txBox="1">
              <a:spLocks noChangeArrowheads="1"/>
            </p:cNvSpPr>
            <p:nvPr/>
          </p:nvSpPr>
          <p:spPr bwMode="auto">
            <a:xfrm>
              <a:off x="6040438" y="3062288"/>
              <a:ext cx="3954462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>
                  <a:solidFill>
                    <a:srgbClr val="FFFF00"/>
                  </a:solidFill>
                </a:rPr>
                <a:t>Ciągłe rozpraszanie, pochłanianie </a:t>
              </a:r>
            </a:p>
            <a:p>
              <a:r>
                <a:rPr lang="pl-PL" b="1">
                  <a:solidFill>
                    <a:srgbClr val="FFFF00"/>
                  </a:solidFill>
                </a:rPr>
                <a:t>i emisja – coraz mniejsze energie</a:t>
              </a:r>
            </a:p>
            <a:p>
              <a:r>
                <a:rPr lang="pl-PL" b="1">
                  <a:solidFill>
                    <a:srgbClr val="FFFF00"/>
                  </a:solidFill>
                </a:rPr>
                <a:t>kwantów</a:t>
              </a:r>
            </a:p>
          </p:txBody>
        </p:sp>
        <p:sp>
          <p:nvSpPr>
            <p:cNvPr id="22" name="pole tekstowe 11"/>
            <p:cNvSpPr txBox="1">
              <a:spLocks noChangeArrowheads="1"/>
            </p:cNvSpPr>
            <p:nvPr/>
          </p:nvSpPr>
          <p:spPr bwMode="auto">
            <a:xfrm>
              <a:off x="6040438" y="4348163"/>
              <a:ext cx="3646487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b="1">
                  <a:solidFill>
                    <a:srgbClr val="FFFF00"/>
                  </a:solidFill>
                </a:rPr>
                <a:t>Bardzo powolna wędrówka:</a:t>
              </a:r>
            </a:p>
            <a:p>
              <a:r>
                <a:rPr lang="pl-PL" b="1">
                  <a:solidFill>
                    <a:srgbClr val="FFFF00"/>
                  </a:solidFill>
                </a:rPr>
                <a:t>200 000 lat zamiast 2.7 sekundy</a:t>
              </a:r>
            </a:p>
          </p:txBody>
        </p:sp>
      </p:grpSp>
      <p:cxnSp>
        <p:nvCxnSpPr>
          <p:cNvPr id="24" name="Łącznik prosty ze strzałką 23"/>
          <p:cNvCxnSpPr/>
          <p:nvPr/>
        </p:nvCxnSpPr>
        <p:spPr bwMode="auto">
          <a:xfrm rot="10800000">
            <a:off x="2825734" y="3779837"/>
            <a:ext cx="928694" cy="28575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Łącznik prosty ze strzałką 25"/>
          <p:cNvCxnSpPr/>
          <p:nvPr/>
        </p:nvCxnSpPr>
        <p:spPr bwMode="auto">
          <a:xfrm rot="10800000" flipV="1">
            <a:off x="2539982" y="3708399"/>
            <a:ext cx="1857388" cy="150019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pole tekstowe 10"/>
          <p:cNvSpPr txBox="1">
            <a:spLocks noChangeArrowheads="1"/>
          </p:cNvSpPr>
          <p:nvPr/>
        </p:nvSpPr>
        <p:spPr bwMode="auto">
          <a:xfrm>
            <a:off x="5540378" y="4779969"/>
            <a:ext cx="41601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 odległości około 0.7 R od środka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transport promienisty przestaje być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wystarczająco efektywny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Pojawia się konwekcja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Wraz z pionowymi ruchami plazmy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unoszone jest pole magnetyczne</a:t>
            </a:r>
          </a:p>
          <a:p>
            <a:endParaRPr lang="pl-PL" b="1" dirty="0">
              <a:solidFill>
                <a:srgbClr val="FFFF00"/>
              </a:solidFill>
            </a:endParaRPr>
          </a:p>
        </p:txBody>
      </p:sp>
      <p:cxnSp>
        <p:nvCxnSpPr>
          <p:cNvPr id="32" name="Łącznik prosty ze strzałką 31"/>
          <p:cNvCxnSpPr/>
          <p:nvPr/>
        </p:nvCxnSpPr>
        <p:spPr bwMode="auto">
          <a:xfrm rot="16200000" flipH="1">
            <a:off x="4647403" y="3601242"/>
            <a:ext cx="1714512" cy="50006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" name="astro_ac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83320" y="1493821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096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965" name="Text Box 3"/>
            <p:cNvSpPr txBox="1">
              <a:spLocks noChangeArrowheads="1"/>
            </p:cNvSpPr>
            <p:nvPr/>
          </p:nvSpPr>
          <p:spPr bwMode="auto">
            <a:xfrm>
              <a:off x="2111354" y="422275"/>
              <a:ext cx="400050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Zorze polarne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40966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0967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what_is_a_cme_NASA_WebV_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39718" y="1708135"/>
            <a:ext cx="4295792" cy="2928949"/>
          </a:xfrm>
          <a:prstGeom prst="rect">
            <a:avLst/>
          </a:prstGeom>
        </p:spPr>
      </p:pic>
      <p:pic>
        <p:nvPicPr>
          <p:cNvPr id="11" name="raeder_themis_feb2007_320x240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4968874" y="3708399"/>
            <a:ext cx="4595833" cy="3446875"/>
          </a:xfrm>
          <a:prstGeom prst="rect">
            <a:avLst/>
          </a:prstGeom>
        </p:spPr>
      </p:pic>
      <p:sp>
        <p:nvSpPr>
          <p:cNvPr id="12" name="pole tekstowe 11">
            <a:hlinkClick r:id="rId8" action="ppaction://hlinkfile"/>
          </p:cNvPr>
          <p:cNvSpPr txBox="1"/>
          <p:nvPr/>
        </p:nvSpPr>
        <p:spPr>
          <a:xfrm>
            <a:off x="5146266" y="2008004"/>
            <a:ext cx="4608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Ziemia jest otoczona polem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magnetycznym – chroni nas przed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naładowanymi cząstkami docierającymi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ze Słońca i przestrzeni kosmicznej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13" name="pole tekstowe 12">
            <a:hlinkClick r:id="rId9" action="ppaction://hlinkfile"/>
          </p:cNvPr>
          <p:cNvSpPr txBox="1"/>
          <p:nvPr/>
        </p:nvSpPr>
        <p:spPr>
          <a:xfrm>
            <a:off x="253966" y="5160029"/>
            <a:ext cx="4634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Cząstki odpowiedzialne za zorze polarne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są przyspieszane w ziemskiej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magnetosferze dzięki przełączaniu linii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sił – ten sam mechanizm produkuje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rozbłyski i CME na Słońcu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096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965" name="Text Box 3"/>
            <p:cNvSpPr txBox="1">
              <a:spLocks noChangeArrowheads="1"/>
            </p:cNvSpPr>
            <p:nvPr/>
          </p:nvSpPr>
          <p:spPr bwMode="auto">
            <a:xfrm>
              <a:off x="2111354" y="422275"/>
              <a:ext cx="400050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Zorze polarne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40966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0967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olar_20031120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6842" y="1350945"/>
            <a:ext cx="4167174" cy="3125381"/>
          </a:xfrm>
          <a:prstGeom prst="rect">
            <a:avLst/>
          </a:prstGeom>
        </p:spPr>
      </p:pic>
      <p:pic>
        <p:nvPicPr>
          <p:cNvPr id="8" name="Obraz 7" descr="aurora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436" y="1565259"/>
            <a:ext cx="4845332" cy="3662358"/>
          </a:xfrm>
          <a:prstGeom prst="rect">
            <a:avLst/>
          </a:prstGeom>
        </p:spPr>
      </p:pic>
      <p:pic>
        <p:nvPicPr>
          <p:cNvPr id="9" name="Obraz 8" descr="1069880849-Auror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998" y="4279903"/>
            <a:ext cx="4515522" cy="3012119"/>
          </a:xfrm>
          <a:prstGeom prst="rect">
            <a:avLst/>
          </a:prstGeom>
        </p:spPr>
      </p:pic>
      <p:pic>
        <p:nvPicPr>
          <p:cNvPr id="10" name="Obraz 9" descr="aurora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32" y="4065589"/>
            <a:ext cx="4448147" cy="32639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096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965" name="Text Box 3"/>
            <p:cNvSpPr txBox="1">
              <a:spLocks noChangeArrowheads="1"/>
            </p:cNvSpPr>
            <p:nvPr/>
          </p:nvSpPr>
          <p:spPr bwMode="auto">
            <a:xfrm>
              <a:off x="2111354" y="422275"/>
              <a:ext cx="400050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smtClean="0">
                  <a:solidFill>
                    <a:srgbClr val="000000"/>
                  </a:solidFill>
                </a:rPr>
                <a:t>Zorze polarne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40966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0967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a 9"/>
          <p:cNvGrpSpPr/>
          <p:nvPr/>
        </p:nvGrpSpPr>
        <p:grpSpPr>
          <a:xfrm>
            <a:off x="325404" y="1493821"/>
            <a:ext cx="4310065" cy="3321845"/>
            <a:chOff x="2039916" y="1851011"/>
            <a:chExt cx="5953139" cy="482204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39916" y="1851011"/>
              <a:ext cx="5953139" cy="482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pole tekstowe 7"/>
            <p:cNvSpPr txBox="1"/>
            <p:nvPr/>
          </p:nvSpPr>
          <p:spPr>
            <a:xfrm>
              <a:off x="2111354" y="4422779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smtClean="0">
                  <a:solidFill>
                    <a:srgbClr val="00CC00"/>
                  </a:solidFill>
                </a:rPr>
                <a:t>TLEN</a:t>
              </a:r>
              <a:endParaRPr lang="pl-PL" sz="2400" b="1" dirty="0">
                <a:solidFill>
                  <a:srgbClr val="00CC00"/>
                </a:solidFill>
              </a:endParaRP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6480131" y="1993886"/>
              <a:ext cx="10214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smtClean="0">
                  <a:solidFill>
                    <a:srgbClr val="FF0000"/>
                  </a:solidFill>
                </a:rPr>
                <a:t>AZOT</a:t>
              </a:r>
              <a:endParaRPr lang="pl-PL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5" descr="C:\user\mrozek\zorzepolarne\7arora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1948" y="5137159"/>
            <a:ext cx="3048000" cy="2133600"/>
          </a:xfrm>
          <a:prstGeom prst="rect">
            <a:avLst/>
          </a:prstGeom>
          <a:noFill/>
        </p:spPr>
      </p:pic>
      <p:pic>
        <p:nvPicPr>
          <p:cNvPr id="13" name="Picture 8" descr="C:\user\mrozek\zorzepolarne\7aurop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404" y="4922845"/>
            <a:ext cx="3048000" cy="2135188"/>
          </a:xfrm>
          <a:prstGeom prst="rect">
            <a:avLst/>
          </a:prstGeom>
          <a:noFill/>
        </p:spPr>
      </p:pic>
      <p:pic>
        <p:nvPicPr>
          <p:cNvPr id="14" name="Picture 9" descr="C:\user\mrozek\zorzepolarne\7aurop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8676" y="4637093"/>
            <a:ext cx="3048000" cy="2135188"/>
          </a:xfrm>
          <a:prstGeom prst="rect">
            <a:avLst/>
          </a:prstGeom>
          <a:noFill/>
        </p:spPr>
      </p:pic>
      <p:pic>
        <p:nvPicPr>
          <p:cNvPr id="15" name="Picture 3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40312" y="1708135"/>
            <a:ext cx="4406212" cy="288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1619250"/>
            <a:ext cx="3924300" cy="540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3779837"/>
            <a:ext cx="5400675" cy="3359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5061" name="Grupa 7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5063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5064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5065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1182688" y="422275"/>
            <a:ext cx="785812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Zorze polarne – nie zawsze polarne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4494" y="1350945"/>
            <a:ext cx="4143404" cy="28000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53966" y="4494217"/>
            <a:ext cx="1538287" cy="233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FFFF00"/>
                </a:solidFill>
              </a:rPr>
              <a:t>27 03 2001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FFFF00"/>
                </a:solidFill>
              </a:rPr>
              <a:t>01 04 2001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FFFF00"/>
                </a:solidFill>
              </a:rPr>
              <a:t>05 11 2001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FFFF00"/>
                </a:solidFill>
              </a:rPr>
              <a:t>29 05 2005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FFFF00"/>
                </a:solidFill>
              </a:rPr>
              <a:t>29 10 2003 r.</a:t>
            </a:r>
          </a:p>
          <a:p>
            <a:pPr hangingPunct="0">
              <a:lnSpc>
                <a:spcPct val="14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b="1" dirty="0">
                <a:solidFill>
                  <a:srgbClr val="FFFF00"/>
                </a:solidFill>
              </a:rPr>
              <a:t>20 11 2003 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5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0964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965" name="Text Box 3"/>
            <p:cNvSpPr txBox="1">
              <a:spLocks noChangeArrowheads="1"/>
            </p:cNvSpPr>
            <p:nvPr/>
          </p:nvSpPr>
          <p:spPr bwMode="auto">
            <a:xfrm>
              <a:off x="2111354" y="422275"/>
              <a:ext cx="400050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smtClean="0">
                  <a:solidFill>
                    <a:srgbClr val="000000"/>
                  </a:solidFill>
                </a:rPr>
                <a:t>Zorze polarne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40966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0967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280" y="1565259"/>
            <a:ext cx="5214974" cy="335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37" y="3851275"/>
            <a:ext cx="4618010" cy="34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5826130" y="1922449"/>
            <a:ext cx="40446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www.spaceweather.com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Potrzebna jest wysoka aktywność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słoneczna – kiedy można się takiej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spodziewać?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2431" y="4637093"/>
            <a:ext cx="3880757" cy="257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29" y="1636698"/>
            <a:ext cx="2438306" cy="2357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4626" y="3351209"/>
            <a:ext cx="4445342" cy="291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1420" y="1636698"/>
            <a:ext cx="2435242" cy="2378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5102260" y="2041519"/>
            <a:ext cx="5081588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>
                <a:solidFill>
                  <a:srgbClr val="FFFF00"/>
                </a:solidFill>
              </a:rPr>
              <a:t>Aktywne Słońce to Słońce zaplamione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b="1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>
                <a:solidFill>
                  <a:srgbClr val="FFFF00"/>
                </a:solidFill>
              </a:rPr>
              <a:t>Zaplamienie zmienia się w ciągu około 11 lat </a:t>
            </a:r>
          </a:p>
        </p:txBody>
      </p:sp>
      <p:grpSp>
        <p:nvGrpSpPr>
          <p:cNvPr id="18438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8440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441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8442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9" name="Text Box 3"/>
          <p:cNvSpPr txBox="1">
            <a:spLocks noChangeArrowheads="1"/>
          </p:cNvSpPr>
          <p:nvPr/>
        </p:nvSpPr>
        <p:spPr bwMode="auto">
          <a:xfrm>
            <a:off x="2968625" y="422275"/>
            <a:ext cx="471487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 dirty="0">
                <a:solidFill>
                  <a:srgbClr val="000000"/>
                </a:solidFill>
              </a:rPr>
              <a:t>Cykl aktywności</a:t>
            </a:r>
            <a:endParaRPr lang="en-GB" sz="3600" b="1" dirty="0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18" y="4208465"/>
            <a:ext cx="1351811" cy="195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68610" y="4208465"/>
            <a:ext cx="2007654" cy="194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ole tekstowe 14"/>
          <p:cNvSpPr txBox="1"/>
          <p:nvPr/>
        </p:nvSpPr>
        <p:spPr>
          <a:xfrm>
            <a:off x="182528" y="6065853"/>
            <a:ext cx="2287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Rudolf Wolf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(1816-1893)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proponuje metodę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liczenia plam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słonecznych 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2397106" y="6222846"/>
            <a:ext cx="3057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Samuel Heinrich </a:t>
            </a:r>
            <a:r>
              <a:rPr lang="pl-PL" b="1" dirty="0" err="1" smtClean="0">
                <a:solidFill>
                  <a:srgbClr val="FFFF00"/>
                </a:solidFill>
              </a:rPr>
              <a:t>Schwabe</a:t>
            </a:r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(1789-1875) – odkrywa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cykliczność pojawiania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się plam słonecznych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280" y="1779573"/>
            <a:ext cx="5572164" cy="298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6397634" y="1493821"/>
            <a:ext cx="5081588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W cyklu 11-sto letnim zmienia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się ilość obszarów aktywnych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widocznych w 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zakresach UV i X.</a:t>
            </a:r>
            <a:endParaRPr lang="en-GB" b="1" dirty="0">
              <a:solidFill>
                <a:srgbClr val="FFFF00"/>
              </a:solidFill>
            </a:endParaRPr>
          </a:p>
        </p:txBody>
      </p:sp>
      <p:grpSp>
        <p:nvGrpSpPr>
          <p:cNvPr id="2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8440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441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8442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9" name="Text Box 3"/>
          <p:cNvSpPr txBox="1">
            <a:spLocks noChangeArrowheads="1"/>
          </p:cNvSpPr>
          <p:nvPr/>
        </p:nvSpPr>
        <p:spPr bwMode="auto">
          <a:xfrm>
            <a:off x="2968625" y="422275"/>
            <a:ext cx="471487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Cykl aktywności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1" name="sx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897700" y="4851407"/>
            <a:ext cx="2500330" cy="2500330"/>
          </a:xfrm>
          <a:prstGeom prst="rect">
            <a:avLst/>
          </a:prstGeom>
        </p:spPr>
      </p:pic>
      <p:pic>
        <p:nvPicPr>
          <p:cNvPr id="12" name="SOHO_EIT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182528" y="1493821"/>
            <a:ext cx="3571900" cy="3571900"/>
          </a:xfrm>
          <a:prstGeom prst="rect">
            <a:avLst/>
          </a:prstGeom>
        </p:spPr>
      </p:pic>
      <p:pic>
        <p:nvPicPr>
          <p:cNvPr id="13" name="Obraz 12" descr="tricomp_prev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528" y="4922845"/>
            <a:ext cx="6072230" cy="2447997"/>
          </a:xfrm>
          <a:prstGeom prst="rect">
            <a:avLst/>
          </a:prstGeom>
        </p:spPr>
      </p:pic>
      <p:pic>
        <p:nvPicPr>
          <p:cNvPr id="15" name="Obraz 14" descr="wykres motylkowy.jpeg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40443" y="2708267"/>
            <a:ext cx="3214711" cy="22481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9462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463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9464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968625" y="422275"/>
            <a:ext cx="471487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Cykl aktywności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9460" name="Obraz 7" descr="liczby_wolf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04" y="1565259"/>
            <a:ext cx="3765843" cy="440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pole tekstowe 8"/>
          <p:cNvSpPr txBox="1">
            <a:spLocks noChangeArrowheads="1"/>
          </p:cNvSpPr>
          <p:nvPr/>
        </p:nvSpPr>
        <p:spPr bwMode="auto">
          <a:xfrm>
            <a:off x="4968874" y="1793690"/>
            <a:ext cx="4357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Każde maksimum cyklu </a:t>
            </a:r>
            <a:r>
              <a:rPr lang="pl-PL" b="1" dirty="0" smtClean="0">
                <a:solidFill>
                  <a:srgbClr val="FFFF00"/>
                </a:solidFill>
              </a:rPr>
              <a:t>jest </a:t>
            </a:r>
            <a:r>
              <a:rPr lang="pl-PL" b="1" dirty="0">
                <a:solidFill>
                  <a:srgbClr val="FFFF00"/>
                </a:solidFill>
              </a:rPr>
              <a:t>inne</a:t>
            </a:r>
          </a:p>
          <a:p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Były w przeszłości </a:t>
            </a:r>
            <a:r>
              <a:rPr lang="pl-PL" b="1" dirty="0" smtClean="0">
                <a:solidFill>
                  <a:srgbClr val="FFFF00"/>
                </a:solidFill>
              </a:rPr>
              <a:t>okresy gdy </a:t>
            </a:r>
            <a:r>
              <a:rPr lang="pl-PL" b="1" dirty="0">
                <a:solidFill>
                  <a:srgbClr val="FFFF00"/>
                </a:solidFill>
              </a:rPr>
              <a:t>na Słońcu nie </a:t>
            </a:r>
            <a:r>
              <a:rPr lang="pl-PL" b="1" dirty="0" smtClean="0">
                <a:solidFill>
                  <a:srgbClr val="FFFF00"/>
                </a:solidFill>
              </a:rPr>
              <a:t>obserwowano plam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9" name="Obraz 8" descr="Halfa + wolf dla calego okresu aktywnosci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056" y="3351209"/>
            <a:ext cx="5683255" cy="3956571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468280" y="5994415"/>
            <a:ext cx="50387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Czy zmiany aktywności Słońca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mogą wpływać na ziemski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klimat?</a:t>
            </a:r>
            <a:endParaRPr lang="pl-P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upa 1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21511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512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21513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7" name="Obraz 8" descr="A Frost Fair on the Thames at Temple Stairs (1684) Abraham Hondi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966" y="2136763"/>
            <a:ext cx="4600534" cy="27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2682875" y="422275"/>
            <a:ext cx="500062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 dirty="0">
                <a:solidFill>
                  <a:srgbClr val="000000"/>
                </a:solidFill>
              </a:rPr>
              <a:t>Minimum </a:t>
            </a:r>
            <a:r>
              <a:rPr lang="pl-PL" sz="3600" b="1" dirty="0" err="1">
                <a:solidFill>
                  <a:srgbClr val="000000"/>
                </a:solidFill>
              </a:rPr>
              <a:t>Maundera</a:t>
            </a:r>
            <a:endParaRPr lang="en-GB" sz="3600" b="1" dirty="0">
              <a:solidFill>
                <a:srgbClr val="000000"/>
              </a:solidFill>
            </a:endParaRPr>
          </a:p>
        </p:txBody>
      </p:sp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966" y="5065721"/>
            <a:ext cx="4572032" cy="15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pole tekstowe 11"/>
          <p:cNvSpPr txBox="1">
            <a:spLocks noChangeArrowheads="1"/>
          </p:cNvSpPr>
          <p:nvPr/>
        </p:nvSpPr>
        <p:spPr bwMode="auto">
          <a:xfrm>
            <a:off x="825470" y="1565259"/>
            <a:ext cx="3343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/>
              <a:t>Targ na zamarzniętej </a:t>
            </a:r>
            <a:r>
              <a:rPr lang="pl-PL" b="1" dirty="0" smtClean="0"/>
              <a:t>Tamizie</a:t>
            </a:r>
            <a:endParaRPr lang="pl-PL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750" y="1708135"/>
            <a:ext cx="4754561" cy="1913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5111750" y="3779837"/>
            <a:ext cx="49295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Zamarzający Bałtyk – regularne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„połączenie” ze Szwecją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Hetman Czarniecki „rzuca się przez morze”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(cieśninę </a:t>
            </a:r>
            <a:r>
              <a:rPr lang="pl-PL" b="1" dirty="0" err="1" smtClean="0">
                <a:solidFill>
                  <a:srgbClr val="FFFF00"/>
                </a:solidFill>
              </a:rPr>
              <a:t>Allsund</a:t>
            </a:r>
            <a:r>
              <a:rPr lang="pl-PL" b="1" dirty="0" smtClean="0">
                <a:solidFill>
                  <a:srgbClr val="FFFF00"/>
                </a:solidFill>
              </a:rPr>
              <a:t>)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400 lat wcześniej Grenlandia była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zieloną wyspą i została zasiedlona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a 1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20486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487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2048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97125" y="422275"/>
            <a:ext cx="5643563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Wpływ na ziemski klimat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18" y="1493821"/>
            <a:ext cx="439719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pole tekstowe 9"/>
          <p:cNvSpPr txBox="1">
            <a:spLocks noChangeArrowheads="1"/>
          </p:cNvSpPr>
          <p:nvPr/>
        </p:nvSpPr>
        <p:spPr bwMode="auto">
          <a:xfrm>
            <a:off x="5254626" y="1774771"/>
            <a:ext cx="463460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Duża korelacja między </a:t>
            </a:r>
            <a:r>
              <a:rPr lang="pl-PL" b="1" dirty="0" smtClean="0">
                <a:solidFill>
                  <a:srgbClr val="FFFF00"/>
                </a:solidFill>
              </a:rPr>
              <a:t>aktywnością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Słońca </a:t>
            </a:r>
            <a:r>
              <a:rPr lang="pl-PL" b="1" dirty="0">
                <a:solidFill>
                  <a:srgbClr val="FFFF00"/>
                </a:solidFill>
              </a:rPr>
              <a:t>a </a:t>
            </a:r>
            <a:r>
              <a:rPr lang="pl-PL" b="1" dirty="0" smtClean="0">
                <a:solidFill>
                  <a:srgbClr val="FFFF00"/>
                </a:solidFill>
              </a:rPr>
              <a:t>średnimi </a:t>
            </a:r>
            <a:r>
              <a:rPr lang="pl-PL" b="1" dirty="0">
                <a:solidFill>
                  <a:srgbClr val="FFFF00"/>
                </a:solidFill>
              </a:rPr>
              <a:t>temperaturami</a:t>
            </a:r>
          </a:p>
          <a:p>
            <a:r>
              <a:rPr lang="pl-PL" b="1" dirty="0">
                <a:solidFill>
                  <a:srgbClr val="FFFF00"/>
                </a:solidFill>
              </a:rPr>
              <a:t>na Ziemi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Zachmurzenie zmienia się wraz z ilością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promieniowania kosmicznego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Związek z aktywnością słoneczną nie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polega na zmianie ilości energii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docierającej do Ziemi!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1" name="Obraz 10" descr="clou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18" y="4565655"/>
            <a:ext cx="4429156" cy="2848624"/>
          </a:xfrm>
          <a:prstGeom prst="rect">
            <a:avLst/>
          </a:prstGeom>
        </p:spPr>
      </p:pic>
      <p:pic>
        <p:nvPicPr>
          <p:cNvPr id="12" name="Obraz 11" descr="shower_malargues_smal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130" y="5065721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b_20061102bw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68742" y="2851143"/>
            <a:ext cx="5754693" cy="4316020"/>
          </a:xfrm>
          <a:prstGeom prst="rect">
            <a:avLst/>
          </a:prstGeom>
        </p:spPr>
      </p:pic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720725" y="1260475"/>
            <a:ext cx="8602663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7171" name="Słoneczko 8"/>
          <p:cNvSpPr>
            <a:spLocks noChangeArrowheads="1"/>
          </p:cNvSpPr>
          <p:nvPr/>
        </p:nvSpPr>
        <p:spPr bwMode="auto">
          <a:xfrm>
            <a:off x="39688" y="65088"/>
            <a:ext cx="1143000" cy="1143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pic>
        <p:nvPicPr>
          <p:cNvPr id="717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26500" y="103188"/>
            <a:ext cx="1111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2754313" y="422275"/>
            <a:ext cx="5143500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Warstwa konwekcyjna</a:t>
            </a:r>
            <a:endParaRPr lang="en-GB" sz="3600" b="1">
              <a:solidFill>
                <a:srgbClr val="000000"/>
              </a:solidFill>
            </a:endParaRPr>
          </a:p>
        </p:txBody>
      </p:sp>
      <p:sp>
        <p:nvSpPr>
          <p:cNvPr id="7175" name="pole tekstowe 6"/>
          <p:cNvSpPr txBox="1">
            <a:spLocks noChangeArrowheads="1"/>
          </p:cNvSpPr>
          <p:nvPr/>
        </p:nvSpPr>
        <p:spPr bwMode="auto">
          <a:xfrm>
            <a:off x="468280" y="5428275"/>
            <a:ext cx="30187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Komórki konwekcyjne na 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powierzchni</a:t>
            </a:r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Słońca – </a:t>
            </a:r>
            <a:r>
              <a:rPr lang="pl-PL" b="1" dirty="0" smtClean="0">
                <a:solidFill>
                  <a:srgbClr val="FFFF00"/>
                </a:solidFill>
              </a:rPr>
              <a:t>granulacja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276875" y="7208861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HINODE/SOT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0" name="model konwekcji 3D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182528" y="1565259"/>
            <a:ext cx="3714776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111090" y="5783247"/>
            <a:ext cx="3024187" cy="354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b="1" dirty="0" err="1">
                <a:solidFill>
                  <a:srgbClr val="FFFF00"/>
                </a:solidFill>
              </a:rPr>
              <a:t>Najsilniejsze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od</a:t>
            </a:r>
            <a:r>
              <a:rPr lang="en-GB" b="1" dirty="0">
                <a:solidFill>
                  <a:srgbClr val="FFFF00"/>
                </a:solidFill>
              </a:rPr>
              <a:t> 50-ciu </a:t>
            </a:r>
            <a:r>
              <a:rPr lang="en-GB" b="1" dirty="0" smtClean="0">
                <a:solidFill>
                  <a:srgbClr val="FFFF00"/>
                </a:solidFill>
              </a:rPr>
              <a:t>lat</a:t>
            </a:r>
            <a:r>
              <a:rPr lang="pl-PL" b="1" dirty="0" smtClean="0">
                <a:solidFill>
                  <a:srgbClr val="FFFF00"/>
                </a:solidFill>
              </a:rPr>
              <a:t>?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A może kolejne długie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minimum?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90" y="1636697"/>
            <a:ext cx="3011487" cy="3960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6086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46087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6088" name="Text Box 3"/>
            <p:cNvSpPr txBox="1">
              <a:spLocks noChangeArrowheads="1"/>
            </p:cNvSpPr>
            <p:nvPr/>
          </p:nvSpPr>
          <p:spPr bwMode="auto">
            <a:xfrm>
              <a:off x="2682858" y="422275"/>
              <a:ext cx="5214953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>
                  <a:solidFill>
                    <a:srgbClr val="000000"/>
                  </a:solidFill>
                </a:rPr>
                <a:t>Następne maksimum</a:t>
              </a:r>
              <a:endParaRPr lang="en-GB" sz="3600" b="1">
                <a:solidFill>
                  <a:srgbClr val="000000"/>
                </a:solidFill>
              </a:endParaRPr>
            </a:p>
          </p:txBody>
        </p:sp>
        <p:sp>
          <p:nvSpPr>
            <p:cNvPr id="46089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46090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7172" y="1636697"/>
            <a:ext cx="464347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3839" y="4556599"/>
            <a:ext cx="2866576" cy="286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2990" y="4556146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3452" y="1565259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HO_EI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-296863"/>
            <a:ext cx="7856538" cy="785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969250" y="1636713"/>
            <a:ext cx="2284413" cy="617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spcBef>
                <a:spcPts val="888"/>
              </a:spcBef>
              <a:spcAft>
                <a:spcPts val="888"/>
              </a:spcAft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GB" sz="4000" b="1" dirty="0" smtClean="0">
                <a:solidFill>
                  <a:srgbClr val="00D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;Helvetica" charset="0"/>
                <a:cs typeface="Lucida Sans Unicode" charset="0"/>
              </a:rPr>
              <a:t>KONIEC</a:t>
            </a:r>
            <a:endParaRPr lang="pl-PL" sz="4000" b="1" dirty="0" smtClean="0">
              <a:solidFill>
                <a:srgbClr val="00D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;Helvetica" charset="0"/>
              <a:cs typeface="Lucida Sans Unicode" charset="0"/>
            </a:endParaRPr>
          </a:p>
          <a:p>
            <a:pPr hangingPunct="0">
              <a:lnSpc>
                <a:spcPct val="101000"/>
              </a:lnSpc>
              <a:spcBef>
                <a:spcPts val="888"/>
              </a:spcBef>
              <a:spcAft>
                <a:spcPts val="888"/>
              </a:spcAft>
              <a:buClr>
                <a:srgbClr val="FFFFFF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pl-PL" sz="2000" b="1" dirty="0" smtClean="0">
                <a:solidFill>
                  <a:srgbClr val="00D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;Helvetica" charset="0"/>
                <a:cs typeface="Lucida Sans Unicode" charset="0"/>
              </a:rPr>
              <a:t>       </a:t>
            </a:r>
            <a:endParaRPr lang="en-GB" sz="2000" b="1" dirty="0">
              <a:solidFill>
                <a:srgbClr val="00D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;Helvetica" charset="0"/>
              <a:cs typeface="Lucida Sans Unicod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upa 3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5365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366" name="Text Box 3"/>
            <p:cNvSpPr txBox="1">
              <a:spLocks noChangeArrowheads="1"/>
            </p:cNvSpPr>
            <p:nvPr/>
          </p:nvSpPr>
          <p:spPr bwMode="auto">
            <a:xfrm>
              <a:off x="2968631" y="422275"/>
              <a:ext cx="471488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Atmosfera Słońca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15367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536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66" y="1350945"/>
            <a:ext cx="2571768" cy="240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8"/>
          <p:cNvSpPr txBox="1">
            <a:spLocks noChangeArrowheads="1"/>
          </p:cNvSpPr>
          <p:nvPr/>
        </p:nvSpPr>
        <p:spPr bwMode="auto">
          <a:xfrm>
            <a:off x="2897172" y="1493821"/>
            <a:ext cx="52149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FOTOSFERA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 „</a:t>
            </a:r>
            <a:r>
              <a:rPr lang="pl-PL" b="1" dirty="0">
                <a:solidFill>
                  <a:srgbClr val="FFFF00"/>
                </a:solidFill>
              </a:rPr>
              <a:t>p</a:t>
            </a:r>
            <a:r>
              <a:rPr lang="pl-PL" b="1" dirty="0" smtClean="0">
                <a:solidFill>
                  <a:srgbClr val="FFFF00"/>
                </a:solidFill>
              </a:rPr>
              <a:t>owierzchnia</a:t>
            </a:r>
            <a:r>
              <a:rPr lang="pl-PL" b="1" dirty="0">
                <a:solidFill>
                  <a:srgbClr val="FFFF00"/>
                </a:solidFill>
              </a:rPr>
              <a:t>” </a:t>
            </a:r>
            <a:r>
              <a:rPr lang="pl-PL" b="1" dirty="0" smtClean="0">
                <a:solidFill>
                  <a:srgbClr val="FFFF00"/>
                </a:solidFill>
              </a:rPr>
              <a:t>Słońca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 temperatura </a:t>
            </a:r>
            <a:r>
              <a:rPr lang="pl-PL" b="1" dirty="0">
                <a:solidFill>
                  <a:srgbClr val="FFFF00"/>
                </a:solidFill>
              </a:rPr>
              <a:t>około 5800 </a:t>
            </a:r>
            <a:r>
              <a:rPr lang="pl-PL" b="1" dirty="0" smtClean="0">
                <a:solidFill>
                  <a:srgbClr val="FFFF00"/>
                </a:solidFill>
              </a:rPr>
              <a:t>K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 widoczna </a:t>
            </a:r>
            <a:r>
              <a:rPr lang="pl-PL" b="1" dirty="0">
                <a:solidFill>
                  <a:srgbClr val="FFFF00"/>
                </a:solidFill>
              </a:rPr>
              <a:t>granulacja i plamy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86" y="1422383"/>
            <a:ext cx="2881875" cy="413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9"/>
          <p:cNvSpPr txBox="1">
            <a:spLocks noChangeArrowheads="1"/>
          </p:cNvSpPr>
          <p:nvPr/>
        </p:nvSpPr>
        <p:spPr bwMode="auto">
          <a:xfrm>
            <a:off x="-246100" y="3422647"/>
            <a:ext cx="692948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>
                <a:solidFill>
                  <a:srgbClr val="FFFF00"/>
                </a:solidFill>
              </a:rPr>
              <a:t>CHROMOSFERA</a:t>
            </a:r>
          </a:p>
          <a:p>
            <a:pPr algn="r"/>
            <a:endParaRPr lang="pl-PL" sz="2000" b="1" dirty="0" smtClean="0">
              <a:solidFill>
                <a:srgbClr val="FFFF00"/>
              </a:solidFill>
            </a:endParaRPr>
          </a:p>
          <a:p>
            <a:pPr algn="r"/>
            <a:r>
              <a:rPr lang="pl-PL" sz="2000" b="1" dirty="0" smtClean="0">
                <a:solidFill>
                  <a:srgbClr val="FFFF00"/>
                </a:solidFill>
              </a:rPr>
              <a:t>łac</a:t>
            </a:r>
            <a:r>
              <a:rPr lang="pl-PL" sz="2000" b="1" dirty="0">
                <a:solidFill>
                  <a:srgbClr val="FFFF00"/>
                </a:solidFill>
              </a:rPr>
              <a:t>. </a:t>
            </a:r>
            <a:r>
              <a:rPr lang="pl-PL" sz="2000" b="1" i="1" dirty="0">
                <a:solidFill>
                  <a:srgbClr val="FFFF00"/>
                </a:solidFill>
              </a:rPr>
              <a:t>chroma</a:t>
            </a:r>
            <a:r>
              <a:rPr lang="pl-PL" sz="2000" b="1" dirty="0">
                <a:solidFill>
                  <a:srgbClr val="FFFF00"/>
                </a:solidFill>
              </a:rPr>
              <a:t> </a:t>
            </a:r>
            <a:r>
              <a:rPr lang="pl-PL" sz="2000" b="1" dirty="0" smtClean="0">
                <a:solidFill>
                  <a:srgbClr val="FFFF00"/>
                </a:solidFill>
              </a:rPr>
              <a:t>– barwa</a:t>
            </a:r>
          </a:p>
          <a:p>
            <a:pPr algn="r"/>
            <a:r>
              <a:rPr lang="pl-PL" sz="2000" b="1" dirty="0" smtClean="0">
                <a:solidFill>
                  <a:srgbClr val="FFFF00"/>
                </a:solidFill>
              </a:rPr>
              <a:t>widoczna </a:t>
            </a:r>
            <a:r>
              <a:rPr lang="pl-PL" sz="2000" b="1" dirty="0">
                <a:solidFill>
                  <a:srgbClr val="FFFF00"/>
                </a:solidFill>
              </a:rPr>
              <a:t>podczas zaćmień </a:t>
            </a:r>
            <a:r>
              <a:rPr lang="pl-PL" sz="2000" b="1" dirty="0" smtClean="0">
                <a:solidFill>
                  <a:srgbClr val="FFFF00"/>
                </a:solidFill>
              </a:rPr>
              <a:t>jako </a:t>
            </a:r>
            <a:r>
              <a:rPr lang="pl-PL" sz="2000" b="1" dirty="0">
                <a:solidFill>
                  <a:srgbClr val="FFFF00"/>
                </a:solidFill>
              </a:rPr>
              <a:t>czerwona </a:t>
            </a:r>
            <a:r>
              <a:rPr lang="pl-PL" sz="2000" b="1" dirty="0" smtClean="0">
                <a:solidFill>
                  <a:srgbClr val="FFFF00"/>
                </a:solidFill>
              </a:rPr>
              <a:t>otoczka niewielka </a:t>
            </a:r>
            <a:r>
              <a:rPr lang="pl-PL" sz="2000" b="1" dirty="0">
                <a:solidFill>
                  <a:srgbClr val="FFFF00"/>
                </a:solidFill>
              </a:rPr>
              <a:t>grubość rzędu kilku tysięcy </a:t>
            </a:r>
            <a:r>
              <a:rPr lang="pl-PL" sz="2000" b="1" dirty="0" smtClean="0">
                <a:solidFill>
                  <a:srgbClr val="FFFF00"/>
                </a:solidFill>
              </a:rPr>
              <a:t>kilometrów</a:t>
            </a:r>
            <a:endParaRPr lang="pl-PL" sz="2000" b="1" dirty="0">
              <a:solidFill>
                <a:srgbClr val="FFFF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843" y="5064810"/>
            <a:ext cx="2714644" cy="242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8"/>
          <p:cNvSpPr txBox="1">
            <a:spLocks noChangeArrowheads="1"/>
          </p:cNvSpPr>
          <p:nvPr/>
        </p:nvSpPr>
        <p:spPr bwMode="auto">
          <a:xfrm>
            <a:off x="3111486" y="5494349"/>
            <a:ext cx="72866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KORONA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powyżej </a:t>
            </a:r>
            <a:r>
              <a:rPr lang="pl-PL" b="1" dirty="0">
                <a:solidFill>
                  <a:srgbClr val="FFFF00"/>
                </a:solidFill>
              </a:rPr>
              <a:t>1 mln </a:t>
            </a:r>
            <a:r>
              <a:rPr lang="pl-PL" b="1" dirty="0" smtClean="0">
                <a:solidFill>
                  <a:srgbClr val="FFFF00"/>
                </a:solidFill>
              </a:rPr>
              <a:t>K</a:t>
            </a:r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w</a:t>
            </a:r>
            <a:r>
              <a:rPr lang="pl-PL" b="1" dirty="0" smtClean="0">
                <a:solidFill>
                  <a:srgbClr val="FFFF00"/>
                </a:solidFill>
              </a:rPr>
              <a:t> </a:t>
            </a:r>
            <a:r>
              <a:rPr lang="pl-PL" b="1" dirty="0">
                <a:solidFill>
                  <a:srgbClr val="FFFF00"/>
                </a:solidFill>
              </a:rPr>
              <a:t>świetle białym widoczna podczas </a:t>
            </a:r>
            <a:r>
              <a:rPr lang="pl-PL" b="1" dirty="0" smtClean="0">
                <a:solidFill>
                  <a:srgbClr val="FFFF00"/>
                </a:solidFill>
              </a:rPr>
              <a:t>zaćmień </a:t>
            </a:r>
            <a:r>
              <a:rPr lang="pl-PL" b="1" dirty="0">
                <a:solidFill>
                  <a:srgbClr val="FFFF00"/>
                </a:solidFill>
              </a:rPr>
              <a:t>lub przy użyciu </a:t>
            </a:r>
            <a:r>
              <a:rPr lang="pl-PL" b="1" dirty="0" smtClean="0">
                <a:solidFill>
                  <a:srgbClr val="FFFF00"/>
                </a:solidFill>
              </a:rPr>
              <a:t>koronografu</a:t>
            </a:r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w</a:t>
            </a:r>
            <a:r>
              <a:rPr lang="pl-PL" b="1" dirty="0" smtClean="0">
                <a:solidFill>
                  <a:srgbClr val="FFFF00"/>
                </a:solidFill>
              </a:rPr>
              <a:t> </a:t>
            </a:r>
            <a:r>
              <a:rPr lang="pl-PL" b="1" dirty="0">
                <a:solidFill>
                  <a:srgbClr val="FFFF00"/>
                </a:solidFill>
              </a:rPr>
              <a:t>zakresie </a:t>
            </a:r>
            <a:r>
              <a:rPr lang="pl-PL" b="1" dirty="0" smtClean="0">
                <a:solidFill>
                  <a:srgbClr val="FFFF00"/>
                </a:solidFill>
              </a:rPr>
              <a:t>UV i X </a:t>
            </a:r>
            <a:r>
              <a:rPr lang="pl-PL" b="1" dirty="0">
                <a:solidFill>
                  <a:srgbClr val="FFFF00"/>
                </a:solidFill>
              </a:rPr>
              <a:t>jest najjaśniejszą </a:t>
            </a:r>
            <a:r>
              <a:rPr lang="pl-PL" b="1" dirty="0" smtClean="0">
                <a:solidFill>
                  <a:srgbClr val="FFFF00"/>
                </a:solidFill>
              </a:rPr>
              <a:t> warstwą </a:t>
            </a:r>
            <a:r>
              <a:rPr lang="pl-PL" b="1" dirty="0">
                <a:solidFill>
                  <a:srgbClr val="FFFF00"/>
                </a:solidFill>
              </a:rPr>
              <a:t>atmosfery Słońca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3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5365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366" name="Text Box 3"/>
            <p:cNvSpPr txBox="1">
              <a:spLocks noChangeArrowheads="1"/>
            </p:cNvSpPr>
            <p:nvPr/>
          </p:nvSpPr>
          <p:spPr bwMode="auto">
            <a:xfrm>
              <a:off x="2968631" y="422275"/>
              <a:ext cx="4714887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Wiatr słoneczny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15367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5368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Heliosphe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25470" y="1438619"/>
            <a:ext cx="3643338" cy="2484094"/>
          </a:xfrm>
          <a:prstGeom prst="rect">
            <a:avLst/>
          </a:prstGeom>
        </p:spPr>
      </p:pic>
      <p:pic>
        <p:nvPicPr>
          <p:cNvPr id="8" name="NEATC3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254626" y="2994019"/>
            <a:ext cx="4092570" cy="409257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40312" y="1565259"/>
            <a:ext cx="4322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W okolicach Ziemi: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prędkość 200 – 800 km/s</a:t>
            </a:r>
          </a:p>
          <a:p>
            <a:r>
              <a:rPr lang="pl-PL" b="1" dirty="0" smtClean="0">
                <a:solidFill>
                  <a:srgbClr val="FFFF00"/>
                </a:solidFill>
              </a:rPr>
              <a:t>gęstość kilka-kilkanaście cząstek/cm</a:t>
            </a:r>
            <a:r>
              <a:rPr lang="pl-PL" b="1" baseline="30000" dirty="0" smtClean="0">
                <a:solidFill>
                  <a:srgbClr val="FFFF00"/>
                </a:solidFill>
              </a:rPr>
              <a:t>3</a:t>
            </a:r>
            <a:endParaRPr lang="pl-PL" b="1" baseline="30000" dirty="0">
              <a:solidFill>
                <a:srgbClr val="FFFF00"/>
              </a:solidFill>
            </a:endParaRPr>
          </a:p>
        </p:txBody>
      </p:sp>
      <p:pic>
        <p:nvPicPr>
          <p:cNvPr id="10" name="ENCKE_042007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1458905" y="3913206"/>
            <a:ext cx="3581407" cy="3581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2"/>
          <p:cNvSpPr>
            <a:spLocks noChangeShapeType="1"/>
          </p:cNvSpPr>
          <p:nvPr/>
        </p:nvSpPr>
        <p:spPr bwMode="auto">
          <a:xfrm>
            <a:off x="720725" y="1260475"/>
            <a:ext cx="8602663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292" name="Słoneczko 8"/>
          <p:cNvSpPr>
            <a:spLocks noChangeArrowheads="1"/>
          </p:cNvSpPr>
          <p:nvPr/>
        </p:nvSpPr>
        <p:spPr bwMode="auto">
          <a:xfrm>
            <a:off x="39688" y="65088"/>
            <a:ext cx="1143000" cy="1143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pic>
        <p:nvPicPr>
          <p:cNvPr id="1229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0" y="103188"/>
            <a:ext cx="11112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3"/>
          <p:cNvSpPr txBox="1">
            <a:spLocks noChangeArrowheads="1"/>
          </p:cNvSpPr>
          <p:nvPr/>
        </p:nvSpPr>
        <p:spPr bwMode="auto">
          <a:xfrm>
            <a:off x="1682747" y="422275"/>
            <a:ext cx="300037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 dirty="0" err="1" smtClean="0">
                <a:solidFill>
                  <a:srgbClr val="000000"/>
                </a:solidFill>
              </a:rPr>
              <a:t>Tachoklina</a:t>
            </a:r>
            <a:r>
              <a:rPr lang="pl-PL" sz="3600" b="1" dirty="0" smtClean="0">
                <a:solidFill>
                  <a:srgbClr val="000000"/>
                </a:solidFill>
              </a:rPr>
              <a:t> i dynamo słoneczne</a:t>
            </a:r>
            <a:endParaRPr lang="en-GB" sz="3600" b="1" dirty="0">
              <a:solidFill>
                <a:srgbClr val="000000"/>
              </a:solidFill>
            </a:endParaRPr>
          </a:p>
        </p:txBody>
      </p:sp>
      <p:pic>
        <p:nvPicPr>
          <p:cNvPr id="12295" name="Obraz 9" descr="sun_core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42" y="1493821"/>
            <a:ext cx="3048878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2858" y="2136763"/>
            <a:ext cx="2643206" cy="26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298" name="Łącznik prosty ze strzałką 16"/>
          <p:cNvCxnSpPr>
            <a:cxnSpLocks noChangeShapeType="1"/>
          </p:cNvCxnSpPr>
          <p:nvPr/>
        </p:nvCxnSpPr>
        <p:spPr bwMode="auto">
          <a:xfrm flipV="1">
            <a:off x="1254098" y="3136895"/>
            <a:ext cx="2428892" cy="35719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 Box 9">
            <a:hlinkClick r:id="rId6" action="ppaction://hlinkfile"/>
          </p:cNvPr>
          <p:cNvSpPr txBox="1">
            <a:spLocks noChangeArrowheads="1"/>
          </p:cNvSpPr>
          <p:nvPr/>
        </p:nvSpPr>
        <p:spPr bwMode="auto">
          <a:xfrm>
            <a:off x="7040576" y="4779969"/>
            <a:ext cx="3040049" cy="15001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Rotacja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różnicowa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Słońca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wzmacnia</a:t>
            </a:r>
            <a:r>
              <a:rPr lang="en-GB" b="1" dirty="0" smtClean="0">
                <a:solidFill>
                  <a:srgbClr val="FFFF00"/>
                </a:solidFill>
              </a:rPr>
              <a:t> pole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magnetyczne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wewnątrz</a:t>
            </a:r>
            <a:r>
              <a:rPr lang="pl-PL" b="1" dirty="0" smtClean="0">
                <a:solidFill>
                  <a:srgbClr val="FFFF00"/>
                </a:solidFill>
              </a:rPr>
              <a:t>,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a </a:t>
            </a:r>
            <a:r>
              <a:rPr lang="pl-PL" b="1" dirty="0">
                <a:solidFill>
                  <a:srgbClr val="FFFF00"/>
                </a:solidFill>
              </a:rPr>
              <a:t>komórki </a:t>
            </a:r>
            <a:r>
              <a:rPr lang="pl-PL" b="1" dirty="0" smtClean="0">
                <a:solidFill>
                  <a:srgbClr val="FFFF00"/>
                </a:solidFill>
              </a:rPr>
              <a:t>konwekcyjne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wynoszą </a:t>
            </a:r>
            <a:r>
              <a:rPr lang="pl-PL" b="1" dirty="0">
                <a:solidFill>
                  <a:srgbClr val="FFFF00"/>
                </a:solidFill>
              </a:rPr>
              <a:t>na </a:t>
            </a:r>
            <a:r>
              <a:rPr lang="pl-PL" b="1" dirty="0" smtClean="0">
                <a:solidFill>
                  <a:srgbClr val="FFFF00"/>
                </a:solidFill>
              </a:rPr>
              <a:t>powierzchnię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966" y="4708531"/>
            <a:ext cx="6786579" cy="24874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25932" y="1350945"/>
            <a:ext cx="1285884" cy="102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040576" y="6351605"/>
            <a:ext cx="2928958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b="1" dirty="0">
                <a:solidFill>
                  <a:srgbClr val="FFFF00"/>
                </a:solidFill>
              </a:rPr>
              <a:t>W </a:t>
            </a:r>
            <a:r>
              <a:rPr lang="en-GB" b="1" dirty="0" err="1">
                <a:solidFill>
                  <a:srgbClr val="FFFF00"/>
                </a:solidFill>
              </a:rPr>
              <a:t>miejscach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wypływu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pola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pl-PL" b="1" dirty="0" smtClean="0">
                <a:solidFill>
                  <a:srgbClr val="FFFF00"/>
                </a:solidFill>
              </a:rPr>
              <a:t>magnetycznego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obserwowane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są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plamy</a:t>
            </a:r>
            <a:r>
              <a:rPr lang="en-GB" b="1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17" name="dynamo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849944" y="1565259"/>
            <a:ext cx="4000508" cy="3000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140200" y="1874824"/>
            <a:ext cx="180975" cy="61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404" y="4351341"/>
            <a:ext cx="3135299" cy="3135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4342" name="Grupa 10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4343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344" name="Text Box 3"/>
            <p:cNvSpPr txBox="1">
              <a:spLocks noChangeArrowheads="1"/>
            </p:cNvSpPr>
            <p:nvPr/>
          </p:nvSpPr>
          <p:spPr bwMode="auto">
            <a:xfrm>
              <a:off x="2825755" y="422275"/>
              <a:ext cx="6429399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</a:pPr>
              <a:r>
                <a:rPr lang="pl-PL" sz="3600" b="1" dirty="0" smtClean="0">
                  <a:solidFill>
                    <a:srgbClr val="000000"/>
                  </a:solidFill>
                </a:rPr>
                <a:t>Plamy słoneczne</a:t>
              </a:r>
              <a:endParaRPr lang="en-GB" sz="3600" b="1" dirty="0">
                <a:solidFill>
                  <a:srgbClr val="000000"/>
                </a:solidFill>
              </a:endParaRPr>
            </a:p>
          </p:txBody>
        </p:sp>
        <p:sp>
          <p:nvSpPr>
            <p:cNvPr id="14345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4346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Obraz 10" descr="hvex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4758" y="1493821"/>
            <a:ext cx="3429024" cy="32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0"/>
          <p:cNvSpPr txBox="1">
            <a:spLocks noChangeArrowheads="1"/>
          </p:cNvSpPr>
          <p:nvPr/>
        </p:nvSpPr>
        <p:spPr bwMode="auto">
          <a:xfrm>
            <a:off x="4897436" y="4779969"/>
            <a:ext cx="474700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Obserwowane przez starożytnych</a:t>
            </a:r>
          </a:p>
          <a:p>
            <a:r>
              <a:rPr lang="pl-PL" b="1" dirty="0">
                <a:solidFill>
                  <a:srgbClr val="FFFF00"/>
                </a:solidFill>
              </a:rPr>
              <a:t>Chińczyków</a:t>
            </a:r>
          </a:p>
          <a:p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Sporo </a:t>
            </a:r>
            <a:r>
              <a:rPr lang="pl-PL" b="1" dirty="0">
                <a:solidFill>
                  <a:srgbClr val="FFFF00"/>
                </a:solidFill>
              </a:rPr>
              <a:t>obserwacji plam wykonanych </a:t>
            </a:r>
          </a:p>
          <a:p>
            <a:r>
              <a:rPr lang="pl-PL" b="1" dirty="0">
                <a:solidFill>
                  <a:srgbClr val="FFFF00"/>
                </a:solidFill>
              </a:rPr>
              <a:t>ok. 1000 – 1200 r. – okres wyjątkowo </a:t>
            </a:r>
          </a:p>
          <a:p>
            <a:r>
              <a:rPr lang="pl-PL" b="1" dirty="0">
                <a:solidFill>
                  <a:srgbClr val="FFFF00"/>
                </a:solidFill>
              </a:rPr>
              <a:t>silnej aktywności Słońca</a:t>
            </a:r>
          </a:p>
          <a:p>
            <a:endParaRPr lang="pl-PL" b="1" dirty="0">
              <a:solidFill>
                <a:srgbClr val="FFFF00"/>
              </a:solidFill>
            </a:endParaRPr>
          </a:p>
          <a:p>
            <a:r>
              <a:rPr lang="pl-PL" b="1" dirty="0">
                <a:solidFill>
                  <a:srgbClr val="FFFF00"/>
                </a:solidFill>
              </a:rPr>
              <a:t>ok. 1610 pierwsze obserwacje </a:t>
            </a:r>
          </a:p>
          <a:p>
            <a:r>
              <a:rPr lang="pl-PL" b="1" dirty="0">
                <a:solidFill>
                  <a:srgbClr val="FFFF00"/>
                </a:solidFill>
              </a:rPr>
              <a:t>za pomocą lunety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39982" y="1430356"/>
            <a:ext cx="3135299" cy="3135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0" name="Grupa 19"/>
          <p:cNvGrpSpPr/>
          <p:nvPr/>
        </p:nvGrpSpPr>
        <p:grpSpPr>
          <a:xfrm>
            <a:off x="0" y="1493821"/>
            <a:ext cx="2428892" cy="2511763"/>
            <a:chOff x="-96792" y="1279507"/>
            <a:chExt cx="4170286" cy="394052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4032" y="1279507"/>
              <a:ext cx="3319462" cy="335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4" name="Grupa 13"/>
            <p:cNvGrpSpPr/>
            <p:nvPr/>
          </p:nvGrpSpPr>
          <p:grpSpPr>
            <a:xfrm rot="13554573">
              <a:off x="111929" y="2800367"/>
              <a:ext cx="2210942" cy="2628383"/>
              <a:chOff x="5143504" y="3000373"/>
              <a:chExt cx="1143008" cy="1571636"/>
            </a:xfrm>
            <a:solidFill>
              <a:srgbClr val="FFC000"/>
            </a:solidFill>
          </p:grpSpPr>
          <p:sp>
            <p:nvSpPr>
              <p:cNvPr id="15" name="Łuk blokowy 14"/>
              <p:cNvSpPr/>
              <p:nvPr/>
            </p:nvSpPr>
            <p:spPr>
              <a:xfrm>
                <a:off x="5143504" y="3000373"/>
                <a:ext cx="1143008" cy="1214446"/>
              </a:xfrm>
              <a:prstGeom prst="blockArc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5143504" y="3571877"/>
                <a:ext cx="254482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7" name="Prostokąt 16"/>
              <p:cNvSpPr/>
              <p:nvPr/>
            </p:nvSpPr>
            <p:spPr>
              <a:xfrm>
                <a:off x="6024661" y="3571877"/>
                <a:ext cx="261851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8" name="pole tekstowe 17"/>
            <p:cNvSpPr txBox="1"/>
            <p:nvPr/>
          </p:nvSpPr>
          <p:spPr>
            <a:xfrm>
              <a:off x="1075188" y="251232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N</a:t>
              </a:r>
              <a:endParaRPr lang="pl-PL" b="1" dirty="0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2397106" y="3779837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S</a:t>
              </a:r>
              <a:endParaRPr lang="pl-PL" b="1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40310" y="1839918"/>
            <a:ext cx="5372100" cy="13684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err="1">
                <a:solidFill>
                  <a:srgbClr val="FFFF00"/>
                </a:solidFill>
              </a:rPr>
              <a:t>Typowe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rozmiary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plamy</a:t>
            </a:r>
            <a:r>
              <a:rPr lang="en-GB" b="1" dirty="0">
                <a:solidFill>
                  <a:srgbClr val="FFFF00"/>
                </a:solidFill>
              </a:rPr>
              <a:t>: </a:t>
            </a:r>
            <a:r>
              <a:rPr lang="en-GB" b="1" dirty="0" err="1">
                <a:solidFill>
                  <a:srgbClr val="FFFF00"/>
                </a:solidFill>
              </a:rPr>
              <a:t>średnica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od</a:t>
            </a:r>
            <a:r>
              <a:rPr lang="en-GB" b="1" dirty="0">
                <a:solidFill>
                  <a:srgbClr val="FFFF00"/>
                </a:solidFill>
              </a:rPr>
              <a:t> 4 000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>
                <a:solidFill>
                  <a:srgbClr val="FFFF00"/>
                </a:solidFill>
              </a:rPr>
              <a:t>km do 30 000 km (</a:t>
            </a:r>
            <a:r>
              <a:rPr lang="en-GB" b="1" dirty="0" err="1">
                <a:solidFill>
                  <a:srgbClr val="FFFF00"/>
                </a:solidFill>
              </a:rPr>
              <a:t>czasem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nawet</a:t>
            </a:r>
            <a:r>
              <a:rPr lang="en-GB" b="1" dirty="0">
                <a:solidFill>
                  <a:srgbClr val="FFFF00"/>
                </a:solidFill>
              </a:rPr>
              <a:t> 60 000 km</a:t>
            </a:r>
            <a:r>
              <a:rPr lang="en-GB" b="1" dirty="0" smtClean="0">
                <a:solidFill>
                  <a:srgbClr val="FFFF00"/>
                </a:solidFill>
              </a:rPr>
              <a:t>)</a:t>
            </a:r>
            <a:endParaRPr lang="en-GB" b="1" dirty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b="1" dirty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err="1">
                <a:solidFill>
                  <a:srgbClr val="FFFF00"/>
                </a:solidFill>
              </a:rPr>
              <a:t>Temperatura</a:t>
            </a:r>
            <a:r>
              <a:rPr lang="en-GB" b="1" dirty="0">
                <a:solidFill>
                  <a:srgbClr val="FFFF00"/>
                </a:solidFill>
              </a:rPr>
              <a:t>: o 1000-1500 K </a:t>
            </a:r>
            <a:r>
              <a:rPr lang="en-GB" b="1" dirty="0" err="1">
                <a:solidFill>
                  <a:srgbClr val="FFFF00"/>
                </a:solidFill>
              </a:rPr>
              <a:t>niższa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od</a:t>
            </a:r>
            <a:endParaRPr lang="en-GB" b="1" dirty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err="1">
                <a:solidFill>
                  <a:srgbClr val="FFFF00"/>
                </a:solidFill>
              </a:rPr>
              <a:t>temperatury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powierzchni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Słońca</a:t>
            </a:r>
            <a:r>
              <a:rPr lang="en-GB" b="1" dirty="0">
                <a:solidFill>
                  <a:srgbClr val="FFFF00"/>
                </a:solidFill>
              </a:rPr>
              <a:t> (5778 K</a:t>
            </a:r>
            <a:r>
              <a:rPr lang="en-GB" b="1" dirty="0" smtClean="0">
                <a:solidFill>
                  <a:srgbClr val="FFFF00"/>
                </a:solidFill>
              </a:rPr>
              <a:t>)</a:t>
            </a:r>
            <a:endParaRPr lang="en-GB" b="1" dirty="0">
              <a:solidFill>
                <a:srgbClr val="FFFF00"/>
              </a:solidFill>
            </a:endParaRPr>
          </a:p>
        </p:txBody>
      </p:sp>
      <p:grpSp>
        <p:nvGrpSpPr>
          <p:cNvPr id="16390" name="Grupa 8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16392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393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16394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1" name="Text Box 3"/>
          <p:cNvSpPr txBox="1">
            <a:spLocks noChangeArrowheads="1"/>
          </p:cNvSpPr>
          <p:nvPr/>
        </p:nvSpPr>
        <p:spPr bwMode="auto">
          <a:xfrm>
            <a:off x="2968625" y="422275"/>
            <a:ext cx="471487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>
                <a:solidFill>
                  <a:srgbClr val="000000"/>
                </a:solidFill>
              </a:rPr>
              <a:t>Plamy Słoneczne</a:t>
            </a:r>
            <a:endParaRPr lang="en-GB" sz="3600" b="1">
              <a:solidFill>
                <a:srgbClr val="000000"/>
              </a:solidFill>
            </a:endParaRPr>
          </a:p>
        </p:txBody>
      </p:sp>
      <p:pic>
        <p:nvPicPr>
          <p:cNvPr id="13" name="camag_20061113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325800" y="3851275"/>
            <a:ext cx="6643734" cy="3569163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111090" y="4527268"/>
            <a:ext cx="5038725" cy="1895775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Typowy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czas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życia</a:t>
            </a:r>
            <a:r>
              <a:rPr lang="en-GB" b="1" dirty="0" smtClean="0">
                <a:solidFill>
                  <a:srgbClr val="FFFF00"/>
                </a:solidFill>
              </a:rPr>
              <a:t>: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od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kilku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</a:rPr>
              <a:t>dni</a:t>
            </a:r>
            <a:r>
              <a:rPr lang="en-GB" b="1" dirty="0" smtClean="0">
                <a:solidFill>
                  <a:srgbClr val="FFFF00"/>
                </a:solidFill>
              </a:rPr>
              <a:t> do </a:t>
            </a:r>
            <a:r>
              <a:rPr lang="en-GB" b="1" dirty="0" err="1" smtClean="0">
                <a:solidFill>
                  <a:srgbClr val="FFFF00"/>
                </a:solidFill>
              </a:rPr>
              <a:t>kilku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m</a:t>
            </a:r>
            <a:r>
              <a:rPr lang="en-GB" b="1" dirty="0" err="1" smtClean="0">
                <a:solidFill>
                  <a:srgbClr val="FFFF00"/>
                </a:solidFill>
              </a:rPr>
              <a:t>iesięcy</a:t>
            </a:r>
            <a:endParaRPr lang="en-GB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smtClean="0">
                <a:solidFill>
                  <a:srgbClr val="FFFF00"/>
                </a:solidFill>
              </a:rPr>
              <a:t>Pole </a:t>
            </a:r>
            <a:r>
              <a:rPr lang="en-GB" b="1" dirty="0" err="1" smtClean="0">
                <a:solidFill>
                  <a:srgbClr val="FFFF00"/>
                </a:solidFill>
              </a:rPr>
              <a:t>magnetyczne</a:t>
            </a:r>
            <a:r>
              <a:rPr lang="en-GB" b="1" dirty="0" smtClean="0">
                <a:solidFill>
                  <a:srgbClr val="FFFF00"/>
                </a:solidFill>
              </a:rPr>
              <a:t>: </a:t>
            </a:r>
            <a:endParaRPr lang="pl-PL" b="1" dirty="0" smtClean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b="1" dirty="0" err="1" smtClean="0">
                <a:solidFill>
                  <a:srgbClr val="FFFF00"/>
                </a:solidFill>
              </a:rPr>
              <a:t>od</a:t>
            </a:r>
            <a:r>
              <a:rPr lang="en-GB" b="1" dirty="0" smtClean="0">
                <a:solidFill>
                  <a:srgbClr val="FFFF00"/>
                </a:solidFill>
              </a:rPr>
              <a:t> 250 Gs do 5000 Gs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1" name="plamy_w_2001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82527" y="1422383"/>
            <a:ext cx="4295805" cy="29289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/>
          <p:cNvSpPr>
            <a:spLocks noRot="1" noChangeAspect="1" noChangeArrowheads="1"/>
          </p:cNvSpPr>
          <p:nvPr>
            <a:videoFile r:link="rId1"/>
          </p:nvPr>
        </p:nvSpPr>
        <p:spPr bwMode="auto">
          <a:xfrm>
            <a:off x="1439863" y="1679575"/>
            <a:ext cx="73882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pl-PL"/>
          </a:p>
        </p:txBody>
      </p:sp>
      <p:grpSp>
        <p:nvGrpSpPr>
          <p:cNvPr id="24580" name="Grupa 6"/>
          <p:cNvGrpSpPr>
            <a:grpSpLocks/>
          </p:cNvGrpSpPr>
          <p:nvPr/>
        </p:nvGrpSpPr>
        <p:grpSpPr bwMode="auto">
          <a:xfrm>
            <a:off x="39688" y="65088"/>
            <a:ext cx="9898062" cy="1196975"/>
            <a:chOff x="39688" y="65088"/>
            <a:chExt cx="9898062" cy="1196975"/>
          </a:xfrm>
        </p:grpSpPr>
        <p:sp>
          <p:nvSpPr>
            <p:cNvPr id="24582" name="Line 2"/>
            <p:cNvSpPr>
              <a:spLocks noChangeShapeType="1"/>
            </p:cNvSpPr>
            <p:nvPr/>
          </p:nvSpPr>
          <p:spPr bwMode="auto">
            <a:xfrm>
              <a:off x="720725" y="1260475"/>
              <a:ext cx="8602663" cy="1588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583" name="Słoneczko 8"/>
            <p:cNvSpPr>
              <a:spLocks noChangeArrowheads="1"/>
            </p:cNvSpPr>
            <p:nvPr/>
          </p:nvSpPr>
          <p:spPr bwMode="auto">
            <a:xfrm>
              <a:off x="39688" y="65088"/>
              <a:ext cx="1143000" cy="11430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endParaRPr lang="pl-PL"/>
            </a:p>
          </p:txBody>
        </p:sp>
        <p:pic>
          <p:nvPicPr>
            <p:cNvPr id="24584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26500" y="103188"/>
              <a:ext cx="1111250" cy="103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1897063" y="422275"/>
            <a:ext cx="6429375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l-PL" sz="3600" b="1" dirty="0">
                <a:solidFill>
                  <a:srgbClr val="000000"/>
                </a:solidFill>
              </a:rPr>
              <a:t>Pole magnetyczne w koronie</a:t>
            </a:r>
            <a:endParaRPr lang="en-GB" sz="3600" b="1" dirty="0">
              <a:solidFill>
                <a:srgbClr val="000000"/>
              </a:solidFill>
            </a:endParaRPr>
          </a:p>
        </p:txBody>
      </p:sp>
      <p:pic>
        <p:nvPicPr>
          <p:cNvPr id="9" name="loopsOrbit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2528" y="1422383"/>
            <a:ext cx="6096000" cy="4572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140200" y="2160588"/>
            <a:ext cx="180975" cy="61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 b="1">
              <a:solidFill>
                <a:srgbClr val="0000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1090" y="6565919"/>
            <a:ext cx="7286676" cy="5000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Plazma </a:t>
            </a:r>
            <a:r>
              <a:rPr lang="pl-PL" b="1" dirty="0" err="1" smtClean="0">
                <a:solidFill>
                  <a:srgbClr val="FFFF00"/>
                </a:solidFill>
              </a:rPr>
              <a:t>koronalna</a:t>
            </a:r>
            <a:r>
              <a:rPr lang="pl-PL" b="1" dirty="0" smtClean="0">
                <a:solidFill>
                  <a:srgbClr val="FFFF00"/>
                </a:solidFill>
              </a:rPr>
              <a:t> może poruszać się tylko wzdłuż linii sił pola magnetycznego – dzięki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pl-PL" b="1" dirty="0" smtClean="0">
                <a:solidFill>
                  <a:srgbClr val="FFFF00"/>
                </a:solidFill>
              </a:rPr>
              <a:t>temu jesteśmy w stanie śledzić jego układ</a:t>
            </a:r>
            <a:endParaRPr lang="pl-PL" b="1" dirty="0">
              <a:solidFill>
                <a:srgbClr val="FFFF0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6196" y="3494085"/>
            <a:ext cx="3590925" cy="272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3584" y="1636697"/>
            <a:ext cx="1838118" cy="1838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6196" y="1636697"/>
            <a:ext cx="1857388" cy="185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8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</TotalTime>
  <Words>1342</Words>
  <PresentationFormat>Niestandardowy</PresentationFormat>
  <Paragraphs>288</Paragraphs>
  <Slides>31</Slides>
  <Notes>21</Notes>
  <HiddenSlides>0</HiddenSlides>
  <MMClips>28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 Mrozek</dc:creator>
  <cp:lastModifiedBy>Tomek Mrozek</cp:lastModifiedBy>
  <cp:revision>225</cp:revision>
  <dcterms:modified xsi:type="dcterms:W3CDTF">2009-06-03T12:40:11Z</dcterms:modified>
</cp:coreProperties>
</file>