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262" r:id="rId4"/>
    <p:sldId id="265" r:id="rId5"/>
    <p:sldId id="259" r:id="rId6"/>
    <p:sldId id="257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92" r:id="rId17"/>
    <p:sldId id="294" r:id="rId18"/>
    <p:sldId id="295" r:id="rId19"/>
    <p:sldId id="296" r:id="rId20"/>
    <p:sldId id="297" r:id="rId21"/>
    <p:sldId id="301" r:id="rId22"/>
    <p:sldId id="298" r:id="rId23"/>
    <p:sldId id="299" r:id="rId24"/>
    <p:sldId id="300" r:id="rId25"/>
    <p:sldId id="288" r:id="rId26"/>
    <p:sldId id="291" r:id="rId27"/>
    <p:sldId id="281" r:id="rId28"/>
    <p:sldId id="282" r:id="rId29"/>
    <p:sldId id="283" r:id="rId30"/>
    <p:sldId id="280" r:id="rId31"/>
    <p:sldId id="287" r:id="rId32"/>
    <p:sldId id="261" r:id="rId33"/>
    <p:sldId id="290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E90FC-75DC-446D-B13C-AC65407185CE}" type="datetimeFigureOut">
              <a:rPr lang="pl-PL" smtClean="0"/>
              <a:pPr/>
              <a:t>2009-06-06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E070-0421-4C13-A94F-FA6051BF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1E070-0421-4C13-A94F-FA6051BFC890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800C-1110-4CC2-B284-F749894C8C3E}" type="datetimeFigureOut">
              <a:rPr lang="pl-PL" smtClean="0"/>
              <a:pPr/>
              <a:t>2009-06-06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0DA4-E003-47B3-9632-D39CACD22D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800C-1110-4CC2-B284-F749894C8C3E}" type="datetimeFigureOut">
              <a:rPr lang="pl-PL" smtClean="0"/>
              <a:pPr/>
              <a:t>2009-06-06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0DA4-E003-47B3-9632-D39CACD22D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800C-1110-4CC2-B284-F749894C8C3E}" type="datetimeFigureOut">
              <a:rPr lang="pl-PL" smtClean="0"/>
              <a:pPr/>
              <a:t>2009-06-06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0DA4-E003-47B3-9632-D39CACD22D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800C-1110-4CC2-B284-F749894C8C3E}" type="datetimeFigureOut">
              <a:rPr lang="pl-PL" smtClean="0"/>
              <a:pPr/>
              <a:t>2009-06-06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0DA4-E003-47B3-9632-D39CACD22D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800C-1110-4CC2-B284-F749894C8C3E}" type="datetimeFigureOut">
              <a:rPr lang="pl-PL" smtClean="0"/>
              <a:pPr/>
              <a:t>2009-06-06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0DA4-E003-47B3-9632-D39CACD22D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800C-1110-4CC2-B284-F749894C8C3E}" type="datetimeFigureOut">
              <a:rPr lang="pl-PL" smtClean="0"/>
              <a:pPr/>
              <a:t>2009-06-06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0DA4-E003-47B3-9632-D39CACD22D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800C-1110-4CC2-B284-F749894C8C3E}" type="datetimeFigureOut">
              <a:rPr lang="pl-PL" smtClean="0"/>
              <a:pPr/>
              <a:t>2009-06-06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0DA4-E003-47B3-9632-D39CACD22D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800C-1110-4CC2-B284-F749894C8C3E}" type="datetimeFigureOut">
              <a:rPr lang="pl-PL" smtClean="0"/>
              <a:pPr/>
              <a:t>2009-06-06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0DA4-E003-47B3-9632-D39CACD22D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800C-1110-4CC2-B284-F749894C8C3E}" type="datetimeFigureOut">
              <a:rPr lang="pl-PL" smtClean="0"/>
              <a:pPr/>
              <a:t>2009-06-06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0DA4-E003-47B3-9632-D39CACD22D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800C-1110-4CC2-B284-F749894C8C3E}" type="datetimeFigureOut">
              <a:rPr lang="pl-PL" smtClean="0"/>
              <a:pPr/>
              <a:t>2009-06-06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0DA4-E003-47B3-9632-D39CACD22D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800C-1110-4CC2-B284-F749894C8C3E}" type="datetimeFigureOut">
              <a:rPr lang="pl-PL" smtClean="0"/>
              <a:pPr/>
              <a:t>2009-06-06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0DA4-E003-47B3-9632-D39CACD22D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0800C-1110-4CC2-B284-F749894C8C3E}" type="datetimeFigureOut">
              <a:rPr lang="pl-PL" smtClean="0"/>
              <a:pPr/>
              <a:t>2009-06-06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0DA4-E003-47B3-9632-D39CACD22DA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work\popularyzacja\090529_pekin\gwiazdy_podwojne\sn1987a_2.mpg" TargetMode="External"/><Relationship Id="rId1" Type="http://schemas.openxmlformats.org/officeDocument/2006/relationships/video" Target="file:///C:\work\popularyzacja\090529_pekin\gwiazdy_podwojne\rings.mpe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work\popularyzacja\090529_pekin\gwiazdy_podwojne\lisa-waves.mpg" TargetMode="Externa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work\popularyzacja\090529_pekin\gwiazdy_podwojne\cluster2mre.avi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28596" y="714356"/>
            <a:ext cx="7343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Ewolucja w układach podwójnych</a:t>
            </a:r>
            <a:endParaRPr lang="pl-PL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77875" y="18288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1785918" y="6215082"/>
            <a:ext cx="250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Słońce za 5 miliardów lat</a:t>
            </a:r>
            <a:endParaRPr lang="pl-PL" dirty="0"/>
          </a:p>
        </p:txBody>
      </p:sp>
      <p:pic>
        <p:nvPicPr>
          <p:cNvPr id="13" name="Obraz 12" descr="http://lepus.physics.ualr.edu/%7Etahall/EXAM3/shellsta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42148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643314"/>
            <a:ext cx="2357454" cy="2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4483750" y="1857364"/>
            <a:ext cx="46602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Zanim jednak centrum osiągnie odpowiednią </a:t>
            </a:r>
          </a:p>
          <a:p>
            <a:r>
              <a:rPr lang="pl-PL" b="1" dirty="0" smtClean="0"/>
              <a:t>temperaturę gwiazda przechodzi przez etap </a:t>
            </a:r>
          </a:p>
          <a:p>
            <a:r>
              <a:rPr lang="pl-PL" b="1" dirty="0" smtClean="0"/>
              <a:t>„czerwonego </a:t>
            </a:r>
            <a:r>
              <a:rPr lang="pl-PL" b="1" dirty="0" err="1" smtClean="0"/>
              <a:t>olbrzyma”-na</a:t>
            </a:r>
            <a:r>
              <a:rPr lang="pl-PL" b="1" dirty="0" smtClean="0"/>
              <a:t> diagramie </a:t>
            </a:r>
            <a:r>
              <a:rPr lang="pl-PL" b="1" dirty="0" err="1" smtClean="0"/>
              <a:t>H-R</a:t>
            </a:r>
            <a:endParaRPr lang="pl-PL" b="1" dirty="0" smtClean="0"/>
          </a:p>
          <a:p>
            <a:r>
              <a:rPr lang="pl-PL" b="1" dirty="0" smtClean="0"/>
              <a:t>przesuwa się w prawo i w górę</a:t>
            </a:r>
          </a:p>
          <a:p>
            <a:endParaRPr lang="pl-PL" b="1" dirty="0" smtClean="0"/>
          </a:p>
          <a:p>
            <a:r>
              <a:rPr lang="pl-PL" b="1" dirty="0" smtClean="0"/>
              <a:t>Jądro gwiazdy powoli zapada się. Wewnątrz </a:t>
            </a:r>
          </a:p>
          <a:p>
            <a:r>
              <a:rPr lang="pl-PL" b="1" dirty="0" smtClean="0"/>
              <a:t>nie ma już paliwa (wodoru). Temperatura jądra</a:t>
            </a:r>
          </a:p>
          <a:p>
            <a:r>
              <a:rPr lang="pl-PL" b="1" dirty="0" smtClean="0"/>
              <a:t>rośnie i zaczyna się spalanie wodoru w cienkiej</a:t>
            </a:r>
          </a:p>
          <a:p>
            <a:r>
              <a:rPr lang="pl-PL" b="1" dirty="0" smtClean="0"/>
              <a:t>warstwie wokół jądra.</a:t>
            </a:r>
          </a:p>
          <a:p>
            <a:endParaRPr lang="pl-PL" b="1" dirty="0" smtClean="0"/>
          </a:p>
          <a:p>
            <a:r>
              <a:rPr lang="pl-PL" b="1" dirty="0" smtClean="0"/>
              <a:t>Jednocześnie zewnętrzne warstwy gwiazdy </a:t>
            </a:r>
          </a:p>
          <a:p>
            <a:r>
              <a:rPr lang="pl-PL" b="1" dirty="0" smtClean="0"/>
              <a:t>rozdymają się i chłodzą – gwiazda robi się </a:t>
            </a:r>
          </a:p>
          <a:p>
            <a:r>
              <a:rPr lang="pl-PL" b="1" dirty="0" smtClean="0"/>
              <a:t>wielka i czerwona.</a:t>
            </a:r>
          </a:p>
          <a:p>
            <a:endParaRPr lang="pl-PL" b="1" dirty="0" smtClean="0"/>
          </a:p>
          <a:p>
            <a:r>
              <a:rPr lang="pl-PL" b="1" dirty="0" smtClean="0"/>
              <a:t>Ten etap pojawia się w czasie życia każdej </a:t>
            </a:r>
          </a:p>
          <a:p>
            <a:r>
              <a:rPr lang="pl-PL" b="1" dirty="0" smtClean="0"/>
              <a:t>gwiazdy poza tymi najmniej masywnymi.</a:t>
            </a:r>
            <a:endParaRPr lang="pl-PL" b="1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Na ciągu głównym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77875" y="18288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5429256" y="2071678"/>
            <a:ext cx="35947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ym typeface="Wingdings" pitchFamily="2" charset="2"/>
              </a:rPr>
              <a:t>Kiedy jądro osiągnie odpowiednią </a:t>
            </a:r>
          </a:p>
          <a:p>
            <a:r>
              <a:rPr lang="pl-PL" b="1" dirty="0" smtClean="0">
                <a:sym typeface="Wingdings" pitchFamily="2" charset="2"/>
              </a:rPr>
              <a:t>temperaturę następuje tzw. błysk </a:t>
            </a:r>
          </a:p>
          <a:p>
            <a:r>
              <a:rPr lang="pl-PL" b="1" dirty="0" smtClean="0">
                <a:sym typeface="Wingdings" pitchFamily="2" charset="2"/>
              </a:rPr>
              <a:t>helowy –  wewnątrz rozpoczyna się </a:t>
            </a:r>
          </a:p>
          <a:p>
            <a:r>
              <a:rPr lang="pl-PL" b="1" dirty="0" smtClean="0">
                <a:sym typeface="Wingdings" pitchFamily="2" charset="2"/>
              </a:rPr>
              <a:t>nagle przemiana helu w węgiel, </a:t>
            </a:r>
          </a:p>
          <a:p>
            <a:r>
              <a:rPr lang="pl-PL" b="1" dirty="0" smtClean="0">
                <a:sym typeface="Wingdings" pitchFamily="2" charset="2"/>
              </a:rPr>
              <a:t>a gwiazda gwałtownie jaśnieje</a:t>
            </a:r>
          </a:p>
          <a:p>
            <a:endParaRPr lang="pl-PL" b="1" dirty="0" smtClean="0">
              <a:sym typeface="Wingdings" pitchFamily="2" charset="2"/>
            </a:endParaRPr>
          </a:p>
          <a:p>
            <a:r>
              <a:rPr lang="pl-PL" b="1" dirty="0" smtClean="0">
                <a:sym typeface="Wingdings" pitchFamily="2" charset="2"/>
              </a:rPr>
              <a:t>Ta reakcja nazywa się reakcją </a:t>
            </a:r>
          </a:p>
          <a:p>
            <a:r>
              <a:rPr lang="pl-PL" b="1" dirty="0" smtClean="0">
                <a:sym typeface="Wingdings" pitchFamily="2" charset="2"/>
              </a:rPr>
              <a:t>3</a:t>
            </a:r>
            <a:r>
              <a:rPr lang="el-GR" b="1" dirty="0" smtClean="0">
                <a:latin typeface="Calibri"/>
                <a:sym typeface="Wingdings" pitchFamily="2" charset="2"/>
              </a:rPr>
              <a:t>α</a:t>
            </a:r>
            <a:r>
              <a:rPr lang="pl-PL" b="1" dirty="0" smtClean="0">
                <a:latin typeface="Calibri"/>
                <a:sym typeface="Wingdings" pitchFamily="2" charset="2"/>
              </a:rPr>
              <a:t> ponieważ z trzech atomów helu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(cząstek </a:t>
            </a:r>
            <a:r>
              <a:rPr lang="el-GR" b="1" dirty="0" smtClean="0">
                <a:latin typeface="Calibri"/>
                <a:sym typeface="Wingdings" pitchFamily="2" charset="2"/>
              </a:rPr>
              <a:t>α</a:t>
            </a:r>
            <a:r>
              <a:rPr lang="pl-PL" b="1" dirty="0" smtClean="0">
                <a:latin typeface="Calibri"/>
                <a:sym typeface="Wingdings" pitchFamily="2" charset="2"/>
              </a:rPr>
              <a:t>) powstaje jeden atom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węgla.</a:t>
            </a:r>
          </a:p>
          <a:p>
            <a:endParaRPr lang="pl-PL" b="1" dirty="0" smtClean="0">
              <a:latin typeface="Calibri"/>
              <a:sym typeface="Wingdings" pitchFamily="2" charset="2"/>
            </a:endParaRP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Po zapaleniu helu gwiazda znów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jest w stanie równowagi. Ten stan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nie trwa jednak długo.</a:t>
            </a:r>
            <a:endParaRPr lang="pl-PL" b="1" dirty="0" smtClean="0">
              <a:sym typeface="Wingdings" pitchFamily="2" charset="2"/>
            </a:endParaRPr>
          </a:p>
        </p:txBody>
      </p:sp>
      <p:pic>
        <p:nvPicPr>
          <p:cNvPr id="11" name="Picture 1030" descr="D:\BCS\Dydaktyka\Ewolucja\He - 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4823850" cy="3429024"/>
          </a:xfrm>
          <a:prstGeom prst="rect">
            <a:avLst/>
          </a:prstGeom>
          <a:noFill/>
        </p:spPr>
      </p:pic>
      <p:cxnSp>
        <p:nvCxnSpPr>
          <p:cNvPr id="9" name="Łącznik prosty 8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Kończy się wodór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77875" y="18288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5286380" y="2143116"/>
            <a:ext cx="395781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ym typeface="Wingdings" pitchFamily="2" charset="2"/>
              </a:rPr>
              <a:t>Reakcja 3</a:t>
            </a:r>
            <a:r>
              <a:rPr lang="el-GR" b="1" dirty="0" smtClean="0">
                <a:latin typeface="Calibri"/>
                <a:sym typeface="Wingdings" pitchFamily="2" charset="2"/>
              </a:rPr>
              <a:t>α</a:t>
            </a:r>
            <a:r>
              <a:rPr lang="pl-PL" b="1" dirty="0" smtClean="0">
                <a:latin typeface="Calibri"/>
                <a:sym typeface="Wingdings" pitchFamily="2" charset="2"/>
              </a:rPr>
              <a:t> jest bardzo wrażliwa na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zmiany temperatury. Objawia się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to tym, że po gwałtownym zapaleniu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helu jądro rozszerza się i chłodzi.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Reakcje ustają. Jądro znów się kurczy,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temperatura wzrasta i następuje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gwałtowny wzrost tempa reakcji.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Jądro znów się rozszerza. </a:t>
            </a:r>
          </a:p>
          <a:p>
            <a:endParaRPr lang="pl-PL" b="1" dirty="0" smtClean="0">
              <a:latin typeface="Calibri"/>
              <a:sym typeface="Wingdings" pitchFamily="2" charset="2"/>
            </a:endParaRP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Taki niespokojny etap trwa jakiś czas.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Podczas kolejnych eksplozji i zapadania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jądra następuje odrzucanie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zewnętrznych warstw gwiazdy.</a:t>
            </a:r>
          </a:p>
        </p:txBody>
      </p:sp>
      <p:pic>
        <p:nvPicPr>
          <p:cNvPr id="11" name="Picture 1030" descr="D:\BCS\Dydaktyka\Ewolucja\He - 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4823850" cy="3429024"/>
          </a:xfrm>
          <a:prstGeom prst="rect">
            <a:avLst/>
          </a:prstGeom>
          <a:noFill/>
        </p:spPr>
      </p:pic>
      <p:cxnSp>
        <p:nvCxnSpPr>
          <p:cNvPr id="9" name="Łącznik prosty 8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Kończy się wodór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77875" y="18288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5143504" y="1928802"/>
            <a:ext cx="38286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ym typeface="Wingdings" pitchFamily="2" charset="2"/>
              </a:rPr>
              <a:t>W pewnym momencie kończy się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hel i zapadanie jądra trwa aż do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etapu białego karła. </a:t>
            </a:r>
          </a:p>
          <a:p>
            <a:endParaRPr lang="pl-PL" b="1" dirty="0" smtClean="0">
              <a:latin typeface="Calibri"/>
              <a:sym typeface="Wingdings" pitchFamily="2" charset="2"/>
            </a:endParaRP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Biały karzeł jest jądrem gwiazdy, które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ma ogromną temperaturę i wielką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gęstość.</a:t>
            </a:r>
          </a:p>
          <a:p>
            <a:endParaRPr lang="pl-PL" b="1" dirty="0" smtClean="0">
              <a:latin typeface="Calibri"/>
              <a:sym typeface="Wingdings" pitchFamily="2" charset="2"/>
            </a:endParaRP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A co z zewnętrznymi warstwami?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Oddalają się od jądra i w pewnym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momencie rozświetlają dzięki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promieniowaniu ultrafioletowemu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pochodzącemu od gorącego białego 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karła – obserwujemy tzw. mgławice</a:t>
            </a:r>
          </a:p>
          <a:p>
            <a:r>
              <a:rPr lang="pl-PL" b="1" dirty="0" smtClean="0">
                <a:latin typeface="Calibri"/>
                <a:sym typeface="Wingdings" pitchFamily="2" charset="2"/>
              </a:rPr>
              <a:t>planetarne.</a:t>
            </a:r>
          </a:p>
        </p:txBody>
      </p:sp>
      <p:pic>
        <p:nvPicPr>
          <p:cNvPr id="12" name="Obraz 11" descr="2000-07-a-eski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3810000" cy="4762500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Biały karzeł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77875" y="18288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9" name="Obraz 8" descr="NGC6543HST_pe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7358114" cy="5255796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Mgławice planetarne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77875" y="18288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6" name="Obraz 5" descr="m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1571612"/>
            <a:ext cx="5037875" cy="5138632"/>
          </a:xfrm>
          <a:prstGeom prst="rect">
            <a:avLst/>
          </a:prstGeom>
        </p:spPr>
      </p:pic>
      <p:pic>
        <p:nvPicPr>
          <p:cNvPr id="11" name="Obraz 10" descr="ic418_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571612"/>
            <a:ext cx="4786322" cy="4786322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Mgławice planetarne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Gwiazdy masywne</a:t>
            </a:r>
            <a:endParaRPr lang="pl-PL" sz="2800" dirty="0"/>
          </a:p>
        </p:txBody>
      </p:sp>
      <p:pic>
        <p:nvPicPr>
          <p:cNvPr id="7" name="Obraz 6" descr="800px-HR_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2285992"/>
            <a:ext cx="4572000" cy="277749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7875" y="1614486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4714876" y="1807383"/>
            <a:ext cx="442755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Początkowo ewoluują podobnie jak gwiazdy</a:t>
            </a:r>
          </a:p>
          <a:p>
            <a:r>
              <a:rPr lang="pl-PL" b="1" dirty="0" smtClean="0"/>
              <a:t>o mniejszych gwiazdach</a:t>
            </a:r>
          </a:p>
          <a:p>
            <a:endParaRPr lang="pl-PL" b="1" dirty="0" smtClean="0"/>
          </a:p>
          <a:p>
            <a:r>
              <a:rPr lang="pl-PL" b="1" dirty="0" smtClean="0"/>
              <a:t>wodór -&gt;hel -&gt; węgiel -&gt;neon -&gt; tlen -&gt; </a:t>
            </a:r>
          </a:p>
          <a:p>
            <a:r>
              <a:rPr lang="pl-PL" b="1" dirty="0" smtClean="0"/>
              <a:t>krzem -&gt; żelazo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Żelazo nie może być już spalane w reakcjach </a:t>
            </a:r>
          </a:p>
          <a:p>
            <a:r>
              <a:rPr lang="pl-PL" b="1" dirty="0" smtClean="0"/>
              <a:t>termojądrowych. </a:t>
            </a:r>
          </a:p>
          <a:p>
            <a:endParaRPr lang="pl-PL" b="1" dirty="0" smtClean="0"/>
          </a:p>
          <a:p>
            <a:r>
              <a:rPr lang="pl-PL" b="1" dirty="0" smtClean="0"/>
              <a:t>Oczywiście spalane są też pozostałości </a:t>
            </a:r>
          </a:p>
          <a:p>
            <a:r>
              <a:rPr lang="pl-PL" b="1" dirty="0" smtClean="0"/>
              <a:t>lżejszych pierwiastków znajdujące się w </a:t>
            </a:r>
          </a:p>
          <a:p>
            <a:r>
              <a:rPr lang="pl-PL" b="1" dirty="0" smtClean="0"/>
              <a:t>zewnętrznych warstwach. Gwiazda osiąga </a:t>
            </a:r>
          </a:p>
          <a:p>
            <a:r>
              <a:rPr lang="pl-PL" b="1" dirty="0" smtClean="0"/>
              <a:t>charakterystyczny etap „cebuli”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77875" y="18288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4524370" cy="45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4716473" y="1428736"/>
            <a:ext cx="442755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Początkowo ewoluują podobnie jak gwiazdy</a:t>
            </a:r>
          </a:p>
          <a:p>
            <a:r>
              <a:rPr lang="pl-PL" b="1" dirty="0" smtClean="0"/>
              <a:t>o mniejszych gwiazdach</a:t>
            </a:r>
          </a:p>
          <a:p>
            <a:endParaRPr lang="pl-PL" b="1" dirty="0" smtClean="0"/>
          </a:p>
          <a:p>
            <a:r>
              <a:rPr lang="pl-PL" b="1" dirty="0" smtClean="0"/>
              <a:t>Po wypaleniu wodoru i helu gwiazda ma na </a:t>
            </a:r>
          </a:p>
          <a:p>
            <a:r>
              <a:rPr lang="pl-PL" b="1" dirty="0" smtClean="0"/>
              <a:t>tyle dużą masę, że po zapadnięciu się jadra </a:t>
            </a:r>
          </a:p>
          <a:p>
            <a:r>
              <a:rPr lang="pl-PL" b="1" dirty="0" smtClean="0"/>
              <a:t>temperatura może wzrosnąć do wartości </a:t>
            </a:r>
          </a:p>
          <a:p>
            <a:r>
              <a:rPr lang="pl-PL" b="1" dirty="0" smtClean="0"/>
              <a:t>umożliwiającej zapalenie węgla i przemianę </a:t>
            </a:r>
          </a:p>
          <a:p>
            <a:r>
              <a:rPr lang="pl-PL" b="1" dirty="0" smtClean="0"/>
              <a:t>w neon, następnie (po kolejnym zapadaniu) </a:t>
            </a:r>
          </a:p>
          <a:p>
            <a:r>
              <a:rPr lang="pl-PL" b="1" dirty="0" smtClean="0"/>
              <a:t>neon przemienia się w tlen, </a:t>
            </a:r>
            <a:r>
              <a:rPr lang="pl-PL" b="1" dirty="0" err="1" smtClean="0"/>
              <a:t>tlen</a:t>
            </a:r>
            <a:r>
              <a:rPr lang="pl-PL" b="1" dirty="0" smtClean="0"/>
              <a:t> w krzem, </a:t>
            </a:r>
          </a:p>
          <a:p>
            <a:r>
              <a:rPr lang="pl-PL" b="1" dirty="0" smtClean="0"/>
              <a:t>a krzem w żelazo.</a:t>
            </a:r>
          </a:p>
          <a:p>
            <a:endParaRPr lang="pl-PL" b="1" dirty="0" smtClean="0"/>
          </a:p>
          <a:p>
            <a:r>
              <a:rPr lang="pl-PL" b="1" dirty="0" smtClean="0"/>
              <a:t>Żelazo nie może być już spalane w reakcjach </a:t>
            </a:r>
          </a:p>
          <a:p>
            <a:r>
              <a:rPr lang="pl-PL" b="1" dirty="0" smtClean="0"/>
              <a:t>termojądrowych. </a:t>
            </a:r>
          </a:p>
          <a:p>
            <a:endParaRPr lang="pl-PL" b="1" dirty="0" smtClean="0"/>
          </a:p>
          <a:p>
            <a:r>
              <a:rPr lang="pl-PL" b="1" dirty="0" smtClean="0"/>
              <a:t>Oczywiście spalane są też pozostałości </a:t>
            </a:r>
          </a:p>
          <a:p>
            <a:r>
              <a:rPr lang="pl-PL" b="1" dirty="0" smtClean="0"/>
              <a:t>lżejszych pierwiastków znajdujące się w </a:t>
            </a:r>
          </a:p>
          <a:p>
            <a:r>
              <a:rPr lang="pl-PL" b="1" dirty="0" smtClean="0"/>
              <a:t>zewnętrznych warstwach. Gwiazda osiąga </a:t>
            </a:r>
          </a:p>
          <a:p>
            <a:r>
              <a:rPr lang="pl-PL" b="1" dirty="0" smtClean="0"/>
              <a:t>charakterystyczny etap „cebuli”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Gwiazdy masywne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77875" y="18288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4524370" cy="45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4643438" y="1601822"/>
            <a:ext cx="452623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Dalsza ewolucja zależy od tego jak masywne </a:t>
            </a:r>
          </a:p>
          <a:p>
            <a:r>
              <a:rPr lang="pl-PL" b="1" dirty="0" smtClean="0"/>
              <a:t>jest jądro.</a:t>
            </a:r>
          </a:p>
          <a:p>
            <a:endParaRPr lang="pl-PL" b="1" dirty="0" smtClean="0"/>
          </a:p>
          <a:p>
            <a:r>
              <a:rPr lang="pl-PL" b="1" dirty="0" smtClean="0"/>
              <a:t>Jeżeli jego masa nie przekracza 1.4 </a:t>
            </a:r>
            <a:r>
              <a:rPr lang="pl-PL" b="1" dirty="0" err="1" smtClean="0">
                <a:cs typeface="Arial" pitchFamily="34" charset="0"/>
              </a:rPr>
              <a:t>M</a:t>
            </a:r>
            <a:r>
              <a:rPr lang="pl-PL" b="1" baseline="-25000" dirty="0" err="1" smtClean="0">
                <a:cs typeface="Arial" pitchFamily="34" charset="0"/>
                <a:sym typeface="Wingdings" pitchFamily="2" charset="2"/>
              </a:rPr>
              <a:t></a:t>
            </a:r>
            <a:r>
              <a:rPr lang="pl-PL" b="1" dirty="0" smtClean="0">
                <a:cs typeface="Arial" pitchFamily="34" charset="0"/>
                <a:sym typeface="Wingdings" pitchFamily="2" charset="2"/>
              </a:rPr>
              <a:t> to </a:t>
            </a:r>
          </a:p>
          <a:p>
            <a:r>
              <a:rPr lang="pl-PL" b="1" dirty="0" smtClean="0">
                <a:cs typeface="Arial" pitchFamily="34" charset="0"/>
                <a:sym typeface="Wingdings" pitchFamily="2" charset="2"/>
              </a:rPr>
              <a:t>gwiazda kończy jako biały karzeł.</a:t>
            </a:r>
          </a:p>
          <a:p>
            <a:endParaRPr lang="pl-PL" b="1" dirty="0" smtClean="0">
              <a:cs typeface="Arial" pitchFamily="34" charset="0"/>
              <a:sym typeface="Wingdings" pitchFamily="2" charset="2"/>
            </a:endParaRPr>
          </a:p>
          <a:p>
            <a:r>
              <a:rPr lang="pl-PL" b="1" dirty="0" smtClean="0">
                <a:cs typeface="Arial" pitchFamily="34" charset="0"/>
                <a:sym typeface="Wingdings" pitchFamily="2" charset="2"/>
              </a:rPr>
              <a:t>Gdy masa jądra jest większa to jego </a:t>
            </a:r>
          </a:p>
          <a:p>
            <a:r>
              <a:rPr lang="pl-PL" b="1" dirty="0" smtClean="0">
                <a:cs typeface="Arial" pitchFamily="34" charset="0"/>
                <a:sym typeface="Wingdings" pitchFamily="2" charset="2"/>
              </a:rPr>
              <a:t>kurczenie nie jest zatrzymywane przez </a:t>
            </a:r>
          </a:p>
          <a:p>
            <a:r>
              <a:rPr lang="pl-PL" b="1" dirty="0" smtClean="0">
                <a:cs typeface="Arial" pitchFamily="34" charset="0"/>
                <a:sym typeface="Wingdings" pitchFamily="2" charset="2"/>
              </a:rPr>
              <a:t>degenerację materii i kurczenie trwa aż </a:t>
            </a:r>
          </a:p>
          <a:p>
            <a:r>
              <a:rPr lang="pl-PL" b="1" dirty="0" smtClean="0">
                <a:cs typeface="Arial" pitchFamily="34" charset="0"/>
                <a:sym typeface="Wingdings" pitchFamily="2" charset="2"/>
              </a:rPr>
              <a:t>do momentu gdy elektrony zostaną </a:t>
            </a:r>
          </a:p>
          <a:p>
            <a:r>
              <a:rPr lang="pl-PL" b="1" dirty="0" smtClean="0">
                <a:cs typeface="Arial" pitchFamily="34" charset="0"/>
                <a:sym typeface="Wingdings" pitchFamily="2" charset="2"/>
              </a:rPr>
              <a:t>„wciśnięte” w jądra atomów żelaza.</a:t>
            </a:r>
          </a:p>
          <a:p>
            <a:endParaRPr lang="pl-PL" b="1" dirty="0" smtClean="0">
              <a:cs typeface="Arial" pitchFamily="34" charset="0"/>
              <a:sym typeface="Wingdings" pitchFamily="2" charset="2"/>
            </a:endParaRPr>
          </a:p>
          <a:p>
            <a:r>
              <a:rPr lang="pl-PL" b="1" dirty="0" smtClean="0">
                <a:cs typeface="Arial" pitchFamily="34" charset="0"/>
                <a:sym typeface="Wingdings" pitchFamily="2" charset="2"/>
              </a:rPr>
              <a:t>W wyniku tego powstaje gwiazda zbudowana</a:t>
            </a:r>
          </a:p>
          <a:p>
            <a:r>
              <a:rPr lang="pl-PL" b="1" dirty="0" smtClean="0">
                <a:cs typeface="Arial" pitchFamily="34" charset="0"/>
                <a:sym typeface="Wingdings" pitchFamily="2" charset="2"/>
              </a:rPr>
              <a:t>z samych neutronów – gwiazda neutronowa.</a:t>
            </a:r>
            <a:endParaRPr lang="pl-PL" b="1" dirty="0" smtClean="0"/>
          </a:p>
        </p:txBody>
      </p:sp>
      <p:cxnSp>
        <p:nvCxnSpPr>
          <p:cNvPr id="10" name="Łącznik prosty 9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Gwiazdy masywne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77875" y="18288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9" name="Picture 13" descr="D:\BCS\Dydaktyka\Ewolucja\supern_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4191000" cy="2100262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4643438" y="1500174"/>
            <a:ext cx="40538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Podczas kurczenia centrum gwiazdy </a:t>
            </a:r>
          </a:p>
          <a:p>
            <a:r>
              <a:rPr lang="pl-PL" b="1" dirty="0" smtClean="0"/>
              <a:t>zapadają się także warstwy zewnętrzne.</a:t>
            </a:r>
          </a:p>
          <a:p>
            <a:endParaRPr lang="pl-PL" b="1" dirty="0" smtClean="0"/>
          </a:p>
          <a:p>
            <a:r>
              <a:rPr lang="pl-PL" b="1" dirty="0" smtClean="0"/>
              <a:t>Utworzona gwiazda neutronowa jest </a:t>
            </a:r>
          </a:p>
          <a:p>
            <a:r>
              <a:rPr lang="pl-PL" b="1" dirty="0" smtClean="0"/>
              <a:t>obiektem bardzo sztywnym. Spadające </a:t>
            </a:r>
          </a:p>
          <a:p>
            <a:r>
              <a:rPr lang="pl-PL" b="1" dirty="0" smtClean="0"/>
              <a:t>warstwy zewnętrzne odbijają się od niej </a:t>
            </a:r>
          </a:p>
          <a:p>
            <a:r>
              <a:rPr lang="pl-PL" b="1" dirty="0" smtClean="0"/>
              <a:t>i obserwujemy wybuch supernowej.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57158" y="4214818"/>
            <a:ext cx="3857160" cy="2513037"/>
            <a:chOff x="2676" y="228"/>
            <a:chExt cx="3421" cy="2299"/>
          </a:xfrm>
        </p:grpSpPr>
        <p:pic>
          <p:nvPicPr>
            <p:cNvPr id="12" name="Picture 15" descr="D:\BCS\OSA2006\800px-Supernova_1987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228"/>
              <a:ext cx="2640" cy="1980"/>
            </a:xfrm>
            <a:prstGeom prst="rect">
              <a:avLst/>
            </a:prstGeom>
            <a:noFill/>
          </p:spPr>
        </p:pic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676" y="2189"/>
              <a:ext cx="3421" cy="3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800" dirty="0">
                  <a:solidFill>
                    <a:srgbClr val="FFFF99"/>
                  </a:solidFill>
                  <a:latin typeface="Arial" charset="0"/>
                </a:rPr>
                <a:t>Wybuch supernowej 1987 w LMC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714752"/>
            <a:ext cx="3571900" cy="279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Łącznik prosty 10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Supernowe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Tylko światło</a:t>
            </a:r>
            <a:endParaRPr lang="pl-PL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217" y="1142984"/>
            <a:ext cx="841750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0438"/>
            <a:ext cx="4510083" cy="298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az 8" descr="sun-cor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807827"/>
            <a:ext cx="3657597" cy="29073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Supernowa 1987a</a:t>
            </a:r>
            <a:endParaRPr lang="pl-PL" sz="2800" dirty="0"/>
          </a:p>
        </p:txBody>
      </p:sp>
      <p:pic>
        <p:nvPicPr>
          <p:cNvPr id="13" name="rings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57818" y="3643330"/>
            <a:ext cx="3352800" cy="2286000"/>
          </a:xfrm>
          <a:prstGeom prst="rect">
            <a:avLst/>
          </a:prstGeom>
        </p:spPr>
      </p:pic>
      <p:pic>
        <p:nvPicPr>
          <p:cNvPr id="14" name="sn1987a_2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00034" y="1142984"/>
            <a:ext cx="4673608" cy="34290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BCS\Dydaktyka\Ewolucja\crab_v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581664" cy="4177679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2910" y="6000768"/>
            <a:ext cx="51361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1800" b="1" dirty="0">
                <a:latin typeface="Arial" charset="0"/>
              </a:rPr>
              <a:t>Mgławica Krab – pozostałość po wybuchu supernowej w 1054 r.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Supernowe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:\BCS\Dydaktyka\Ewolucja\AP-Krab z pulsar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90696"/>
            <a:ext cx="6858000" cy="48387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00174"/>
            <a:ext cx="4929202" cy="49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Łącznik prosty 9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Pulsary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77875" y="18288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5143504" y="1785926"/>
            <a:ext cx="391748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Wybuchy supernowych obserwowane </a:t>
            </a:r>
          </a:p>
          <a:p>
            <a:r>
              <a:rPr lang="pl-PL" b="1" dirty="0" smtClean="0"/>
              <a:t>były w przeszłości i widzimy </a:t>
            </a:r>
          </a:p>
          <a:p>
            <a:r>
              <a:rPr lang="pl-PL" b="1" dirty="0" smtClean="0"/>
              <a:t>pozostałości w postaci </a:t>
            </a:r>
          </a:p>
          <a:p>
            <a:r>
              <a:rPr lang="pl-PL" b="1" dirty="0" smtClean="0"/>
              <a:t>charakterystycznych obiektów </a:t>
            </a:r>
          </a:p>
          <a:p>
            <a:r>
              <a:rPr lang="pl-PL" b="1" dirty="0" smtClean="0"/>
              <a:t>mgławicowych.</a:t>
            </a:r>
          </a:p>
          <a:p>
            <a:endParaRPr lang="pl-PL" b="1" dirty="0" smtClean="0"/>
          </a:p>
          <a:p>
            <a:r>
              <a:rPr lang="pl-PL" b="1" dirty="0" smtClean="0"/>
              <a:t>Jednak po supernowej powinna zostać </a:t>
            </a:r>
          </a:p>
          <a:p>
            <a:r>
              <a:rPr lang="pl-PL" b="1" dirty="0" smtClean="0"/>
              <a:t>jeszcze gwiazda neutronowa.</a:t>
            </a:r>
          </a:p>
          <a:p>
            <a:endParaRPr lang="pl-PL" b="1" dirty="0" smtClean="0"/>
          </a:p>
          <a:p>
            <a:r>
              <a:rPr lang="pl-PL" b="1" dirty="0" smtClean="0"/>
              <a:t>Jak zaobserwować taki dziwny obiekt? </a:t>
            </a:r>
          </a:p>
          <a:p>
            <a:endParaRPr lang="pl-PL" b="1" dirty="0" smtClean="0"/>
          </a:p>
          <a:p>
            <a:r>
              <a:rPr lang="pl-PL" b="1" dirty="0" smtClean="0"/>
              <a:t>Kluczem do tej zagadki okazało się pole</a:t>
            </a:r>
          </a:p>
          <a:p>
            <a:r>
              <a:rPr lang="pl-PL" b="1" dirty="0" smtClean="0"/>
              <a:t>magnetyczne gwiazdy neutronowej</a:t>
            </a:r>
            <a:endParaRPr lang="pl-PL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822040" cy="38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Łącznik prosty 8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Pulsary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77875" y="18288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643438" y="1785926"/>
            <a:ext cx="428373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Pole magnetyczne gwiazdy neutronowej </a:t>
            </a:r>
          </a:p>
          <a:p>
            <a:r>
              <a:rPr lang="pl-PL" b="1" dirty="0" smtClean="0"/>
              <a:t>jest bardzo dobrym akceleratorem cząstek.</a:t>
            </a:r>
          </a:p>
          <a:p>
            <a:endParaRPr lang="pl-PL" b="1" dirty="0" smtClean="0"/>
          </a:p>
          <a:p>
            <a:r>
              <a:rPr lang="pl-PL" b="1" dirty="0" smtClean="0"/>
              <a:t>Cząstki rozpędzone do ogromnych </a:t>
            </a:r>
          </a:p>
          <a:p>
            <a:r>
              <a:rPr lang="pl-PL" b="1" dirty="0" smtClean="0"/>
              <a:t>prędkości zderzają się z zewnętrznymi </a:t>
            </a:r>
          </a:p>
          <a:p>
            <a:r>
              <a:rPr lang="pl-PL" b="1" dirty="0" smtClean="0"/>
              <a:t>warstwami gwiazdy neutronowej w </a:t>
            </a:r>
          </a:p>
          <a:p>
            <a:r>
              <a:rPr lang="pl-PL" b="1" dirty="0" smtClean="0"/>
              <a:t>okolicach biegunów magnetycznych.</a:t>
            </a:r>
          </a:p>
          <a:p>
            <a:endParaRPr lang="pl-PL" b="1" dirty="0" smtClean="0"/>
          </a:p>
          <a:p>
            <a:r>
              <a:rPr lang="pl-PL" b="1" dirty="0" smtClean="0"/>
              <a:t>W wyniku zderzeń produkowane jest </a:t>
            </a:r>
          </a:p>
          <a:p>
            <a:r>
              <a:rPr lang="pl-PL" b="1" dirty="0" smtClean="0"/>
              <a:t>promieniowanie, które możemy </a:t>
            </a:r>
          </a:p>
          <a:p>
            <a:r>
              <a:rPr lang="pl-PL" b="1" dirty="0" smtClean="0"/>
              <a:t>rejestrować.</a:t>
            </a:r>
          </a:p>
          <a:p>
            <a:endParaRPr lang="pl-PL" b="1" dirty="0" smtClean="0"/>
          </a:p>
          <a:p>
            <a:r>
              <a:rPr lang="pl-PL" b="1" dirty="0" smtClean="0"/>
              <a:t>Po raz pierwszy dokonała tego </a:t>
            </a:r>
            <a:r>
              <a:rPr lang="pl-PL" b="1" dirty="0" err="1" smtClean="0"/>
              <a:t>Jocelyn</a:t>
            </a:r>
            <a:r>
              <a:rPr lang="pl-PL" b="1" dirty="0" smtClean="0"/>
              <a:t> Bell </a:t>
            </a:r>
          </a:p>
          <a:p>
            <a:r>
              <a:rPr lang="pl-PL" b="1" dirty="0" smtClean="0"/>
              <a:t>w 1967 roku.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786214" cy="436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Łącznik prosty 9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Pulsary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Ewolucja pojedynczej gwiazdy</a:t>
            </a:r>
            <a:endParaRPr lang="pl-PL" sz="2800" dirty="0"/>
          </a:p>
        </p:txBody>
      </p:sp>
      <p:pic>
        <p:nvPicPr>
          <p:cNvPr id="15" name="Obraz 14" descr="800px-Ewolucja_gwiaz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8143900" cy="52731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Gwiazdy podwójne - obserwacje</a:t>
            </a:r>
            <a:endParaRPr lang="pl-PL" sz="2800" dirty="0"/>
          </a:p>
        </p:txBody>
      </p:sp>
      <p:grpSp>
        <p:nvGrpSpPr>
          <p:cNvPr id="2" name="Grupa 9"/>
          <p:cNvGrpSpPr/>
          <p:nvPr/>
        </p:nvGrpSpPr>
        <p:grpSpPr>
          <a:xfrm>
            <a:off x="357158" y="1142984"/>
            <a:ext cx="6811052" cy="1787538"/>
            <a:chOff x="357158" y="1285860"/>
            <a:chExt cx="6811052" cy="178753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1285860"/>
              <a:ext cx="6811052" cy="163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Łącznik prosty ze strzałką 6"/>
            <p:cNvCxnSpPr/>
            <p:nvPr/>
          </p:nvCxnSpPr>
          <p:spPr>
            <a:xfrm>
              <a:off x="3786182" y="3071810"/>
              <a:ext cx="1214446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ze strzałką 7"/>
            <p:cNvCxnSpPr/>
            <p:nvPr/>
          </p:nvCxnSpPr>
          <p:spPr>
            <a:xfrm rot="10800000">
              <a:off x="2285984" y="3071810"/>
              <a:ext cx="1214446" cy="15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ole tekstowe 10"/>
          <p:cNvSpPr txBox="1"/>
          <p:nvPr/>
        </p:nvSpPr>
        <p:spPr>
          <a:xfrm>
            <a:off x="2285984" y="3000372"/>
            <a:ext cx="27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spektroskopowo podwójne</a:t>
            </a:r>
            <a:endParaRPr lang="pl-PL" dirty="0"/>
          </a:p>
        </p:txBody>
      </p:sp>
      <p:pic>
        <p:nvPicPr>
          <p:cNvPr id="12" name="Obraz 11" descr="Eclipsing_binary_star_animation_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88" y="3714752"/>
            <a:ext cx="2833702" cy="2125277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2381240" y="6072206"/>
            <a:ext cx="140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zaćmieniowe</a:t>
            </a:r>
            <a:endParaRPr lang="pl-P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928934"/>
            <a:ext cx="2912384" cy="369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Paradoks </a:t>
            </a:r>
            <a:r>
              <a:rPr lang="pl-PL" sz="2800" dirty="0" err="1" smtClean="0"/>
              <a:t>Algola</a:t>
            </a:r>
            <a:endParaRPr lang="pl-PL" sz="2800" dirty="0"/>
          </a:p>
        </p:txBody>
      </p:sp>
      <p:sp>
        <p:nvSpPr>
          <p:cNvPr id="7" name="Prostokąt 6"/>
          <p:cNvSpPr/>
          <p:nvPr/>
        </p:nvSpPr>
        <p:spPr>
          <a:xfrm>
            <a:off x="4929190" y="26572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Algol</a:t>
            </a:r>
            <a:r>
              <a:rPr lang="en-US" dirty="0" smtClean="0"/>
              <a:t> </a:t>
            </a:r>
            <a:r>
              <a:rPr lang="pl-PL" dirty="0" smtClean="0"/>
              <a:t> (Beta </a:t>
            </a:r>
            <a:r>
              <a:rPr lang="pl-PL" dirty="0" err="1" smtClean="0"/>
              <a:t>Persei</a:t>
            </a:r>
            <a:r>
              <a:rPr lang="pl-PL" dirty="0" smtClean="0"/>
              <a:t>) – zmienna zaćmieniowa</a:t>
            </a:r>
          </a:p>
          <a:p>
            <a:endParaRPr lang="pl-PL" dirty="0" smtClean="0"/>
          </a:p>
          <a:p>
            <a:r>
              <a:rPr lang="pl-PL" dirty="0" smtClean="0"/>
              <a:t>gorąca gwiazda B8 </a:t>
            </a:r>
            <a:r>
              <a:rPr lang="pl-PL" dirty="0" smtClean="0"/>
              <a:t>oraz mniej </a:t>
            </a:r>
            <a:r>
              <a:rPr lang="pl-PL" dirty="0" smtClean="0"/>
              <a:t>masywny olbrzym </a:t>
            </a:r>
            <a:r>
              <a:rPr lang="pl-PL" dirty="0" smtClean="0"/>
              <a:t>typu K0</a:t>
            </a:r>
            <a:endParaRPr lang="pl-PL" dirty="0"/>
          </a:p>
        </p:txBody>
      </p:sp>
      <p:pic>
        <p:nvPicPr>
          <p:cNvPr id="8" name="Obraz 7" descr="algolmo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Powierzchnie </a:t>
            </a:r>
            <a:r>
              <a:rPr lang="pl-PL" sz="2800" dirty="0" err="1" smtClean="0"/>
              <a:t>Roche’a</a:t>
            </a:r>
            <a:endParaRPr lang="pl-P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5786479" cy="420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6286512" y="1571612"/>
            <a:ext cx="2665358" cy="274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Przepływ masy</a:t>
            </a:r>
            <a:endParaRPr lang="pl-PL" sz="2800" dirty="0"/>
          </a:p>
        </p:txBody>
      </p:sp>
      <p:pic>
        <p:nvPicPr>
          <p:cNvPr id="6" name="Picture 3" descr="Obrazek &quot;http://physics.uoregon.edu/~jimbrau/BrauImNew/Chap20/FG20_21.jpg&quot; nie może zostać wyświetlony, ponieważ zawiera błęd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637486" cy="4463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Temperatura = barwa</a:t>
            </a:r>
            <a:endParaRPr lang="pl-PL" sz="2800" dirty="0"/>
          </a:p>
        </p:txBody>
      </p:sp>
      <p:pic>
        <p:nvPicPr>
          <p:cNvPr id="6" name="Obraz 5" descr="planck_black-body_radi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4" y="1571612"/>
            <a:ext cx="8862932" cy="4857784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5400000">
            <a:off x="-214346" y="3785397"/>
            <a:ext cx="4857784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rot="5400000">
            <a:off x="713553" y="3785397"/>
            <a:ext cx="4857784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rot="10800000">
            <a:off x="2714612" y="2714620"/>
            <a:ext cx="450059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rot="10800000">
            <a:off x="2857492" y="4070356"/>
            <a:ext cx="442915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rot="10800000">
            <a:off x="2857490" y="5213362"/>
            <a:ext cx="4500592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6143636" y="2357430"/>
            <a:ext cx="179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różnica dodatnia 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43636" y="3702610"/>
            <a:ext cx="172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różnica równa 0 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143636" y="4845618"/>
            <a:ext cx="166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różnica ujemna </a:t>
            </a:r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Przepływ masy</a:t>
            </a:r>
            <a:endParaRPr lang="pl-PL" sz="28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957653" cy="53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az 6" descr="595_0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285860"/>
            <a:ext cx="4659326" cy="295813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429124" y="4572008"/>
            <a:ext cx="4070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Istotnie wpływa na ewolucję składników.</a:t>
            </a:r>
          </a:p>
          <a:p>
            <a:endParaRPr lang="pl-PL" dirty="0" smtClean="0"/>
          </a:p>
          <a:p>
            <a:r>
              <a:rPr lang="pl-PL" dirty="0" smtClean="0"/>
              <a:t>Może zachodzić w jednym kierunku, a po </a:t>
            </a:r>
          </a:p>
          <a:p>
            <a:r>
              <a:rPr lang="pl-PL" dirty="0" smtClean="0"/>
              <a:t>pewnym czasie w odwrotnym</a:t>
            </a:r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Przykład</a:t>
            </a:r>
            <a:endParaRPr lang="pl-PL" sz="28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5715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929066"/>
            <a:ext cx="571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511297"/>
            <a:ext cx="3567095" cy="23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az 8" descr="XRAYBI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4071942"/>
            <a:ext cx="3223268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Przykład</a:t>
            </a:r>
            <a:endParaRPr lang="pl-PL" sz="2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lisa-waves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29190" y="3500438"/>
            <a:ext cx="3905277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Gwiazdy podwójne - obserwacje</a:t>
            </a:r>
            <a:endParaRPr lang="pl-PL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Jasność absolutna</a:t>
            </a:r>
            <a:endParaRPr lang="pl-PL" sz="2800" dirty="0"/>
          </a:p>
        </p:txBody>
      </p:sp>
      <p:graphicFrame>
        <p:nvGraphicFramePr>
          <p:cNvPr id="15" name="Obiekt 14"/>
          <p:cNvGraphicFramePr>
            <a:graphicFrameLocks noChangeAspect="1"/>
          </p:cNvGraphicFramePr>
          <p:nvPr/>
        </p:nvGraphicFramePr>
        <p:xfrm>
          <a:off x="4572000" y="1428736"/>
          <a:ext cx="2852417" cy="928694"/>
        </p:xfrm>
        <a:graphic>
          <a:graphicData uri="http://schemas.openxmlformats.org/presentationml/2006/ole">
            <p:oleObj spid="_x0000_s1026" name="Równanie" r:id="rId3" imgW="2184120" imgH="711000" progId="Equation.3">
              <p:embed/>
            </p:oleObj>
          </a:graphicData>
        </a:graphic>
      </p:graphicFrame>
      <p:pic>
        <p:nvPicPr>
          <p:cNvPr id="16" name="Obraz 15" descr="Paralaksa_an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000108"/>
            <a:ext cx="2743213" cy="2743213"/>
          </a:xfrm>
          <a:prstGeom prst="rect">
            <a:avLst/>
          </a:prstGeom>
        </p:spPr>
      </p:pic>
      <p:pic>
        <p:nvPicPr>
          <p:cNvPr id="17" name="Obraz 16" descr="GLOBUL~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2240" y="2857496"/>
            <a:ext cx="3241462" cy="36426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Diagram </a:t>
            </a:r>
            <a:r>
              <a:rPr lang="pl-PL" sz="2800" dirty="0" err="1" smtClean="0"/>
              <a:t>H-R</a:t>
            </a:r>
            <a:endParaRPr lang="pl-PL" sz="2800" dirty="0"/>
          </a:p>
        </p:txBody>
      </p:sp>
      <p:pic>
        <p:nvPicPr>
          <p:cNvPr id="6" name="Obraz 5" descr="800px-HR_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7358114" cy="44700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Powstawanie gwiazd</a:t>
            </a:r>
            <a:endParaRPr lang="pl-PL" sz="2800" dirty="0"/>
          </a:p>
        </p:txBody>
      </p:sp>
      <p:pic>
        <p:nvPicPr>
          <p:cNvPr id="6" name="cluster2mr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1214422"/>
            <a:ext cx="4476760" cy="510630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214422"/>
            <a:ext cx="428628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4470" y="3929066"/>
            <a:ext cx="4235248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77875" y="18288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43042" y="1857364"/>
            <a:ext cx="2133600" cy="2057400"/>
            <a:chOff x="1728" y="912"/>
            <a:chExt cx="2640" cy="2640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728" y="912"/>
              <a:ext cx="2640" cy="2640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1872" y="2304"/>
              <a:ext cx="1056" cy="288"/>
            </a:xfrm>
            <a:prstGeom prst="rightArrow">
              <a:avLst>
                <a:gd name="adj1" fmla="val 50000"/>
                <a:gd name="adj2" fmla="val 91667"/>
              </a:avLst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pl-PL" sz="800" b="1">
                  <a:latin typeface="Arial" charset="0"/>
                </a:rPr>
                <a:t>grawitacja</a:t>
              </a:r>
              <a:endParaRPr lang="en-AU" sz="800" b="1">
                <a:latin typeface="Arial" charset="0"/>
              </a:endParaRP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 flipH="1">
              <a:off x="1824" y="1920"/>
              <a:ext cx="1104" cy="288"/>
            </a:xfrm>
            <a:prstGeom prst="rightArrow">
              <a:avLst>
                <a:gd name="adj1" fmla="val 50000"/>
                <a:gd name="adj2" fmla="val 95833"/>
              </a:avLst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pl-PL" sz="800" b="1">
                  <a:latin typeface="Arial" charset="0"/>
                </a:rPr>
                <a:t>ciśnienie</a:t>
              </a:r>
              <a:endParaRPr lang="en-AU" sz="800" b="1">
                <a:latin typeface="Arial" charset="0"/>
              </a:endParaRPr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929058" y="2317745"/>
            <a:ext cx="5160387" cy="34163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>
                <a:latin typeface="Arial" charset="0"/>
              </a:rPr>
              <a:t>Gwiazda w </a:t>
            </a:r>
            <a:r>
              <a:rPr lang="pl-PL" b="1" dirty="0" smtClean="0">
                <a:latin typeface="Arial" charset="0"/>
              </a:rPr>
              <a:t>równowadze: </a:t>
            </a:r>
          </a:p>
          <a:p>
            <a:endParaRPr lang="pl-PL" b="1" dirty="0" smtClean="0">
              <a:latin typeface="Arial" charset="0"/>
            </a:endParaRPr>
          </a:p>
          <a:p>
            <a:r>
              <a:rPr lang="pl-PL" b="1" dirty="0" smtClean="0">
                <a:latin typeface="Arial" charset="0"/>
              </a:rPr>
              <a:t>	grawitacja, która dąży do ściśnięcia </a:t>
            </a:r>
          </a:p>
          <a:p>
            <a:r>
              <a:rPr lang="pl-PL" b="1" dirty="0" smtClean="0">
                <a:latin typeface="Arial" charset="0"/>
              </a:rPr>
              <a:t>	gwiazdy jest powstrzymywana przez </a:t>
            </a:r>
          </a:p>
          <a:p>
            <a:r>
              <a:rPr lang="pl-PL" b="1" dirty="0" smtClean="0">
                <a:latin typeface="Arial" charset="0"/>
              </a:rPr>
              <a:t>	ciśnienie wytwarzane we wnętrzu.</a:t>
            </a:r>
          </a:p>
          <a:p>
            <a:endParaRPr lang="pl-PL" b="1" dirty="0" smtClean="0">
              <a:latin typeface="Arial" charset="0"/>
            </a:endParaRPr>
          </a:p>
          <a:p>
            <a:r>
              <a:rPr lang="pl-PL" b="1" dirty="0" smtClean="0">
                <a:latin typeface="Arial" charset="0"/>
              </a:rPr>
              <a:t>	to ciśnienie składa się z ciśnienia </a:t>
            </a:r>
          </a:p>
          <a:p>
            <a:r>
              <a:rPr lang="pl-PL" b="1" dirty="0" smtClean="0">
                <a:latin typeface="Arial" charset="0"/>
              </a:rPr>
              <a:t>	gazu (jest duże, bo w centrum jest </a:t>
            </a:r>
          </a:p>
          <a:p>
            <a:r>
              <a:rPr lang="pl-PL" b="1" dirty="0" smtClean="0">
                <a:latin typeface="Arial" charset="0"/>
              </a:rPr>
              <a:t>	wysoka temperatura) oraz ciśnienia </a:t>
            </a:r>
          </a:p>
          <a:p>
            <a:r>
              <a:rPr lang="pl-PL" b="1" dirty="0" smtClean="0">
                <a:latin typeface="Arial" charset="0"/>
              </a:rPr>
              <a:t>	promieniowania związanego z </a:t>
            </a:r>
          </a:p>
          <a:p>
            <a:r>
              <a:rPr lang="pl-PL" b="1" dirty="0" smtClean="0">
                <a:latin typeface="Arial" charset="0"/>
              </a:rPr>
              <a:t>	reakcjami termojądrowymi, które</a:t>
            </a:r>
          </a:p>
          <a:p>
            <a:r>
              <a:rPr lang="pl-PL" b="1" dirty="0" smtClean="0">
                <a:latin typeface="Arial" charset="0"/>
              </a:rPr>
              <a:t>	zachodzą we wnętrzu.</a:t>
            </a:r>
            <a:endParaRPr lang="pl-PL" b="1" dirty="0">
              <a:latin typeface="Arial" charset="0"/>
            </a:endParaRPr>
          </a:p>
        </p:txBody>
      </p:sp>
      <p:pic>
        <p:nvPicPr>
          <p:cNvPr id="13" name="Obraz 12" descr="Betelgeuse-prom=orbitaJowis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256"/>
            <a:ext cx="2214578" cy="2214578"/>
          </a:xfrm>
          <a:prstGeom prst="rect">
            <a:avLst/>
          </a:prstGeom>
        </p:spPr>
      </p:pic>
      <p:cxnSp>
        <p:nvCxnSpPr>
          <p:cNvPr id="11" name="Łącznik prosty 10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Powstawanie gwiazd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77875" y="18288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43042" y="1857364"/>
            <a:ext cx="2133600" cy="2057400"/>
            <a:chOff x="1728" y="912"/>
            <a:chExt cx="2640" cy="2640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728" y="912"/>
              <a:ext cx="2640" cy="2640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1872" y="2304"/>
              <a:ext cx="1056" cy="288"/>
            </a:xfrm>
            <a:prstGeom prst="rightArrow">
              <a:avLst>
                <a:gd name="adj1" fmla="val 50000"/>
                <a:gd name="adj2" fmla="val 91667"/>
              </a:avLst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pl-PL" sz="800" b="1">
                  <a:latin typeface="Arial" charset="0"/>
                </a:rPr>
                <a:t>grawitacja</a:t>
              </a:r>
              <a:endParaRPr lang="en-AU" sz="800" b="1">
                <a:latin typeface="Arial" charset="0"/>
              </a:endParaRP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 flipH="1">
              <a:off x="1824" y="1920"/>
              <a:ext cx="1104" cy="288"/>
            </a:xfrm>
            <a:prstGeom prst="rightArrow">
              <a:avLst>
                <a:gd name="adj1" fmla="val 50000"/>
                <a:gd name="adj2" fmla="val 95833"/>
              </a:avLst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pl-PL" sz="800" b="1">
                  <a:latin typeface="Arial" charset="0"/>
                </a:rPr>
                <a:t>ciśnienie</a:t>
              </a:r>
              <a:endParaRPr lang="en-AU" sz="800" b="1">
                <a:latin typeface="Arial" charset="0"/>
              </a:endParaRPr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000496" y="1857364"/>
            <a:ext cx="5032147" cy="36933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 smtClean="0">
                <a:latin typeface="Arial" charset="0"/>
              </a:rPr>
              <a:t>Równowaga zostaje zaburzona kiedy </a:t>
            </a:r>
          </a:p>
          <a:p>
            <a:r>
              <a:rPr lang="pl-PL" b="1" dirty="0" smtClean="0">
                <a:latin typeface="Arial" charset="0"/>
              </a:rPr>
              <a:t>kończy się paliwo (wodór) we wnętrzu.</a:t>
            </a:r>
          </a:p>
          <a:p>
            <a:endParaRPr lang="pl-PL" b="1" dirty="0" smtClean="0">
              <a:latin typeface="Arial" charset="0"/>
            </a:endParaRPr>
          </a:p>
          <a:p>
            <a:r>
              <a:rPr lang="pl-PL" b="1" dirty="0" smtClean="0">
                <a:latin typeface="Arial" charset="0"/>
              </a:rPr>
              <a:t>Ciśnienie maleje, bo jest mniej cząstek </a:t>
            </a:r>
          </a:p>
          <a:p>
            <a:r>
              <a:rPr lang="pl-PL" b="1" dirty="0" smtClean="0">
                <a:latin typeface="Arial" charset="0"/>
              </a:rPr>
              <a:t>(mniejsze ciśnienie gazu) oraz maleje </a:t>
            </a:r>
          </a:p>
          <a:p>
            <a:r>
              <a:rPr lang="pl-PL" b="1" dirty="0" smtClean="0">
                <a:latin typeface="Arial" charset="0"/>
              </a:rPr>
              <a:t>tempo reakcji termojądrowych (maleje </a:t>
            </a:r>
          </a:p>
          <a:p>
            <a:r>
              <a:rPr lang="pl-PL" b="1" dirty="0" smtClean="0">
                <a:latin typeface="Arial" charset="0"/>
              </a:rPr>
              <a:t>ciśnienie promieniowania)</a:t>
            </a:r>
          </a:p>
          <a:p>
            <a:endParaRPr lang="pl-PL" b="1" dirty="0" smtClean="0">
              <a:latin typeface="Arial" charset="0"/>
            </a:endParaRPr>
          </a:p>
          <a:p>
            <a:r>
              <a:rPr lang="pl-PL" b="1" dirty="0" smtClean="0">
                <a:latin typeface="Arial" charset="0"/>
              </a:rPr>
              <a:t>Czas po jakim nastąpi zachwianie </a:t>
            </a:r>
          </a:p>
          <a:p>
            <a:r>
              <a:rPr lang="pl-PL" b="1" dirty="0" smtClean="0">
                <a:latin typeface="Arial" charset="0"/>
              </a:rPr>
              <a:t>równowagi zależy głównie od masy </a:t>
            </a:r>
          </a:p>
          <a:p>
            <a:r>
              <a:rPr lang="pl-PL" b="1" dirty="0" smtClean="0">
                <a:latin typeface="Arial" charset="0"/>
              </a:rPr>
              <a:t>gwiazdy. </a:t>
            </a:r>
          </a:p>
          <a:p>
            <a:endParaRPr lang="pl-PL" b="1" dirty="0" smtClean="0">
              <a:latin typeface="Arial" charset="0"/>
            </a:endParaRPr>
          </a:p>
          <a:p>
            <a:r>
              <a:rPr lang="pl-PL" b="1" dirty="0" smtClean="0">
                <a:latin typeface="Arial" charset="0"/>
              </a:rPr>
              <a:t>Od masy zależą także dalsze losy gwiazdy…</a:t>
            </a:r>
            <a:endParaRPr lang="pl-PL" b="1" dirty="0">
              <a:latin typeface="Arial" charset="0"/>
            </a:endParaRPr>
          </a:p>
        </p:txBody>
      </p:sp>
      <p:pic>
        <p:nvPicPr>
          <p:cNvPr id="13" name="Obraz 12" descr="Betelgeuse-prom=orbitaJowis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256"/>
            <a:ext cx="2214578" cy="2214578"/>
          </a:xfrm>
          <a:prstGeom prst="rect">
            <a:avLst/>
          </a:prstGeom>
        </p:spPr>
      </p:pic>
      <p:cxnSp>
        <p:nvCxnSpPr>
          <p:cNvPr id="11" name="Łącznik prosty 10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Powstawanie gwiazd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77875" y="18288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6" name="Obraz 5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428736"/>
            <a:ext cx="3121152" cy="2340864"/>
          </a:xfrm>
          <a:prstGeom prst="rect">
            <a:avLst/>
          </a:prstGeom>
        </p:spPr>
      </p:pic>
      <p:pic>
        <p:nvPicPr>
          <p:cNvPr id="9" name="Obraz 8" descr="slide053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143248"/>
            <a:ext cx="3357586" cy="337623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572132" y="2000240"/>
            <a:ext cx="34478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Gwiazdy o masie:</a:t>
            </a:r>
          </a:p>
          <a:p>
            <a:endParaRPr lang="pl-PL" b="1" dirty="0" smtClean="0">
              <a:latin typeface="+mj-lt"/>
              <a:cs typeface="Arial" pitchFamily="34" charset="0"/>
            </a:endParaRPr>
          </a:p>
          <a:p>
            <a:r>
              <a:rPr lang="pl-PL" b="1" dirty="0" smtClean="0">
                <a:latin typeface="+mj-lt"/>
                <a:cs typeface="Arial" pitchFamily="34" charset="0"/>
              </a:rPr>
              <a:t>0,4 </a:t>
            </a:r>
            <a:r>
              <a:rPr lang="pl-PL" b="1" dirty="0" err="1" smtClean="0">
                <a:latin typeface="+mj-lt"/>
                <a:cs typeface="Arial" pitchFamily="34" charset="0"/>
              </a:rPr>
              <a:t>M</a:t>
            </a:r>
            <a:r>
              <a:rPr lang="pl-PL" b="1" baseline="-25000" dirty="0" err="1" smtClean="0">
                <a:latin typeface="+mj-lt"/>
                <a:cs typeface="Arial" pitchFamily="34" charset="0"/>
                <a:sym typeface="Wingdings" pitchFamily="2" charset="2"/>
              </a:rPr>
              <a:t></a:t>
            </a:r>
            <a:r>
              <a:rPr lang="pl-PL" b="1" dirty="0" smtClean="0">
                <a:latin typeface="+mj-lt"/>
                <a:cs typeface="Arial" pitchFamily="34" charset="0"/>
                <a:sym typeface="Wingdings" pitchFamily="2" charset="2"/>
              </a:rPr>
              <a:t> &lt; M &lt; 1.5 </a:t>
            </a:r>
            <a:r>
              <a:rPr lang="pl-PL" b="1" dirty="0" err="1" smtClean="0">
                <a:latin typeface="+mj-lt"/>
                <a:cs typeface="Arial" pitchFamily="34" charset="0"/>
              </a:rPr>
              <a:t>M</a:t>
            </a:r>
            <a:r>
              <a:rPr lang="pl-PL" b="1" baseline="-25000" dirty="0" err="1" smtClean="0">
                <a:latin typeface="+mj-lt"/>
                <a:cs typeface="Arial" pitchFamily="34" charset="0"/>
                <a:sym typeface="Wingdings" pitchFamily="2" charset="2"/>
              </a:rPr>
              <a:t></a:t>
            </a:r>
            <a:endParaRPr lang="pl-PL" b="1" baseline="-25000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endParaRPr lang="pl-PL" b="1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r>
              <a:rPr lang="pl-PL" b="1" dirty="0" smtClean="0">
                <a:latin typeface="+mj-lt"/>
                <a:cs typeface="Arial" pitchFamily="34" charset="0"/>
                <a:sym typeface="Wingdings" pitchFamily="2" charset="2"/>
              </a:rPr>
              <a:t>Typowym przykładem jest</a:t>
            </a:r>
          </a:p>
          <a:p>
            <a:r>
              <a:rPr lang="pl-PL" b="1" dirty="0" smtClean="0">
                <a:latin typeface="+mj-lt"/>
                <a:cs typeface="Arial" pitchFamily="34" charset="0"/>
                <a:sym typeface="Wingdings" pitchFamily="2" charset="2"/>
              </a:rPr>
              <a:t>nasze Słońce </a:t>
            </a:r>
          </a:p>
          <a:p>
            <a:endParaRPr lang="pl-PL" b="1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r>
              <a:rPr lang="pl-PL" b="1" dirty="0" smtClean="0">
                <a:latin typeface="+mj-lt"/>
                <a:cs typeface="Arial" pitchFamily="34" charset="0"/>
                <a:sym typeface="Wingdings" pitchFamily="2" charset="2"/>
              </a:rPr>
              <a:t>Po wypaleniu wodoru we wnętrzu</a:t>
            </a:r>
          </a:p>
          <a:p>
            <a:r>
              <a:rPr lang="pl-PL" b="1" dirty="0" smtClean="0">
                <a:latin typeface="+mj-lt"/>
                <a:cs typeface="Arial" pitchFamily="34" charset="0"/>
                <a:sym typeface="Wingdings" pitchFamily="2" charset="2"/>
              </a:rPr>
              <a:t>gwiazda kurczy się i rozgrzewa w </a:t>
            </a:r>
          </a:p>
          <a:p>
            <a:r>
              <a:rPr lang="pl-PL" b="1" dirty="0" smtClean="0">
                <a:latin typeface="+mj-lt"/>
                <a:cs typeface="Arial" pitchFamily="34" charset="0"/>
                <a:sym typeface="Wingdings" pitchFamily="2" charset="2"/>
              </a:rPr>
              <a:t>centrum do temperatury ponad</a:t>
            </a:r>
          </a:p>
          <a:p>
            <a:r>
              <a:rPr lang="pl-PL" b="1" dirty="0" smtClean="0">
                <a:latin typeface="+mj-lt"/>
                <a:cs typeface="Arial" pitchFamily="34" charset="0"/>
                <a:sym typeface="Wingdings" pitchFamily="2" charset="2"/>
              </a:rPr>
              <a:t>100 milionów kelwinów.</a:t>
            </a:r>
            <a:endParaRPr lang="pl-PL" dirty="0" smtClean="0">
              <a:sym typeface="Wingdings" pitchFamily="2" charset="2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14282" y="1911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Na ciągu głównym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837</Words>
  <Application>Microsoft Office PowerPoint</Application>
  <PresentationFormat>Pokaz na ekranie (4:3)</PresentationFormat>
  <Paragraphs>226</Paragraphs>
  <Slides>33</Slides>
  <Notes>1</Notes>
  <HiddenSlides>0</HiddenSlides>
  <MMClips>4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5" baseType="lpstr">
      <vt:lpstr>Motyw pakietu Office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</vt:vector>
  </TitlesOfParts>
  <Company>Instytut Astronomiczny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 Mrozek</dc:creator>
  <cp:lastModifiedBy>Tomek Mrozek</cp:lastModifiedBy>
  <cp:revision>9</cp:revision>
  <dcterms:created xsi:type="dcterms:W3CDTF">2009-05-17T09:39:31Z</dcterms:created>
  <dcterms:modified xsi:type="dcterms:W3CDTF">2009-06-06T02:09:15Z</dcterms:modified>
</cp:coreProperties>
</file>