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262" r:id="rId5"/>
    <p:sldId id="284" r:id="rId6"/>
    <p:sldId id="280" r:id="rId7"/>
    <p:sldId id="282" r:id="rId8"/>
    <p:sldId id="265" r:id="rId9"/>
    <p:sldId id="269" r:id="rId10"/>
    <p:sldId id="268" r:id="rId11"/>
    <p:sldId id="263" r:id="rId12"/>
    <p:sldId id="270" r:id="rId13"/>
    <p:sldId id="264" r:id="rId14"/>
    <p:sldId id="271" r:id="rId15"/>
    <p:sldId id="266" r:id="rId16"/>
    <p:sldId id="272" r:id="rId17"/>
    <p:sldId id="273" r:id="rId18"/>
    <p:sldId id="267" r:id="rId19"/>
    <p:sldId id="281" r:id="rId20"/>
    <p:sldId id="274" r:id="rId21"/>
    <p:sldId id="289" r:id="rId22"/>
    <p:sldId id="275" r:id="rId23"/>
    <p:sldId id="277" r:id="rId24"/>
    <p:sldId id="278" r:id="rId25"/>
    <p:sldId id="279" r:id="rId26"/>
    <p:sldId id="290" r:id="rId27"/>
    <p:sldId id="291" r:id="rId28"/>
    <p:sldId id="292" r:id="rId29"/>
    <p:sldId id="294" r:id="rId30"/>
    <p:sldId id="293" r:id="rId3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6" autoAdjust="0"/>
    <p:restoredTop sz="94652" autoAdjust="0"/>
  </p:normalViewPr>
  <p:slideViewPr>
    <p:cSldViewPr>
      <p:cViewPr varScale="1">
        <p:scale>
          <a:sx n="57" d="100"/>
          <a:sy n="57" d="100"/>
        </p:scale>
        <p:origin x="-84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EACC-8299-4FF4-B209-5E29DC09241B}" type="datetimeFigureOut">
              <a:rPr lang="pl-PL" smtClean="0"/>
              <a:pPr/>
              <a:t>2009-05-31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014-C77E-427C-BE8E-7CE72CA8C57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EACC-8299-4FF4-B209-5E29DC09241B}" type="datetimeFigureOut">
              <a:rPr lang="pl-PL" smtClean="0"/>
              <a:pPr/>
              <a:t>2009-05-31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014-C77E-427C-BE8E-7CE72CA8C57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EACC-8299-4FF4-B209-5E29DC09241B}" type="datetimeFigureOut">
              <a:rPr lang="pl-PL" smtClean="0"/>
              <a:pPr/>
              <a:t>2009-05-31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014-C77E-427C-BE8E-7CE72CA8C57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EACC-8299-4FF4-B209-5E29DC09241B}" type="datetimeFigureOut">
              <a:rPr lang="pl-PL" smtClean="0"/>
              <a:pPr/>
              <a:t>2009-05-31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014-C77E-427C-BE8E-7CE72CA8C57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EACC-8299-4FF4-B209-5E29DC09241B}" type="datetimeFigureOut">
              <a:rPr lang="pl-PL" smtClean="0"/>
              <a:pPr/>
              <a:t>2009-05-31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014-C77E-427C-BE8E-7CE72CA8C57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EACC-8299-4FF4-B209-5E29DC09241B}" type="datetimeFigureOut">
              <a:rPr lang="pl-PL" smtClean="0"/>
              <a:pPr/>
              <a:t>2009-05-31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014-C77E-427C-BE8E-7CE72CA8C57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EACC-8299-4FF4-B209-5E29DC09241B}" type="datetimeFigureOut">
              <a:rPr lang="pl-PL" smtClean="0"/>
              <a:pPr/>
              <a:t>2009-05-31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014-C77E-427C-BE8E-7CE72CA8C57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EACC-8299-4FF4-B209-5E29DC09241B}" type="datetimeFigureOut">
              <a:rPr lang="pl-PL" smtClean="0"/>
              <a:pPr/>
              <a:t>2009-05-31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014-C77E-427C-BE8E-7CE72CA8C57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EACC-8299-4FF4-B209-5E29DC09241B}" type="datetimeFigureOut">
              <a:rPr lang="pl-PL" smtClean="0"/>
              <a:pPr/>
              <a:t>2009-05-31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014-C77E-427C-BE8E-7CE72CA8C57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EACC-8299-4FF4-B209-5E29DC09241B}" type="datetimeFigureOut">
              <a:rPr lang="pl-PL" smtClean="0"/>
              <a:pPr/>
              <a:t>2009-05-31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014-C77E-427C-BE8E-7CE72CA8C57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EACC-8299-4FF4-B209-5E29DC09241B}" type="datetimeFigureOut">
              <a:rPr lang="pl-PL" smtClean="0"/>
              <a:pPr/>
              <a:t>2009-05-31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9014-C77E-427C-BE8E-7CE72CA8C57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3EACC-8299-4FF4-B209-5E29DC09241B}" type="datetimeFigureOut">
              <a:rPr lang="pl-PL" smtClean="0"/>
              <a:pPr/>
              <a:t>2009-05-31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09014-C77E-427C-BE8E-7CE72CA8C57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14348" y="1285860"/>
            <a:ext cx="6994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 smtClean="0"/>
              <a:t>Astronomia w dawnych Chinach</a:t>
            </a:r>
            <a:endParaRPr lang="pl-PL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Zhang</a:t>
            </a:r>
            <a:r>
              <a:rPr lang="pl-PL" sz="2800" dirty="0" smtClean="0"/>
              <a:t> Heng 		</a:t>
            </a:r>
            <a:r>
              <a:rPr lang="ja-JP" altLang="en-US" sz="2800" dirty="0" smtClean="0"/>
              <a:t>張</a:t>
            </a:r>
            <a:r>
              <a:rPr lang="pl-PL" altLang="ja-JP" sz="2800" dirty="0" smtClean="0"/>
              <a:t> </a:t>
            </a:r>
            <a:r>
              <a:rPr lang="ja-JP" altLang="en-US" sz="2800" dirty="0" smtClean="0"/>
              <a:t>衡</a:t>
            </a:r>
            <a:endParaRPr lang="pl-PL" sz="28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297885" y="2995570"/>
            <a:ext cx="59886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„Słońce jest jak ogień, a Księżyc jak woda. Ogień daje światło, </a:t>
            </a:r>
          </a:p>
          <a:p>
            <a:r>
              <a:rPr lang="pl-PL" dirty="0" smtClean="0"/>
              <a:t>a woda odbija je. Stąd jasność Księżyca pochodzi od odbijania </a:t>
            </a:r>
          </a:p>
          <a:p>
            <a:r>
              <a:rPr lang="pl-PL" dirty="0" smtClean="0"/>
              <a:t>światła słonecznego, a ciemność Księżyca bierze się z </a:t>
            </a:r>
          </a:p>
          <a:p>
            <a:r>
              <a:rPr lang="pl-PL" dirty="0" smtClean="0"/>
              <a:t>przesłaniania Słońca. Strona zwrócona do Słońca jest jasna, </a:t>
            </a:r>
          </a:p>
          <a:p>
            <a:r>
              <a:rPr lang="pl-PL" dirty="0" smtClean="0"/>
              <a:t>a odwrócona – ciemna. Planety także mają naturę wody i </a:t>
            </a:r>
          </a:p>
          <a:p>
            <a:r>
              <a:rPr lang="pl-PL" dirty="0" smtClean="0"/>
              <a:t>odbijają światło. Światło dobywające się ze Słońca nie zawsze </a:t>
            </a:r>
          </a:p>
          <a:p>
            <a:r>
              <a:rPr lang="pl-PL" dirty="0" smtClean="0"/>
              <a:t>dociera do Księżyca będąc nieraz przesłaniane przez Ziemię – </a:t>
            </a:r>
          </a:p>
          <a:p>
            <a:r>
              <a:rPr lang="pl-PL" dirty="0" smtClean="0"/>
              <a:t>to nazywa </a:t>
            </a:r>
            <a:r>
              <a:rPr lang="pl-PL" dirty="0" err="1" smtClean="0"/>
              <a:t>się”an-xu</a:t>
            </a:r>
            <a:r>
              <a:rPr lang="pl-PL" dirty="0" smtClean="0"/>
              <a:t>’, zaćmienie  Księżyca. Kiedy podobnie </a:t>
            </a:r>
          </a:p>
          <a:p>
            <a:r>
              <a:rPr lang="pl-PL" dirty="0" smtClean="0"/>
              <a:t>staje się z planetą mówimy o przesłanianiu;  kiedy Księżyc </a:t>
            </a:r>
          </a:p>
          <a:p>
            <a:r>
              <a:rPr lang="pl-PL" dirty="0" smtClean="0"/>
              <a:t>przecina drogę Słońca dochodzi do zaćmienia Słońca”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7286644" y="21429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78 – 139 n.e.</a:t>
            </a:r>
            <a:endParaRPr lang="pl-PL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1824049"/>
            <a:ext cx="21431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Prostokąt 11"/>
          <p:cNvSpPr/>
          <p:nvPr/>
        </p:nvSpPr>
        <p:spPr>
          <a:xfrm>
            <a:off x="428596" y="1928802"/>
            <a:ext cx="5786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Teoria Księżyca i jego związków ze Słońcem oraz teoria zaćmień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Zhang</a:t>
            </a:r>
            <a:r>
              <a:rPr lang="pl-PL" sz="2800" dirty="0" smtClean="0"/>
              <a:t> Heng 		</a:t>
            </a:r>
            <a:r>
              <a:rPr lang="ja-JP" altLang="en-US" sz="2800" dirty="0" smtClean="0"/>
              <a:t>張</a:t>
            </a:r>
            <a:r>
              <a:rPr lang="pl-PL" altLang="ja-JP" sz="2800" dirty="0" smtClean="0"/>
              <a:t> </a:t>
            </a:r>
            <a:r>
              <a:rPr lang="ja-JP" altLang="en-US" sz="2800" dirty="0" smtClean="0"/>
              <a:t>衡</a:t>
            </a:r>
            <a:endParaRPr lang="pl-PL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1824049"/>
            <a:ext cx="21431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ole tekstowe 6"/>
          <p:cNvSpPr txBox="1"/>
          <p:nvPr/>
        </p:nvSpPr>
        <p:spPr>
          <a:xfrm>
            <a:off x="7286644" y="21429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78 – 139 n.e.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500034" y="1357298"/>
            <a:ext cx="3267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Napędzana wodą sfera armilarna</a:t>
            </a:r>
          </a:p>
          <a:p>
            <a:endParaRPr lang="pl-PL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928802"/>
            <a:ext cx="3364278" cy="260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3571876"/>
            <a:ext cx="3143272" cy="282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Zhang</a:t>
            </a:r>
            <a:r>
              <a:rPr lang="pl-PL" sz="2800" dirty="0" smtClean="0"/>
              <a:t> Heng 		</a:t>
            </a:r>
            <a:r>
              <a:rPr lang="ja-JP" altLang="en-US" sz="2800" dirty="0" smtClean="0"/>
              <a:t>張</a:t>
            </a:r>
            <a:r>
              <a:rPr lang="pl-PL" altLang="ja-JP" sz="2800" dirty="0" smtClean="0"/>
              <a:t> </a:t>
            </a:r>
            <a:r>
              <a:rPr lang="ja-JP" altLang="en-US" sz="2800" dirty="0" smtClean="0"/>
              <a:t>衡</a:t>
            </a:r>
            <a:endParaRPr lang="pl-PL" sz="28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286644" y="21429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78 – 139 n.e.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14282" y="1878821"/>
            <a:ext cx="627998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Zaczęło się od składającego się z jednego koła instrumentu </a:t>
            </a:r>
          </a:p>
          <a:p>
            <a:r>
              <a:rPr lang="pl-PL" dirty="0" smtClean="0"/>
              <a:t>armilarnego (</a:t>
            </a:r>
            <a:r>
              <a:rPr lang="pl-PL" dirty="0" err="1" smtClean="0"/>
              <a:t>Shi</a:t>
            </a:r>
            <a:r>
              <a:rPr lang="pl-PL" dirty="0" smtClean="0"/>
              <a:t> </a:t>
            </a:r>
            <a:r>
              <a:rPr lang="pl-PL" dirty="0" err="1" smtClean="0"/>
              <a:t>Shen</a:t>
            </a:r>
            <a:r>
              <a:rPr lang="pl-PL" dirty="0" smtClean="0"/>
              <a:t>, Gan De) </a:t>
            </a:r>
          </a:p>
          <a:p>
            <a:endParaRPr lang="pl-PL" dirty="0" smtClean="0"/>
          </a:p>
          <a:p>
            <a:r>
              <a:rPr lang="pl-PL" dirty="0" smtClean="0"/>
              <a:t>W czasie panowania zachodniej dynastii Han (202 p.n.e. – 9 n.e.) </a:t>
            </a:r>
          </a:p>
          <a:p>
            <a:r>
              <a:rPr lang="pl-PL" dirty="0" smtClean="0"/>
              <a:t>zostaje </a:t>
            </a:r>
            <a:r>
              <a:rPr lang="pl-PL" dirty="0" err="1" smtClean="0"/>
              <a:t>rozwijanaprzez</a:t>
            </a:r>
            <a:r>
              <a:rPr lang="pl-PL" dirty="0" smtClean="0"/>
              <a:t> </a:t>
            </a:r>
            <a:r>
              <a:rPr lang="pl-PL" dirty="0" err="1" smtClean="0"/>
              <a:t>Luoxia</a:t>
            </a:r>
            <a:r>
              <a:rPr lang="pl-PL" dirty="0" smtClean="0"/>
              <a:t> Hong, </a:t>
            </a:r>
            <a:r>
              <a:rPr lang="pl-PL" dirty="0" err="1" smtClean="0"/>
              <a:t>Xiangyu</a:t>
            </a:r>
            <a:r>
              <a:rPr lang="pl-PL" dirty="0" smtClean="0"/>
              <a:t> </a:t>
            </a:r>
            <a:r>
              <a:rPr lang="pl-PL" dirty="0" err="1" smtClean="0"/>
              <a:t>Wangren</a:t>
            </a:r>
            <a:r>
              <a:rPr lang="pl-PL" dirty="0" smtClean="0"/>
              <a:t> i </a:t>
            </a:r>
          </a:p>
          <a:p>
            <a:r>
              <a:rPr lang="pl-PL" dirty="0" err="1" smtClean="0"/>
              <a:t>Geng</a:t>
            </a:r>
            <a:r>
              <a:rPr lang="pl-PL" dirty="0" smtClean="0"/>
              <a:t> </a:t>
            </a:r>
            <a:r>
              <a:rPr lang="pl-PL" dirty="0" err="1" smtClean="0"/>
              <a:t>Shouchang</a:t>
            </a:r>
            <a:r>
              <a:rPr lang="pl-PL" dirty="0" smtClean="0"/>
              <a:t>.</a:t>
            </a:r>
          </a:p>
          <a:p>
            <a:endParaRPr lang="pl-PL" dirty="0" smtClean="0"/>
          </a:p>
          <a:p>
            <a:r>
              <a:rPr lang="pl-PL" dirty="0" smtClean="0"/>
              <a:t>52 p.n.e., </a:t>
            </a:r>
            <a:r>
              <a:rPr lang="pl-PL" dirty="0" err="1" smtClean="0"/>
              <a:t>Geng</a:t>
            </a:r>
            <a:r>
              <a:rPr lang="pl-PL" dirty="0" smtClean="0"/>
              <a:t> </a:t>
            </a:r>
            <a:r>
              <a:rPr lang="pl-PL" dirty="0" err="1" smtClean="0"/>
              <a:t>Shou-chang</a:t>
            </a:r>
            <a:r>
              <a:rPr lang="pl-PL" dirty="0" smtClean="0"/>
              <a:t> dokłada koło równikowe</a:t>
            </a:r>
          </a:p>
          <a:p>
            <a:endParaRPr lang="pl-PL" dirty="0" smtClean="0"/>
          </a:p>
          <a:p>
            <a:r>
              <a:rPr lang="pl-PL" dirty="0" smtClean="0"/>
              <a:t>84 n.e., Fu An i </a:t>
            </a:r>
            <a:r>
              <a:rPr lang="pl-PL" dirty="0" err="1" smtClean="0"/>
              <a:t>Jia</a:t>
            </a:r>
            <a:r>
              <a:rPr lang="pl-PL" dirty="0" smtClean="0"/>
              <a:t> </a:t>
            </a:r>
            <a:r>
              <a:rPr lang="pl-PL" dirty="0" err="1" smtClean="0"/>
              <a:t>Kui</a:t>
            </a:r>
            <a:r>
              <a:rPr lang="pl-PL" dirty="0" smtClean="0"/>
              <a:t> dodają koło ekliptyki (wschodnia </a:t>
            </a:r>
          </a:p>
          <a:p>
            <a:r>
              <a:rPr lang="pl-PL" dirty="0" smtClean="0"/>
              <a:t>dynastia Han 23-220 r.)</a:t>
            </a:r>
          </a:p>
          <a:p>
            <a:endParaRPr lang="pl-PL" dirty="0" smtClean="0"/>
          </a:p>
          <a:p>
            <a:r>
              <a:rPr lang="pl-PL" dirty="0" smtClean="0"/>
              <a:t>Ostatnie koła (horyzont i południki)dodaje </a:t>
            </a:r>
            <a:r>
              <a:rPr lang="pl-PL" dirty="0" err="1" smtClean="0"/>
              <a:t>Zhang</a:t>
            </a:r>
            <a:r>
              <a:rPr lang="pl-PL" dirty="0" smtClean="0"/>
              <a:t> Heng (125 r.)</a:t>
            </a:r>
            <a:endParaRPr lang="pl-PL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1824049"/>
            <a:ext cx="21431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Su Song	</a:t>
            </a:r>
            <a:r>
              <a:rPr lang="ja-JP" altLang="en-US" sz="2800" dirty="0" smtClean="0"/>
              <a:t>蘇</a:t>
            </a:r>
            <a:r>
              <a:rPr lang="pl-PL" altLang="ja-JP" sz="2800" dirty="0" smtClean="0"/>
              <a:t> </a:t>
            </a:r>
            <a:r>
              <a:rPr lang="ja-JP" altLang="en-US" sz="2800" dirty="0" smtClean="0"/>
              <a:t>頌</a:t>
            </a:r>
            <a:endParaRPr lang="pl-PL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3319465" cy="4995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7286644" y="285728"/>
            <a:ext cx="135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1020-1101 r.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071546"/>
            <a:ext cx="212122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857628"/>
            <a:ext cx="3500462" cy="255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ole tekstowe 8"/>
          <p:cNvSpPr txBox="1"/>
          <p:nvPr/>
        </p:nvSpPr>
        <p:spPr>
          <a:xfrm>
            <a:off x="6143636" y="1928802"/>
            <a:ext cx="273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Wielki zegar astronomiczny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Su Song	</a:t>
            </a:r>
            <a:r>
              <a:rPr lang="ja-JP" altLang="en-US" sz="2800" dirty="0" smtClean="0"/>
              <a:t>蘇</a:t>
            </a:r>
            <a:r>
              <a:rPr lang="pl-PL" altLang="ja-JP" sz="2800" dirty="0" smtClean="0"/>
              <a:t> </a:t>
            </a:r>
            <a:r>
              <a:rPr lang="ja-JP" altLang="en-US" sz="2800" dirty="0" smtClean="0"/>
              <a:t>頌</a:t>
            </a:r>
            <a:endParaRPr lang="pl-PL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142984"/>
            <a:ext cx="6086484" cy="437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7000892" y="1785926"/>
            <a:ext cx="210775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mapa w rzucie </a:t>
            </a:r>
          </a:p>
          <a:p>
            <a:r>
              <a:rPr lang="pl-PL" dirty="0" smtClean="0"/>
              <a:t>cylindrycznym </a:t>
            </a:r>
          </a:p>
          <a:p>
            <a:endParaRPr lang="pl-PL" dirty="0" smtClean="0"/>
          </a:p>
          <a:p>
            <a:r>
              <a:rPr lang="pl-PL" dirty="0" smtClean="0"/>
              <a:t>(najstarsza istniejąca</a:t>
            </a:r>
          </a:p>
          <a:p>
            <a:r>
              <a:rPr lang="pl-PL" dirty="0" smtClean="0"/>
              <a:t>drukowana mapa</a:t>
            </a:r>
          </a:p>
          <a:p>
            <a:r>
              <a:rPr lang="pl-PL" dirty="0" smtClean="0"/>
              <a:t>nieba)</a:t>
            </a:r>
          </a:p>
          <a:p>
            <a:endParaRPr lang="pl-PL" dirty="0" smtClean="0"/>
          </a:p>
          <a:p>
            <a:r>
              <a:rPr lang="pl-PL" dirty="0" smtClean="0"/>
              <a:t>bardzo podobna </a:t>
            </a:r>
          </a:p>
          <a:p>
            <a:r>
              <a:rPr lang="pl-PL" dirty="0" smtClean="0"/>
              <a:t>do współczesnego </a:t>
            </a:r>
          </a:p>
          <a:p>
            <a:r>
              <a:rPr lang="pl-PL" dirty="0" smtClean="0"/>
              <a:t>rzutu Mercatora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286644" y="285728"/>
            <a:ext cx="135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1020-1101 r.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Guo</a:t>
            </a:r>
            <a:r>
              <a:rPr lang="pl-PL" sz="2800" dirty="0" smtClean="0"/>
              <a:t> </a:t>
            </a:r>
            <a:r>
              <a:rPr lang="pl-PL" sz="2800" dirty="0" err="1" smtClean="0"/>
              <a:t>Shoujing</a:t>
            </a:r>
            <a:r>
              <a:rPr lang="pl-PL" sz="2800" dirty="0" smtClean="0"/>
              <a:t>	郭 守 敬</a:t>
            </a:r>
            <a:endParaRPr lang="pl-PL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500174"/>
            <a:ext cx="2839646" cy="378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ole tekstowe 6"/>
          <p:cNvSpPr txBox="1"/>
          <p:nvPr/>
        </p:nvSpPr>
        <p:spPr>
          <a:xfrm>
            <a:off x="500034" y="2071678"/>
            <a:ext cx="42922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Ustanowił 27 obserwatoriów w Chinach</a:t>
            </a:r>
          </a:p>
          <a:p>
            <a:endParaRPr lang="pl-PL" dirty="0" smtClean="0"/>
          </a:p>
          <a:p>
            <a:r>
              <a:rPr lang="pl-PL" dirty="0" smtClean="0"/>
              <a:t>Wyznaczył długość roku na 365.2425 dni co </a:t>
            </a:r>
          </a:p>
          <a:p>
            <a:r>
              <a:rPr lang="pl-PL" dirty="0" smtClean="0"/>
              <a:t>stanowi różnicę 16 s w stosunku do </a:t>
            </a:r>
          </a:p>
          <a:p>
            <a:r>
              <a:rPr lang="pl-PL" dirty="0" smtClean="0"/>
              <a:t>współczesnej wartości (porównywalna </a:t>
            </a:r>
          </a:p>
          <a:p>
            <a:r>
              <a:rPr lang="pl-PL" dirty="0" smtClean="0"/>
              <a:t>dokładność w Europie została osiągnięta </a:t>
            </a:r>
          </a:p>
          <a:p>
            <a:r>
              <a:rPr lang="pl-PL" dirty="0" smtClean="0"/>
              <a:t>dopiero 300 lat później przy okazji reformy </a:t>
            </a:r>
          </a:p>
          <a:p>
            <a:r>
              <a:rPr lang="pl-PL" dirty="0" smtClean="0"/>
              <a:t>kalendarza)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358082" y="285728"/>
            <a:ext cx="135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1231-1316 r.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Guo</a:t>
            </a:r>
            <a:r>
              <a:rPr lang="pl-PL" sz="2800" dirty="0" smtClean="0"/>
              <a:t> </a:t>
            </a:r>
            <a:r>
              <a:rPr lang="pl-PL" sz="2800" dirty="0" err="1" smtClean="0"/>
              <a:t>Shoujing</a:t>
            </a:r>
            <a:r>
              <a:rPr lang="pl-PL" sz="2800" dirty="0" smtClean="0"/>
              <a:t>	郭 守 敬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57158" y="1071546"/>
            <a:ext cx="3299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Zbudował  równikowe </a:t>
            </a:r>
            <a:r>
              <a:rPr lang="pl-PL" dirty="0" err="1" smtClean="0"/>
              <a:t>torquetum</a:t>
            </a:r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71612"/>
            <a:ext cx="44767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7358082" y="285728"/>
            <a:ext cx="135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1231-1316 r.</a:t>
            </a:r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500174"/>
            <a:ext cx="2839646" cy="378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4071942"/>
            <a:ext cx="3929090" cy="253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Guo</a:t>
            </a:r>
            <a:r>
              <a:rPr lang="pl-PL" sz="2800" dirty="0" smtClean="0"/>
              <a:t> </a:t>
            </a:r>
            <a:r>
              <a:rPr lang="pl-PL" sz="2800" dirty="0" err="1" smtClean="0"/>
              <a:t>Shoujing</a:t>
            </a:r>
            <a:r>
              <a:rPr lang="pl-PL" sz="2800" dirty="0" smtClean="0"/>
              <a:t>	郭 守 敬</a:t>
            </a:r>
            <a:endParaRPr lang="pl-PL" sz="28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7358082" y="285728"/>
            <a:ext cx="135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1231-1316 r.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00034" y="1357298"/>
            <a:ext cx="4811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Udoskonalił chiński gnomon pozwalający określić </a:t>
            </a:r>
          </a:p>
          <a:p>
            <a:r>
              <a:rPr lang="pl-PL" dirty="0" smtClean="0"/>
              <a:t>wysokość i kąt Słońca</a:t>
            </a: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500306"/>
            <a:ext cx="44767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500174"/>
            <a:ext cx="2839646" cy="378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Shen</a:t>
            </a:r>
            <a:r>
              <a:rPr lang="pl-PL" sz="2800" dirty="0" smtClean="0"/>
              <a:t> </a:t>
            </a:r>
            <a:r>
              <a:rPr lang="pl-PL" sz="2800" dirty="0" err="1" smtClean="0"/>
              <a:t>Kuo</a:t>
            </a:r>
            <a:r>
              <a:rPr lang="pl-PL" sz="2800" dirty="0" smtClean="0"/>
              <a:t>	沈 括</a:t>
            </a:r>
            <a:endParaRPr lang="pl-PL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2143116"/>
            <a:ext cx="3214702" cy="290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7358082" y="285728"/>
            <a:ext cx="135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1031-1095 r.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85720" y="1941506"/>
            <a:ext cx="517603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Zmodyfikował rurę obserwacyjną (zwiększył jej </a:t>
            </a:r>
          </a:p>
          <a:p>
            <a:r>
              <a:rPr lang="pl-PL" dirty="0" smtClean="0"/>
              <a:t>średnicę) co pozwoliło obserwować w sposób ciągły </a:t>
            </a:r>
          </a:p>
          <a:p>
            <a:r>
              <a:rPr lang="pl-PL" dirty="0" smtClean="0"/>
              <a:t>gwiazdę polarną. Dzięki temu dokładniej określił </a:t>
            </a:r>
          </a:p>
          <a:p>
            <a:r>
              <a:rPr lang="pl-PL" dirty="0" smtClean="0"/>
              <a:t>jej położenie.</a:t>
            </a:r>
          </a:p>
          <a:p>
            <a:endParaRPr lang="pl-PL" dirty="0" smtClean="0"/>
          </a:p>
          <a:p>
            <a:r>
              <a:rPr lang="pl-PL" dirty="0" smtClean="0"/>
              <a:t>Odkrył, że od czasów </a:t>
            </a:r>
            <a:r>
              <a:rPr lang="pl-PL" dirty="0" err="1" smtClean="0"/>
              <a:t>Zu</a:t>
            </a:r>
            <a:r>
              <a:rPr lang="pl-PL" dirty="0" smtClean="0"/>
              <a:t> </a:t>
            </a:r>
            <a:r>
              <a:rPr lang="pl-PL" dirty="0" err="1" smtClean="0"/>
              <a:t>Genga</a:t>
            </a:r>
            <a:r>
              <a:rPr lang="pl-PL" dirty="0" smtClean="0"/>
              <a:t> gwiazda polarna </a:t>
            </a:r>
          </a:p>
          <a:p>
            <a:r>
              <a:rPr lang="pl-PL" dirty="0" smtClean="0"/>
              <a:t>przesunęła się na sferze niebieskiej o około 3 stopnie</a:t>
            </a:r>
          </a:p>
          <a:p>
            <a:endParaRPr lang="pl-PL" dirty="0" smtClean="0"/>
          </a:p>
          <a:p>
            <a:r>
              <a:rPr lang="pl-PL" dirty="0" smtClean="0"/>
              <a:t>Propagował teorię kulistego Słońca i Księżyca, ale nie </a:t>
            </a:r>
          </a:p>
          <a:p>
            <a:r>
              <a:rPr lang="pl-PL" dirty="0" smtClean="0"/>
              <a:t>ma dowodów aby głosił kulistość Ziemi.</a:t>
            </a:r>
          </a:p>
          <a:p>
            <a:endParaRPr lang="pl-PL" dirty="0" smtClean="0"/>
          </a:p>
          <a:p>
            <a:r>
              <a:rPr lang="pl-PL" dirty="0" smtClean="0"/>
              <a:t>Księżyc był ze srebra i odbijał światło Słońca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Shen</a:t>
            </a:r>
            <a:r>
              <a:rPr lang="pl-PL" sz="2800" dirty="0" smtClean="0"/>
              <a:t> </a:t>
            </a:r>
            <a:r>
              <a:rPr lang="pl-PL" sz="2800" dirty="0" err="1" smtClean="0"/>
              <a:t>Kuo</a:t>
            </a:r>
            <a:r>
              <a:rPr lang="pl-PL" sz="2800" dirty="0" smtClean="0"/>
              <a:t>	沈 括</a:t>
            </a:r>
            <a:endParaRPr lang="pl-PL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142984"/>
            <a:ext cx="3214702" cy="290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6000760" y="4786322"/>
            <a:ext cx="135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1031-1095 r.</a:t>
            </a:r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857628"/>
            <a:ext cx="3648315" cy="2614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285720" y="1857364"/>
            <a:ext cx="467634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 smtClean="0"/>
          </a:p>
          <a:p>
            <a:r>
              <a:rPr lang="pl-PL" dirty="0" smtClean="0"/>
              <a:t>Słońce i Księżyc są w opozycji i koniunkcji raz na </a:t>
            </a:r>
          </a:p>
          <a:p>
            <a:r>
              <a:rPr lang="pl-PL" dirty="0" smtClean="0"/>
              <a:t>miesiąc, ale nie zawsze widoczne są zaćmienia. </a:t>
            </a:r>
          </a:p>
          <a:p>
            <a:r>
              <a:rPr lang="pl-PL" dirty="0" err="1" smtClean="0"/>
              <a:t>Shen</a:t>
            </a:r>
            <a:r>
              <a:rPr lang="pl-PL" dirty="0" smtClean="0"/>
              <a:t> </a:t>
            </a:r>
            <a:r>
              <a:rPr lang="pl-PL" dirty="0" err="1" smtClean="0"/>
              <a:t>Kuo</a:t>
            </a:r>
            <a:r>
              <a:rPr lang="pl-PL" dirty="0" smtClean="0"/>
              <a:t> tłumaczył to nachyleniem ścieżek, po </a:t>
            </a:r>
          </a:p>
          <a:p>
            <a:r>
              <a:rPr lang="pl-PL" dirty="0" smtClean="0"/>
              <a:t>których poruszają się te obiekty.</a:t>
            </a:r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Był znany z hipotez kosmologicznych </a:t>
            </a:r>
          </a:p>
          <a:p>
            <a:r>
              <a:rPr lang="pl-PL" dirty="0" smtClean="0"/>
              <a:t>tłumaczących zmiany w ruchu planet </a:t>
            </a:r>
          </a:p>
          <a:p>
            <a:r>
              <a:rPr lang="pl-PL" dirty="0" smtClean="0"/>
              <a:t>włącznie z ruchem wstecznym.</a:t>
            </a:r>
          </a:p>
          <a:p>
            <a:r>
              <a:rPr lang="pl-PL" dirty="0" smtClean="0"/>
              <a:t>Jego koncepcje były podobne do </a:t>
            </a:r>
          </a:p>
          <a:p>
            <a:r>
              <a:rPr lang="pl-PL" dirty="0" err="1" smtClean="0"/>
              <a:t>deferentów</a:t>
            </a:r>
            <a:r>
              <a:rPr lang="pl-PL" dirty="0" smtClean="0"/>
              <a:t> i epicykli.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7358082" y="285728"/>
            <a:ext cx="135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1031-1095 r.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Najstarsze ślady</a:t>
            </a:r>
            <a:endParaRPr lang="pl-PL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928670"/>
            <a:ext cx="7381898" cy="506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642910" y="6000768"/>
            <a:ext cx="7919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Grób z okolic </a:t>
            </a:r>
            <a:r>
              <a:rPr lang="pl-PL" dirty="0" err="1" smtClean="0"/>
              <a:t>Puyang</a:t>
            </a:r>
            <a:r>
              <a:rPr lang="pl-PL" dirty="0" smtClean="0"/>
              <a:t> (prowincja </a:t>
            </a:r>
            <a:r>
              <a:rPr lang="pl-PL" dirty="0" err="1" smtClean="0"/>
              <a:t>Henan</a:t>
            </a:r>
            <a:r>
              <a:rPr lang="pl-PL" dirty="0" smtClean="0"/>
              <a:t>)  - kości i muszle małży ułożone w kształcie </a:t>
            </a:r>
          </a:p>
          <a:p>
            <a:r>
              <a:rPr lang="pl-PL" dirty="0" smtClean="0"/>
              <a:t>błękitnego smoka, białego tygrysa i północnej chochli (ok. 6000 lat temu)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Zu</a:t>
            </a:r>
            <a:r>
              <a:rPr lang="pl-PL" sz="2800" dirty="0" smtClean="0"/>
              <a:t> </a:t>
            </a:r>
            <a:r>
              <a:rPr lang="pl-PL" sz="2800" dirty="0" err="1" smtClean="0"/>
              <a:t>Geng</a:t>
            </a:r>
            <a:r>
              <a:rPr lang="pl-PL" sz="2800" dirty="0" smtClean="0"/>
              <a:t>	</a:t>
            </a:r>
            <a:r>
              <a:rPr lang="ja-JP" altLang="en-US" sz="2800" dirty="0" smtClean="0"/>
              <a:t>祖</a:t>
            </a:r>
            <a:r>
              <a:rPr lang="pl-PL" altLang="ja-JP" sz="2800" dirty="0" smtClean="0"/>
              <a:t> </a:t>
            </a:r>
            <a:r>
              <a:rPr lang="ja-JP" altLang="en-US" sz="2800" dirty="0" smtClean="0"/>
              <a:t>暅</a:t>
            </a:r>
            <a:r>
              <a:rPr lang="pl-PL" altLang="ja-JP" sz="2800" dirty="0" smtClean="0"/>
              <a:t> </a:t>
            </a:r>
            <a:r>
              <a:rPr lang="ja-JP" altLang="en-US" sz="2800" dirty="0" smtClean="0"/>
              <a:t>之</a:t>
            </a:r>
            <a:endParaRPr lang="pl-PL" sz="28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85720" y="1000108"/>
            <a:ext cx="373570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Skonstruował rurę obserwacyjną</a:t>
            </a:r>
          </a:p>
          <a:p>
            <a:endParaRPr lang="pl-PL" dirty="0" smtClean="0"/>
          </a:p>
          <a:p>
            <a:r>
              <a:rPr lang="pl-PL" dirty="0" smtClean="0"/>
              <a:t>określa wartość precesji na 1</a:t>
            </a:r>
            <a:r>
              <a:rPr lang="pl-PL" dirty="0" smtClean="0">
                <a:sym typeface="Symbol"/>
              </a:rPr>
              <a:t></a:t>
            </a:r>
            <a:r>
              <a:rPr lang="pl-PL" dirty="0" smtClean="0"/>
              <a:t> w ciągu</a:t>
            </a:r>
          </a:p>
          <a:p>
            <a:r>
              <a:rPr lang="pl-PL" dirty="0" smtClean="0"/>
              <a:t>45 lat i 11 miesięcy i uwzględnia ją  </a:t>
            </a:r>
          </a:p>
          <a:p>
            <a:r>
              <a:rPr lang="pl-PL" dirty="0" smtClean="0"/>
              <a:t>w wyliczaniu kalendarza.</a:t>
            </a:r>
          </a:p>
          <a:p>
            <a:endParaRPr lang="pl-PL" dirty="0" smtClean="0"/>
          </a:p>
          <a:p>
            <a:r>
              <a:rPr lang="pl-PL" dirty="0" smtClean="0"/>
              <a:t>Określa miesiąc smoczy na </a:t>
            </a:r>
          </a:p>
          <a:p>
            <a:r>
              <a:rPr lang="pl-PL" dirty="0" smtClean="0"/>
              <a:t>27.21223 dni. Współczesna wartość</a:t>
            </a:r>
          </a:p>
          <a:p>
            <a:r>
              <a:rPr lang="pl-PL" dirty="0" smtClean="0"/>
              <a:t>to 27.21222 dni. To pozwala mu </a:t>
            </a:r>
          </a:p>
          <a:p>
            <a:r>
              <a:rPr lang="pl-PL" dirty="0" smtClean="0"/>
              <a:t>wyznaczyć dokładnie zaćmienia </a:t>
            </a:r>
          </a:p>
          <a:p>
            <a:r>
              <a:rPr lang="pl-PL" dirty="0" smtClean="0"/>
              <a:t>mające miejsce w latach 436-459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572396" y="214290"/>
            <a:ext cx="112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480-525 r.</a:t>
            </a:r>
            <a:endParaRPr lang="pl-PL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214422"/>
            <a:ext cx="4401275" cy="435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4214818"/>
            <a:ext cx="2428892" cy="235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Yi</a:t>
            </a:r>
            <a:r>
              <a:rPr lang="pl-PL" sz="2800" dirty="0" smtClean="0"/>
              <a:t> </a:t>
            </a:r>
            <a:r>
              <a:rPr lang="pl-PL" sz="2800" dirty="0" err="1" smtClean="0"/>
              <a:t>Xing</a:t>
            </a:r>
            <a:r>
              <a:rPr lang="pl-PL" sz="2800" dirty="0" smtClean="0"/>
              <a:t>	 一 行</a:t>
            </a:r>
            <a:endParaRPr lang="pl-PL" sz="28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2000240"/>
            <a:ext cx="451821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ole tekstowe 9"/>
          <p:cNvSpPr txBox="1"/>
          <p:nvPr/>
        </p:nvSpPr>
        <p:spPr>
          <a:xfrm>
            <a:off x="214282" y="2857496"/>
            <a:ext cx="40652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Odkrył ruchy własne gwiazd – bardzo</a:t>
            </a:r>
          </a:p>
          <a:p>
            <a:r>
              <a:rPr lang="pl-PL" dirty="0" smtClean="0"/>
              <a:t>ważne z punktu widzenia kosmologii:</a:t>
            </a:r>
          </a:p>
          <a:p>
            <a:r>
              <a:rPr lang="pl-PL" dirty="0" smtClean="0"/>
              <a:t>gwiazdy nie są nieruchomo przyczepione</a:t>
            </a:r>
          </a:p>
          <a:p>
            <a:r>
              <a:rPr lang="pl-PL" dirty="0" smtClean="0"/>
              <a:t>do sfery niebieskiej jak chciał </a:t>
            </a:r>
            <a:r>
              <a:rPr lang="pl-PL" dirty="0" err="1" smtClean="0"/>
              <a:t>Zhang</a:t>
            </a:r>
            <a:r>
              <a:rPr lang="pl-PL" dirty="0" smtClean="0"/>
              <a:t> Heng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7572396" y="214290"/>
            <a:ext cx="112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683-727 r.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Wybuchy supernowych</a:t>
            </a:r>
            <a:endParaRPr lang="pl-PL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928670"/>
            <a:ext cx="48768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500034" y="4786322"/>
            <a:ext cx="301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1054 r. w gwiazdozbiorze Byka</a:t>
            </a:r>
            <a:endParaRPr lang="pl-PL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928670"/>
            <a:ext cx="168592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ole tekstowe 6"/>
          <p:cNvSpPr txBox="1"/>
          <p:nvPr/>
        </p:nvSpPr>
        <p:spPr>
          <a:xfrm>
            <a:off x="5547951" y="5143512"/>
            <a:ext cx="36890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„W dniu </a:t>
            </a:r>
            <a:r>
              <a:rPr lang="pl-PL" dirty="0" err="1" smtClean="0"/>
              <a:t>Jisi</a:t>
            </a:r>
            <a:r>
              <a:rPr lang="pl-PL" dirty="0" smtClean="0"/>
              <a:t>, siódmym dniu miesiąca, </a:t>
            </a:r>
          </a:p>
          <a:p>
            <a:r>
              <a:rPr lang="pl-PL" dirty="0" smtClean="0"/>
              <a:t>wielka nowa gwiazda pojawiła się </a:t>
            </a:r>
          </a:p>
          <a:p>
            <a:r>
              <a:rPr lang="pl-PL" dirty="0" smtClean="0"/>
              <a:t>obok gwiazdy Ho (14 wiek p.n.e.)”</a:t>
            </a:r>
          </a:p>
          <a:p>
            <a:endParaRPr lang="pl-PL" dirty="0" smtClean="0"/>
          </a:p>
          <a:p>
            <a:r>
              <a:rPr lang="pl-PL" dirty="0" smtClean="0"/>
              <a:t>Ho - </a:t>
            </a:r>
            <a:r>
              <a:rPr lang="pl-PL" dirty="0" err="1" smtClean="0"/>
              <a:t>Antares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00034" y="5643578"/>
            <a:ext cx="4306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Wykorzystywane do dziś np. do planowania </a:t>
            </a:r>
          </a:p>
          <a:p>
            <a:r>
              <a:rPr lang="pl-PL" dirty="0" smtClean="0"/>
              <a:t>obserwacji ROSAT.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Komety</a:t>
            </a:r>
            <a:endParaRPr lang="pl-PL" sz="2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928670"/>
            <a:ext cx="507209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285720" y="6143644"/>
            <a:ext cx="603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ilustracja z książki pochodzącej z czasu zachodniej dynastii Han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643570" y="1477866"/>
            <a:ext cx="33333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Rejestrowane od czasów dynastii</a:t>
            </a:r>
          </a:p>
          <a:p>
            <a:r>
              <a:rPr lang="pl-PL" dirty="0" err="1" smtClean="0"/>
              <a:t>Shang</a:t>
            </a:r>
            <a:r>
              <a:rPr lang="pl-PL" dirty="0" smtClean="0"/>
              <a:t> (1600-1046 p.n.e.)</a:t>
            </a:r>
          </a:p>
          <a:p>
            <a:endParaRPr lang="pl-PL" dirty="0" smtClean="0"/>
          </a:p>
          <a:p>
            <a:r>
              <a:rPr lang="pl-PL" dirty="0" smtClean="0"/>
              <a:t>635 p.n.e. – wzmianka o kierunku</a:t>
            </a:r>
          </a:p>
          <a:p>
            <a:r>
              <a:rPr lang="pl-PL" dirty="0" smtClean="0"/>
              <a:t>ogona – zawsze od Słońca</a:t>
            </a:r>
          </a:p>
          <a:p>
            <a:endParaRPr lang="pl-PL" dirty="0" smtClean="0"/>
          </a:p>
          <a:p>
            <a:r>
              <a:rPr lang="pl-PL" dirty="0" smtClean="0"/>
              <a:t>240 p.n.e. – pierwsza obserwacja </a:t>
            </a:r>
          </a:p>
          <a:p>
            <a:r>
              <a:rPr lang="pl-PL" dirty="0" smtClean="0"/>
              <a:t>komety Halleya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Plamy słoneczne</a:t>
            </a:r>
            <a:endParaRPr lang="pl-PL" sz="28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572132" y="1593069"/>
            <a:ext cx="328590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Pierwsze obserwacje </a:t>
            </a:r>
          </a:p>
          <a:p>
            <a:r>
              <a:rPr lang="pl-PL" dirty="0" smtClean="0"/>
              <a:t>z czasów dynastii </a:t>
            </a:r>
          </a:p>
          <a:p>
            <a:r>
              <a:rPr lang="pl-PL" dirty="0" err="1" smtClean="0"/>
              <a:t>Shang</a:t>
            </a:r>
            <a:r>
              <a:rPr lang="pl-PL" dirty="0" smtClean="0"/>
              <a:t> (1700 p.n.e.-1027 p.n.e.)</a:t>
            </a:r>
          </a:p>
          <a:p>
            <a:endParaRPr lang="pl-PL" dirty="0" smtClean="0"/>
          </a:p>
          <a:p>
            <a:r>
              <a:rPr lang="pl-PL" dirty="0" err="1" smtClean="0"/>
              <a:t>Gand</a:t>
            </a:r>
            <a:r>
              <a:rPr lang="pl-PL" dirty="0" smtClean="0"/>
              <a:t> De pisząc o zaćmieniach </a:t>
            </a:r>
          </a:p>
          <a:p>
            <a:r>
              <a:rPr lang="pl-PL" dirty="0" smtClean="0"/>
              <a:t>wspomina także plamy </a:t>
            </a:r>
          </a:p>
          <a:p>
            <a:r>
              <a:rPr lang="pl-PL" dirty="0" smtClean="0"/>
              <a:t>rozpoznając je jako zjawiska </a:t>
            </a:r>
          </a:p>
          <a:p>
            <a:r>
              <a:rPr lang="pl-PL" dirty="0" smtClean="0"/>
              <a:t>słoneczne.</a:t>
            </a:r>
          </a:p>
          <a:p>
            <a:endParaRPr lang="pl-PL" dirty="0" smtClean="0"/>
          </a:p>
          <a:p>
            <a:r>
              <a:rPr lang="pl-PL" dirty="0" smtClean="0"/>
              <a:t>W sumie w oficjalnych kronikach</a:t>
            </a:r>
          </a:p>
          <a:p>
            <a:r>
              <a:rPr lang="pl-PL" dirty="0" smtClean="0"/>
              <a:t>zachowało się 112 wzmianek o </a:t>
            </a:r>
          </a:p>
          <a:p>
            <a:r>
              <a:rPr lang="pl-PL" dirty="0" smtClean="0"/>
              <a:t>obserwacjach plam słonecznych</a:t>
            </a:r>
          </a:p>
          <a:p>
            <a:r>
              <a:rPr lang="pl-PL" dirty="0" smtClean="0"/>
              <a:t>w okresie od 28 p.n.e. do 1638 r. </a:t>
            </a:r>
          </a:p>
        </p:txBody>
      </p:sp>
      <p:pic>
        <p:nvPicPr>
          <p:cNvPr id="7" name="Obraz 6" descr="IMG_62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500174"/>
            <a:ext cx="5072066" cy="3381377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57158" y="5143512"/>
            <a:ext cx="40643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Rękopis cesarza </a:t>
            </a:r>
            <a:r>
              <a:rPr lang="pl-PL" dirty="0" err="1" smtClean="0"/>
              <a:t>Renzonga</a:t>
            </a:r>
            <a:r>
              <a:rPr lang="pl-PL" dirty="0" smtClean="0"/>
              <a:t> z dynastii </a:t>
            </a:r>
            <a:r>
              <a:rPr lang="pl-PL" dirty="0" err="1" smtClean="0"/>
              <a:t>Ming</a:t>
            </a:r>
            <a:endParaRPr lang="pl-PL" dirty="0" smtClean="0"/>
          </a:p>
          <a:p>
            <a:r>
              <a:rPr lang="pl-PL" dirty="0" smtClean="0"/>
              <a:t>„Esej o znakach astronomicznych i </a:t>
            </a:r>
          </a:p>
          <a:p>
            <a:r>
              <a:rPr lang="pl-PL" dirty="0" smtClean="0"/>
              <a:t>meteorologicznych” z 1425 r.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Mapy nieba</a:t>
            </a:r>
            <a:endParaRPr lang="pl-PL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571612"/>
            <a:ext cx="4167208" cy="4183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357158" y="1500174"/>
            <a:ext cx="38064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Dynastia Tang 618-907 r.</a:t>
            </a:r>
          </a:p>
          <a:p>
            <a:r>
              <a:rPr lang="pl-PL" dirty="0" smtClean="0"/>
              <a:t>Fragment okolic bieguna północnego</a:t>
            </a:r>
          </a:p>
          <a:p>
            <a:r>
              <a:rPr lang="pl-PL" dirty="0" smtClean="0"/>
              <a:t>Cała mapa zawiera ponad 1300 gwiazd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Starożytne Obserwatorium w Pekinie</a:t>
            </a:r>
            <a:endParaRPr lang="pl-PL" sz="28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1" y="1071546"/>
            <a:ext cx="4071966" cy="381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ole tekstowe 6"/>
          <p:cNvSpPr txBox="1"/>
          <p:nvPr/>
        </p:nvSpPr>
        <p:spPr>
          <a:xfrm>
            <a:off x="6215074" y="1428736"/>
            <a:ext cx="300813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Na początku panowania </a:t>
            </a:r>
          </a:p>
          <a:p>
            <a:r>
              <a:rPr lang="pl-PL" dirty="0" smtClean="0"/>
              <a:t>dynastii </a:t>
            </a:r>
            <a:r>
              <a:rPr lang="pl-PL" dirty="0" err="1" smtClean="0"/>
              <a:t>Yuan</a:t>
            </a:r>
            <a:r>
              <a:rPr lang="pl-PL" dirty="0" smtClean="0"/>
              <a:t> (1279-1368 r.)</a:t>
            </a:r>
          </a:p>
          <a:p>
            <a:r>
              <a:rPr lang="pl-PL" dirty="0" smtClean="0"/>
              <a:t>w roku 1279 </a:t>
            </a:r>
            <a:r>
              <a:rPr lang="pl-PL" dirty="0" err="1" smtClean="0"/>
              <a:t>Wang</a:t>
            </a:r>
            <a:r>
              <a:rPr lang="pl-PL" dirty="0" smtClean="0"/>
              <a:t> </a:t>
            </a:r>
            <a:r>
              <a:rPr lang="pl-PL" dirty="0" err="1" smtClean="0"/>
              <a:t>Xun</a:t>
            </a:r>
            <a:r>
              <a:rPr lang="pl-PL" dirty="0" smtClean="0"/>
              <a:t> i </a:t>
            </a:r>
          </a:p>
          <a:p>
            <a:r>
              <a:rPr lang="pl-PL" dirty="0" err="1" smtClean="0"/>
              <a:t>Guo</a:t>
            </a:r>
            <a:r>
              <a:rPr lang="pl-PL" dirty="0" smtClean="0"/>
              <a:t> </a:t>
            </a:r>
            <a:r>
              <a:rPr lang="pl-PL" dirty="0" err="1" smtClean="0"/>
              <a:t>Shoujing</a:t>
            </a:r>
            <a:r>
              <a:rPr lang="pl-PL" dirty="0" smtClean="0"/>
              <a:t> budują </a:t>
            </a:r>
          </a:p>
          <a:p>
            <a:r>
              <a:rPr lang="pl-PL" dirty="0" smtClean="0"/>
              <a:t>obserwatorium w Pekinie.</a:t>
            </a:r>
          </a:p>
          <a:p>
            <a:endParaRPr lang="pl-PL" dirty="0" smtClean="0"/>
          </a:p>
          <a:p>
            <a:r>
              <a:rPr lang="pl-PL" dirty="0" smtClean="0"/>
              <a:t>W 1442, we wczesnym </a:t>
            </a:r>
          </a:p>
          <a:p>
            <a:r>
              <a:rPr lang="pl-PL" dirty="0" smtClean="0"/>
              <a:t>okresie panowania dynastii </a:t>
            </a:r>
          </a:p>
          <a:p>
            <a:r>
              <a:rPr lang="pl-PL" dirty="0" err="1" smtClean="0"/>
              <a:t>Ming</a:t>
            </a:r>
            <a:r>
              <a:rPr lang="pl-PL" dirty="0" smtClean="0"/>
              <a:t> (1368-1644 r.) w </a:t>
            </a:r>
          </a:p>
          <a:p>
            <a:r>
              <a:rPr lang="pl-PL" dirty="0" smtClean="0"/>
              <a:t>pobliżu zbudowane </a:t>
            </a:r>
          </a:p>
          <a:p>
            <a:r>
              <a:rPr lang="pl-PL" dirty="0" smtClean="0"/>
              <a:t>zostaje nowe obserwatorium, </a:t>
            </a:r>
          </a:p>
          <a:p>
            <a:r>
              <a:rPr lang="pl-PL" dirty="0" smtClean="0"/>
              <a:t>które przetrwało do dziś. </a:t>
            </a:r>
            <a:endParaRPr lang="pl-PL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3857628"/>
            <a:ext cx="3571873" cy="267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Starożytne Obserwatorium w Pekinie</a:t>
            </a:r>
            <a:endParaRPr lang="pl-PL" sz="28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00108"/>
            <a:ext cx="4667256" cy="3500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642910" y="4857760"/>
            <a:ext cx="2141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zegar z dynastii </a:t>
            </a:r>
            <a:r>
              <a:rPr lang="pl-PL" dirty="0" err="1" smtClean="0"/>
              <a:t>Ming</a:t>
            </a:r>
            <a:endParaRPr lang="pl-PL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285992"/>
            <a:ext cx="3991930" cy="3143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ole tekstowe 9"/>
          <p:cNvSpPr txBox="1"/>
          <p:nvPr/>
        </p:nvSpPr>
        <p:spPr>
          <a:xfrm>
            <a:off x="4786314" y="5643578"/>
            <a:ext cx="4033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gnomon – oryginał znajduje się w </a:t>
            </a:r>
            <a:r>
              <a:rPr lang="pl-PL" dirty="0" err="1" smtClean="0"/>
              <a:t>Purple</a:t>
            </a:r>
            <a:r>
              <a:rPr lang="pl-PL" dirty="0" smtClean="0"/>
              <a:t> </a:t>
            </a:r>
          </a:p>
          <a:p>
            <a:r>
              <a:rPr lang="pl-PL" dirty="0" err="1" smtClean="0"/>
              <a:t>Mountain</a:t>
            </a:r>
            <a:r>
              <a:rPr lang="pl-PL" dirty="0" smtClean="0"/>
              <a:t> </a:t>
            </a:r>
            <a:r>
              <a:rPr lang="pl-PL" dirty="0" err="1" smtClean="0"/>
              <a:t>Observatory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Starożytne Obserwatorium w Pekinie</a:t>
            </a:r>
            <a:endParaRPr lang="pl-PL" sz="28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928670"/>
            <a:ext cx="3881438" cy="291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ole tekstowe 8"/>
          <p:cNvSpPr txBox="1"/>
          <p:nvPr/>
        </p:nvSpPr>
        <p:spPr>
          <a:xfrm>
            <a:off x="285720" y="3786190"/>
            <a:ext cx="4145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kwadratowy stół – określanie azymutu ciał</a:t>
            </a:r>
          </a:p>
          <a:p>
            <a:r>
              <a:rPr lang="pl-PL" dirty="0" smtClean="0"/>
              <a:t>niebieskich</a:t>
            </a:r>
            <a:endParaRPr lang="pl-PL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1000108"/>
            <a:ext cx="3528054" cy="228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286124"/>
            <a:ext cx="4486274" cy="272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pole tekstowe 11"/>
          <p:cNvSpPr txBox="1"/>
          <p:nvPr/>
        </p:nvSpPr>
        <p:spPr>
          <a:xfrm>
            <a:off x="4572000" y="6143644"/>
            <a:ext cx="159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sfera armilarna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Niebo</a:t>
            </a:r>
            <a:endParaRPr lang="pl-PL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478" y="942996"/>
            <a:ext cx="877824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Najstarsze ślady</a:t>
            </a:r>
            <a:endParaRPr lang="pl-PL" sz="2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857232"/>
            <a:ext cx="43624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5143504" y="5286388"/>
            <a:ext cx="3561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Błękitny Smok</a:t>
            </a:r>
          </a:p>
          <a:p>
            <a:endParaRPr lang="pl-PL" dirty="0" smtClean="0"/>
          </a:p>
          <a:p>
            <a:r>
              <a:rPr lang="pl-PL" dirty="0" smtClean="0"/>
              <a:t>kamień z </a:t>
            </a:r>
            <a:r>
              <a:rPr lang="pl-PL" dirty="0" err="1" smtClean="0"/>
              <a:t>Nanyang</a:t>
            </a:r>
            <a:endParaRPr lang="pl-PL" dirty="0" smtClean="0"/>
          </a:p>
          <a:p>
            <a:r>
              <a:rPr lang="pl-PL" dirty="0" smtClean="0"/>
              <a:t>dynastia Han  (202 p.n.e. – 220 n.e.)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266159" y="2428868"/>
            <a:ext cx="37349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Nazwy gwiazd znaleziono na kościach </a:t>
            </a:r>
          </a:p>
          <a:p>
            <a:r>
              <a:rPr lang="pl-PL" dirty="0" smtClean="0"/>
              <a:t>pochodzących  z dynastii </a:t>
            </a:r>
            <a:r>
              <a:rPr lang="pl-PL" dirty="0" err="1" smtClean="0"/>
              <a:t>Shang</a:t>
            </a:r>
            <a:r>
              <a:rPr lang="pl-PL" dirty="0" smtClean="0"/>
              <a:t> </a:t>
            </a:r>
          </a:p>
          <a:p>
            <a:r>
              <a:rPr lang="pl-PL" dirty="0" smtClean="0"/>
              <a:t>(1600 – 1046 p.n.e.)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255259" y="1496785"/>
            <a:ext cx="3745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Pierwsze zanotowane zaćmienie </a:t>
            </a:r>
          </a:p>
          <a:p>
            <a:r>
              <a:rPr lang="pl-PL" dirty="0" smtClean="0"/>
              <a:t>Słońca – 22 października 2137 r. p.n.e.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Niebo</a:t>
            </a:r>
            <a:endParaRPr lang="pl-PL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56" y="928670"/>
            <a:ext cx="8801162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Najstarsze ślady</a:t>
            </a:r>
            <a:endParaRPr lang="pl-PL" sz="28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285992"/>
            <a:ext cx="7929558" cy="3638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428596" y="6000768"/>
            <a:ext cx="5356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Wielka Chochla</a:t>
            </a:r>
          </a:p>
          <a:p>
            <a:r>
              <a:rPr lang="pl-PL" dirty="0" smtClean="0"/>
              <a:t>Grób </a:t>
            </a:r>
            <a:r>
              <a:rPr lang="pl-PL" dirty="0" err="1" smtClean="0"/>
              <a:t>Wukaiming</a:t>
            </a:r>
            <a:r>
              <a:rPr lang="pl-PL" dirty="0" smtClean="0"/>
              <a:t> , wschodnia dynastia Han (25 – 220 r.)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42910" y="1059404"/>
            <a:ext cx="6665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Dokładne zapisy obserwacji astronomicznych datuje się na 4 w p.n.e.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687221" y="1630908"/>
            <a:ext cx="5027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Pierwszy zaobserwowany deszcz meteorów – 687 r.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Qin</a:t>
            </a:r>
            <a:r>
              <a:rPr lang="pl-PL" sz="2800" dirty="0" smtClean="0"/>
              <a:t> </a:t>
            </a:r>
            <a:r>
              <a:rPr lang="pl-PL" sz="2800" dirty="0" err="1" smtClean="0"/>
              <a:t>Shi</a:t>
            </a:r>
            <a:r>
              <a:rPr lang="pl-PL" sz="2800" dirty="0" smtClean="0"/>
              <a:t> Huang	秦 始 皇</a:t>
            </a:r>
            <a:endParaRPr lang="pl-PL" sz="28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285720" y="1071546"/>
            <a:ext cx="8124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Pierwszy cesarz Chin dokonuje „Palenia książek” co skutkuje zniszczeniem większości </a:t>
            </a:r>
          </a:p>
          <a:p>
            <a:r>
              <a:rPr lang="pl-PL" dirty="0" smtClean="0"/>
              <a:t>wcześniejszych obserwacji astronomicznych</a:t>
            </a:r>
          </a:p>
          <a:p>
            <a:endParaRPr lang="pl-PL" dirty="0" smtClean="0"/>
          </a:p>
          <a:p>
            <a:r>
              <a:rPr lang="pl-PL" dirty="0" smtClean="0"/>
              <a:t>Pierwszy cesarz dynastii </a:t>
            </a:r>
            <a:r>
              <a:rPr lang="pl-PL" dirty="0" err="1" smtClean="0"/>
              <a:t>Qin</a:t>
            </a:r>
            <a:endParaRPr lang="pl-P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1857364"/>
            <a:ext cx="219075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pole tekstowe 11"/>
          <p:cNvSpPr txBox="1"/>
          <p:nvPr/>
        </p:nvSpPr>
        <p:spPr>
          <a:xfrm>
            <a:off x="7215206" y="285728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259-210 p.n.e.</a:t>
            </a:r>
            <a:endParaRPr lang="pl-PL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2357430"/>
            <a:ext cx="3309981" cy="417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214686"/>
            <a:ext cx="2952764" cy="221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Shi</a:t>
            </a:r>
            <a:r>
              <a:rPr lang="pl-PL" sz="2800" dirty="0" smtClean="0"/>
              <a:t> </a:t>
            </a:r>
            <a:r>
              <a:rPr lang="pl-PL" sz="2800" dirty="0" err="1" smtClean="0"/>
              <a:t>Shen</a:t>
            </a:r>
            <a:r>
              <a:rPr lang="pl-PL" sz="2800" dirty="0" smtClean="0"/>
              <a:t>	石 申</a:t>
            </a:r>
            <a:endParaRPr lang="pl-PL" sz="28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7500958" y="214290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IV w p.n.e.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00034" y="1357298"/>
            <a:ext cx="530190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wyznaczenie pozycji 121 gwiazd</a:t>
            </a:r>
          </a:p>
          <a:p>
            <a:endParaRPr lang="pl-PL" dirty="0" smtClean="0"/>
          </a:p>
          <a:p>
            <a:r>
              <a:rPr lang="pl-PL" dirty="0" smtClean="0"/>
              <a:t>Dokonał najwcześniejszej zachowanej obserwacji </a:t>
            </a:r>
          </a:p>
          <a:p>
            <a:r>
              <a:rPr lang="pl-PL" dirty="0" smtClean="0"/>
              <a:t>plamy na Słońcu. Jego interpretacja tego zjawiska była </a:t>
            </a:r>
          </a:p>
          <a:p>
            <a:r>
              <a:rPr lang="pl-PL" dirty="0" smtClean="0"/>
              <a:t>błędna ale wiązał je z powierzchnią Słońca (!)</a:t>
            </a:r>
          </a:p>
          <a:p>
            <a:endParaRPr lang="pl-PL" dirty="0" smtClean="0"/>
          </a:p>
          <a:p>
            <a:r>
              <a:rPr lang="pl-PL" dirty="0" smtClean="0"/>
              <a:t>Metoda przewidywania zaćmień oparta na obserwacji</a:t>
            </a:r>
          </a:p>
          <a:p>
            <a:r>
              <a:rPr lang="pl-PL" dirty="0" smtClean="0"/>
              <a:t>wzajemnych położeń Słońca i Księżyca</a:t>
            </a:r>
            <a:endParaRPr lang="pl-PL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4000504"/>
            <a:ext cx="2714644" cy="242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928802"/>
            <a:ext cx="2920985" cy="292098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Gan De	甘 德</a:t>
            </a:r>
            <a:endParaRPr lang="pl-PL" sz="28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7538479" y="214290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IV w p.n.e.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57158" y="1214422"/>
            <a:ext cx="51431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Autor pierwszej zachowanej obserwacji Jowisza</a:t>
            </a:r>
          </a:p>
          <a:p>
            <a:endParaRPr lang="pl-PL" dirty="0" smtClean="0"/>
          </a:p>
          <a:p>
            <a:r>
              <a:rPr lang="pl-PL" dirty="0" smtClean="0"/>
              <a:t>Prawdopodobnie obserwował także jeden z </a:t>
            </a:r>
          </a:p>
          <a:p>
            <a:r>
              <a:rPr lang="pl-PL" dirty="0" smtClean="0"/>
              <a:t>księżyców Jowisza, wykorzystując metodę </a:t>
            </a:r>
          </a:p>
          <a:p>
            <a:r>
              <a:rPr lang="pl-PL" dirty="0" smtClean="0"/>
              <a:t>polegającą na przesłanianiu  planety przez </a:t>
            </a:r>
          </a:p>
          <a:p>
            <a:r>
              <a:rPr lang="pl-PL" dirty="0" smtClean="0"/>
              <a:t>gałęzie wysokich drzew.</a:t>
            </a:r>
          </a:p>
          <a:p>
            <a:endParaRPr lang="pl-PL" dirty="0" smtClean="0"/>
          </a:p>
          <a:p>
            <a:r>
              <a:rPr lang="pl-PL" dirty="0" smtClean="0"/>
              <a:t>Bardzo dokładnie wyznaczył okresy orbitalne planet </a:t>
            </a:r>
            <a:endParaRPr lang="pl-PL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7" y="3857628"/>
            <a:ext cx="2685485" cy="264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857628"/>
            <a:ext cx="3524275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928670"/>
            <a:ext cx="2571768" cy="265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Jing</a:t>
            </a:r>
            <a:r>
              <a:rPr lang="pl-PL" sz="2800" dirty="0" smtClean="0"/>
              <a:t> Fang	京 房</a:t>
            </a:r>
            <a:endParaRPr lang="pl-PL" sz="28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57158" y="1214422"/>
            <a:ext cx="6659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Księżyc i planety są </a:t>
            </a:r>
            <a:r>
              <a:rPr lang="pl-PL" dirty="0" err="1" smtClean="0"/>
              <a:t>Yin</a:t>
            </a:r>
            <a:r>
              <a:rPr lang="pl-PL" dirty="0" smtClean="0"/>
              <a:t> – mają kształt ale nie świecą</a:t>
            </a:r>
          </a:p>
          <a:p>
            <a:r>
              <a:rPr lang="pl-PL" dirty="0" smtClean="0"/>
              <a:t>Odbijają światło słoneczne. – mają lustrzaną naturę</a:t>
            </a:r>
          </a:p>
          <a:p>
            <a:r>
              <a:rPr lang="pl-PL" dirty="0" smtClean="0"/>
              <a:t>Słońce i Księżyc są kulami.  - jako pierwszy zaproponował takie teorie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335595" y="285728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78-37 p.n.e.</a:t>
            </a:r>
            <a:endParaRPr lang="pl-PL" dirty="0"/>
          </a:p>
        </p:txBody>
      </p:sp>
      <p:pic>
        <p:nvPicPr>
          <p:cNvPr id="8" name="Obraz 7" descr="Orbit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2928934"/>
            <a:ext cx="2881326" cy="2881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285720" y="714356"/>
            <a:ext cx="8429684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357158" y="119698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Zhang</a:t>
            </a:r>
            <a:r>
              <a:rPr lang="pl-PL" sz="2800" dirty="0" smtClean="0"/>
              <a:t> Heng 		</a:t>
            </a:r>
            <a:r>
              <a:rPr lang="ja-JP" altLang="en-US" sz="2800" dirty="0" smtClean="0"/>
              <a:t>張</a:t>
            </a:r>
            <a:r>
              <a:rPr lang="pl-PL" altLang="ja-JP" sz="2800" dirty="0" smtClean="0"/>
              <a:t> </a:t>
            </a:r>
            <a:r>
              <a:rPr lang="ja-JP" altLang="en-US" sz="2800" dirty="0" smtClean="0"/>
              <a:t>衡</a:t>
            </a:r>
            <a:endParaRPr lang="pl-PL" sz="28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747678" y="2138314"/>
            <a:ext cx="489589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Określa kąt między ekliptyką a równikiem na 26</a:t>
            </a:r>
            <a:r>
              <a:rPr lang="pl-PL" dirty="0" smtClean="0">
                <a:sym typeface="Symbol"/>
              </a:rPr>
              <a:t></a:t>
            </a:r>
            <a:r>
              <a:rPr lang="pl-PL" dirty="0" smtClean="0"/>
              <a:t>5’</a:t>
            </a:r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Katalog gwiazd zawierający ok. 2500</a:t>
            </a:r>
          </a:p>
          <a:p>
            <a:endParaRPr lang="pl-PL" dirty="0" smtClean="0"/>
          </a:p>
          <a:p>
            <a:r>
              <a:rPr lang="pl-PL" dirty="0" smtClean="0"/>
              <a:t>Według </a:t>
            </a:r>
            <a:r>
              <a:rPr lang="pl-PL" dirty="0" err="1" smtClean="0"/>
              <a:t>Zhang</a:t>
            </a:r>
            <a:r>
              <a:rPr lang="pl-PL" dirty="0" smtClean="0"/>
              <a:t> Heng  były to tylko gwiazdy jasne. </a:t>
            </a:r>
          </a:p>
          <a:p>
            <a:r>
              <a:rPr lang="pl-PL" dirty="0" smtClean="0"/>
              <a:t>Uważał, że naprawdę gwiazd jest ok. 14000</a:t>
            </a:r>
          </a:p>
          <a:p>
            <a:endParaRPr lang="pl-PL" dirty="0" smtClean="0"/>
          </a:p>
          <a:p>
            <a:r>
              <a:rPr lang="pl-PL" dirty="0" smtClean="0"/>
              <a:t>Hipparch – 850</a:t>
            </a:r>
          </a:p>
          <a:p>
            <a:r>
              <a:rPr lang="pl-PL" dirty="0" smtClean="0"/>
              <a:t>Ptolemeusz – ponad 1000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286644" y="21429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78 – 139 n.e.</a:t>
            </a:r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1824049"/>
            <a:ext cx="21431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1084</Words>
  <Application>Microsoft Office PowerPoint</Application>
  <PresentationFormat>Pokaz na ekranie (4:3)</PresentationFormat>
  <Paragraphs>236</Paragraphs>
  <Slides>30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</vt:vector>
  </TitlesOfParts>
  <Company>Instytut Astronomiczny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 Mrozek</dc:creator>
  <cp:lastModifiedBy>Tomek Mrozek</cp:lastModifiedBy>
  <cp:revision>9</cp:revision>
  <dcterms:created xsi:type="dcterms:W3CDTF">2009-05-17T09:27:29Z</dcterms:created>
  <dcterms:modified xsi:type="dcterms:W3CDTF">2009-05-31T10:29:41Z</dcterms:modified>
</cp:coreProperties>
</file>