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83" r:id="rId4"/>
    <p:sldId id="267" r:id="rId5"/>
    <p:sldId id="266" r:id="rId6"/>
    <p:sldId id="284" r:id="rId7"/>
    <p:sldId id="268" r:id="rId8"/>
    <p:sldId id="285" r:id="rId9"/>
    <p:sldId id="282" r:id="rId10"/>
    <p:sldId id="269" r:id="rId11"/>
    <p:sldId id="270" r:id="rId12"/>
    <p:sldId id="271" r:id="rId13"/>
    <p:sldId id="272" r:id="rId14"/>
    <p:sldId id="273" r:id="rId15"/>
    <p:sldId id="274" r:id="rId16"/>
    <p:sldId id="281" r:id="rId17"/>
    <p:sldId id="276" r:id="rId18"/>
    <p:sldId id="277" r:id="rId19"/>
    <p:sldId id="286" r:id="rId20"/>
    <p:sldId id="278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589E5-1CD0-401E-84B1-686A584C22C1}" type="datetimeFigureOut">
              <a:rPr lang="pl-PL" smtClean="0"/>
              <a:pPr/>
              <a:t>2008-06-13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F355D-98E1-44ED-8542-570AAC1A1DA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355D-98E1-44ED-8542-570AAC1A1DA1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F355D-98E1-44ED-8542-570AAC1A1DA1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7A78-4BA0-4DEB-B338-EEBD36B1036F}" type="datetimeFigureOut">
              <a:rPr lang="pl-PL" smtClean="0"/>
              <a:pPr/>
              <a:t>2008-06-13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7714-D5FF-49FD-A421-26979473A6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7A78-4BA0-4DEB-B338-EEBD36B1036F}" type="datetimeFigureOut">
              <a:rPr lang="pl-PL" smtClean="0"/>
              <a:pPr/>
              <a:t>2008-06-13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7714-D5FF-49FD-A421-26979473A6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7A78-4BA0-4DEB-B338-EEBD36B1036F}" type="datetimeFigureOut">
              <a:rPr lang="pl-PL" smtClean="0"/>
              <a:pPr/>
              <a:t>2008-06-13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7714-D5FF-49FD-A421-26979473A6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7A78-4BA0-4DEB-B338-EEBD36B1036F}" type="datetimeFigureOut">
              <a:rPr lang="pl-PL" smtClean="0"/>
              <a:pPr/>
              <a:t>2008-06-13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7714-D5FF-49FD-A421-26979473A6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7A78-4BA0-4DEB-B338-EEBD36B1036F}" type="datetimeFigureOut">
              <a:rPr lang="pl-PL" smtClean="0"/>
              <a:pPr/>
              <a:t>2008-06-13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7714-D5FF-49FD-A421-26979473A6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7A78-4BA0-4DEB-B338-EEBD36B1036F}" type="datetimeFigureOut">
              <a:rPr lang="pl-PL" smtClean="0"/>
              <a:pPr/>
              <a:t>2008-06-13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7714-D5FF-49FD-A421-26979473A6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7A78-4BA0-4DEB-B338-EEBD36B1036F}" type="datetimeFigureOut">
              <a:rPr lang="pl-PL" smtClean="0"/>
              <a:pPr/>
              <a:t>2008-06-13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7714-D5FF-49FD-A421-26979473A6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7A78-4BA0-4DEB-B338-EEBD36B1036F}" type="datetimeFigureOut">
              <a:rPr lang="pl-PL" smtClean="0"/>
              <a:pPr/>
              <a:t>2008-06-13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7714-D5FF-49FD-A421-26979473A6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7A78-4BA0-4DEB-B338-EEBD36B1036F}" type="datetimeFigureOut">
              <a:rPr lang="pl-PL" smtClean="0"/>
              <a:pPr/>
              <a:t>2008-06-13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7714-D5FF-49FD-A421-26979473A6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7A78-4BA0-4DEB-B338-EEBD36B1036F}" type="datetimeFigureOut">
              <a:rPr lang="pl-PL" smtClean="0"/>
              <a:pPr/>
              <a:t>2008-06-13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7714-D5FF-49FD-A421-26979473A6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7A78-4BA0-4DEB-B338-EEBD36B1036F}" type="datetimeFigureOut">
              <a:rPr lang="pl-PL" smtClean="0"/>
              <a:pPr/>
              <a:t>2008-06-13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37714-D5FF-49FD-A421-26979473A6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A7A78-4BA0-4DEB-B338-EEBD36B1036F}" type="datetimeFigureOut">
              <a:rPr lang="pl-PL" smtClean="0"/>
              <a:pPr/>
              <a:t>2008-06-13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37714-D5FF-49FD-A421-26979473A61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work\popularyzacja\080614islandia\klimat\halloweenHD_512x288.m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7158" y="1142984"/>
            <a:ext cx="82029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Odczarujmy mity II:</a:t>
            </a:r>
          </a:p>
          <a:p>
            <a:r>
              <a:rPr lang="pl-PL" sz="4000" b="1" dirty="0" smtClean="0"/>
              <a:t>Kto naprawdę zmienia ziemski klimat </a:t>
            </a:r>
          </a:p>
          <a:p>
            <a:r>
              <a:rPr lang="pl-PL" sz="4000" b="1" dirty="0" smtClean="0"/>
              <a:t>i dlaczego akurat Słońce?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Aktywność słoneczna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080" y="1468954"/>
            <a:ext cx="3039840" cy="29393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7840" y="3204337"/>
            <a:ext cx="4572000" cy="300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2960" y="3918652"/>
            <a:ext cx="3009600" cy="29393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55520" y="1795869"/>
            <a:ext cx="4609440" cy="7992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b="1" dirty="0" err="1"/>
              <a:t>Aktywne</a:t>
            </a:r>
            <a:r>
              <a:rPr lang="en-GB" b="1" dirty="0"/>
              <a:t> </a:t>
            </a:r>
            <a:r>
              <a:rPr lang="en-GB" b="1" dirty="0" err="1"/>
              <a:t>Słońce</a:t>
            </a:r>
            <a:r>
              <a:rPr lang="en-GB" b="1" dirty="0"/>
              <a:t> to </a:t>
            </a:r>
            <a:r>
              <a:rPr lang="en-GB" b="1" dirty="0" err="1"/>
              <a:t>Słońce</a:t>
            </a:r>
            <a:r>
              <a:rPr lang="en-GB" b="1" dirty="0"/>
              <a:t> </a:t>
            </a:r>
            <a:r>
              <a:rPr lang="en-GB" b="1" dirty="0" err="1"/>
              <a:t>zaplamione</a:t>
            </a:r>
            <a:endParaRPr lang="en-GB" b="1" dirty="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b="1" dirty="0"/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b="1" dirty="0" err="1"/>
              <a:t>Zaplamienie</a:t>
            </a:r>
            <a:r>
              <a:rPr lang="en-GB" b="1" dirty="0"/>
              <a:t> </a:t>
            </a:r>
            <a:r>
              <a:rPr lang="en-GB" b="1" dirty="0" err="1"/>
              <a:t>zmienia</a:t>
            </a:r>
            <a:r>
              <a:rPr lang="en-GB" b="1" dirty="0"/>
              <a:t> </a:t>
            </a:r>
            <a:r>
              <a:rPr lang="en-GB" b="1" dirty="0" err="1"/>
              <a:t>się</a:t>
            </a:r>
            <a:r>
              <a:rPr lang="en-GB" b="1" dirty="0"/>
              <a:t> w </a:t>
            </a:r>
            <a:r>
              <a:rPr lang="en-GB" b="1" dirty="0" err="1"/>
              <a:t>ciągu</a:t>
            </a:r>
            <a:r>
              <a:rPr lang="en-GB" b="1" dirty="0"/>
              <a:t> </a:t>
            </a:r>
            <a:r>
              <a:rPr lang="en-GB" b="1" dirty="0" err="1"/>
              <a:t>około</a:t>
            </a:r>
            <a:r>
              <a:rPr lang="en-GB" b="1" dirty="0"/>
              <a:t> 11 lat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Aktywność słoneczna</a:t>
            </a:r>
          </a:p>
        </p:txBody>
      </p:sp>
      <p:pic>
        <p:nvPicPr>
          <p:cNvPr id="10" name="Picture 5" descr="C:\User\cader\kpno_magmp_fd_199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28736"/>
            <a:ext cx="2011363" cy="2209800"/>
          </a:xfrm>
          <a:prstGeom prst="rect">
            <a:avLst/>
          </a:prstGeom>
          <a:noFill/>
        </p:spPr>
      </p:pic>
      <p:pic>
        <p:nvPicPr>
          <p:cNvPr id="11" name="Picture 6" descr="C:\User\cader\200007~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428736"/>
            <a:ext cx="2209800" cy="2209800"/>
          </a:xfrm>
          <a:prstGeom prst="rect">
            <a:avLst/>
          </a:prstGeom>
          <a:noFill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319338" y="1809736"/>
            <a:ext cx="38651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400" b="1" dirty="0">
                <a:latin typeface="Arial" charset="0"/>
              </a:rPr>
              <a:t>W minimum aktywności pole magnetyczne </a:t>
            </a:r>
          </a:p>
          <a:p>
            <a:r>
              <a:rPr lang="pl-PL" sz="1400" b="1" dirty="0">
                <a:latin typeface="Arial" charset="0"/>
              </a:rPr>
              <a:t>jest słabe a zjawisk aktywnych mało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64935" y="2800336"/>
            <a:ext cx="39549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l-PL" sz="1400" b="1" dirty="0">
                <a:latin typeface="Arial" charset="0"/>
              </a:rPr>
              <a:t>W maksimum aktywności pole magnetyczne</a:t>
            </a:r>
          </a:p>
          <a:p>
            <a:pPr algn="r"/>
            <a:r>
              <a:rPr lang="pl-PL" sz="1400" b="1" dirty="0">
                <a:latin typeface="Arial" charset="0"/>
              </a:rPr>
              <a:t>jest silne a zjawisk aktywnych dużo</a:t>
            </a:r>
            <a:endParaRPr lang="pl-PL" sz="1400" b="1" dirty="0"/>
          </a:p>
        </p:txBody>
      </p:sp>
      <p:grpSp>
        <p:nvGrpSpPr>
          <p:cNvPr id="14" name="Group 10"/>
          <p:cNvGrpSpPr>
            <a:grpSpLocks noChangeAspect="1"/>
          </p:cNvGrpSpPr>
          <p:nvPr/>
        </p:nvGrpSpPr>
        <p:grpSpPr bwMode="auto">
          <a:xfrm>
            <a:off x="276225" y="3638536"/>
            <a:ext cx="3990975" cy="2905125"/>
            <a:chOff x="73" y="535"/>
            <a:chExt cx="3143" cy="2288"/>
          </a:xfrm>
        </p:grpSpPr>
        <p:pic>
          <p:nvPicPr>
            <p:cNvPr id="15" name="Picture 11" descr="C:\User\cader\c-Yohkoh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535"/>
              <a:ext cx="3120" cy="2249"/>
            </a:xfrm>
            <a:prstGeom prst="rect">
              <a:avLst/>
            </a:prstGeom>
            <a:noFill/>
          </p:spPr>
        </p:pic>
        <p:sp>
          <p:nvSpPr>
            <p:cNvPr id="16" name="Text Box 12"/>
            <p:cNvSpPr txBox="1">
              <a:spLocks noChangeAspect="1" noChangeArrowheads="1"/>
            </p:cNvSpPr>
            <p:nvPr/>
          </p:nvSpPr>
          <p:spPr bwMode="auto">
            <a:xfrm>
              <a:off x="73" y="2607"/>
              <a:ext cx="110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pl-PL" sz="1200">
                  <a:solidFill>
                    <a:schemeClr val="folHlink"/>
                  </a:solidFill>
                  <a:latin typeface="Arial" charset="0"/>
                </a:rPr>
                <a:t>Promieniowanie X</a:t>
              </a:r>
            </a:p>
          </p:txBody>
        </p:sp>
      </p:grpSp>
      <p:grpSp>
        <p:nvGrpSpPr>
          <p:cNvPr id="17" name="Group 13"/>
          <p:cNvGrpSpPr>
            <a:grpSpLocks noChangeAspect="1"/>
          </p:cNvGrpSpPr>
          <p:nvPr/>
        </p:nvGrpSpPr>
        <p:grpSpPr bwMode="auto">
          <a:xfrm>
            <a:off x="4603750" y="3638536"/>
            <a:ext cx="4235450" cy="2905125"/>
            <a:chOff x="2328" y="2023"/>
            <a:chExt cx="3336" cy="2288"/>
          </a:xfrm>
        </p:grpSpPr>
        <p:pic>
          <p:nvPicPr>
            <p:cNvPr id="18" name="Picture 14" descr="C:\User\cader\c-magn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44" y="2023"/>
              <a:ext cx="3120" cy="2249"/>
            </a:xfrm>
            <a:prstGeom prst="rect">
              <a:avLst/>
            </a:prstGeom>
            <a:noFill/>
          </p:spPr>
        </p:pic>
        <p:sp>
          <p:nvSpPr>
            <p:cNvPr id="19" name="Text Box 15"/>
            <p:cNvSpPr txBox="1">
              <a:spLocks noChangeAspect="1" noChangeArrowheads="1"/>
            </p:cNvSpPr>
            <p:nvPr/>
          </p:nvSpPr>
          <p:spPr bwMode="auto">
            <a:xfrm>
              <a:off x="2328" y="4095"/>
              <a:ext cx="133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b" anchorCtr="1">
              <a:spAutoFit/>
            </a:bodyPr>
            <a:lstStyle/>
            <a:p>
              <a:pPr algn="r" eaLnBrk="1" hangingPunct="1"/>
              <a:r>
                <a:rPr lang="pl-PL" sz="1200">
                  <a:solidFill>
                    <a:schemeClr val="folHlink"/>
                  </a:solidFill>
                  <a:latin typeface="Arial" charset="0"/>
                </a:rPr>
                <a:t>      Pole magnetyczne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Aktywność słoneczna</a:t>
            </a:r>
            <a:endParaRPr lang="pl-PL" sz="4000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7158" y="1143000"/>
            <a:ext cx="49455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800" b="1" dirty="0">
                <a:latin typeface="+mj-lt"/>
              </a:rPr>
              <a:t>Najdłużej obserwowanym przejawem aktywności </a:t>
            </a:r>
          </a:p>
          <a:p>
            <a:r>
              <a:rPr lang="pl-PL" sz="1800" b="1" dirty="0">
                <a:latin typeface="+mj-lt"/>
              </a:rPr>
              <a:t>słonecznej są plamy</a:t>
            </a:r>
            <a:r>
              <a:rPr lang="pl-PL" sz="1800" b="1" dirty="0" smtClean="0">
                <a:latin typeface="+mj-lt"/>
              </a:rPr>
              <a:t>.</a:t>
            </a:r>
            <a:endParaRPr lang="pl-PL" sz="1800" b="1" dirty="0">
              <a:latin typeface="+mj-lt"/>
            </a:endParaRPr>
          </a:p>
        </p:txBody>
      </p:sp>
      <p:pic>
        <p:nvPicPr>
          <p:cNvPr id="7" name="Picture 5" descr="F:\wykład popularny\sunspot_ps-gotujesi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2813" y="1008060"/>
            <a:ext cx="2846387" cy="2135188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19128" y="2071678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1800" b="1" dirty="0">
                <a:latin typeface="+mj-lt"/>
              </a:rPr>
              <a:t>Ilość plam widocznych w danej chwili mierzona jest</a:t>
            </a:r>
          </a:p>
          <a:p>
            <a:r>
              <a:rPr lang="pl-PL" sz="1800" b="1" dirty="0">
                <a:latin typeface="+mj-lt"/>
              </a:rPr>
              <a:t>tzw. liczbą </a:t>
            </a:r>
            <a:r>
              <a:rPr lang="pl-PL" sz="1800" b="1" dirty="0" smtClean="0">
                <a:latin typeface="+mj-lt"/>
              </a:rPr>
              <a:t>Wolfa</a:t>
            </a:r>
            <a:endParaRPr lang="pl-PL" sz="1800" b="1" dirty="0">
              <a:latin typeface="+mj-lt"/>
            </a:endParaRPr>
          </a:p>
        </p:txBody>
      </p:sp>
      <p:grpSp>
        <p:nvGrpSpPr>
          <p:cNvPr id="10" name="Group 7"/>
          <p:cNvGrpSpPr>
            <a:grpSpLocks noChangeAspect="1"/>
          </p:cNvGrpSpPr>
          <p:nvPr/>
        </p:nvGrpSpPr>
        <p:grpSpPr bwMode="auto">
          <a:xfrm>
            <a:off x="152400" y="3362325"/>
            <a:ext cx="5280025" cy="3419475"/>
            <a:chOff x="456" y="865"/>
            <a:chExt cx="4872" cy="3413"/>
          </a:xfrm>
        </p:grpSpPr>
        <p:pic>
          <p:nvPicPr>
            <p:cNvPr id="11" name="Picture 8" descr="F:\wykład popul\wykresy\cykle_i_numery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6" y="865"/>
              <a:ext cx="4872" cy="3359"/>
            </a:xfrm>
            <a:prstGeom prst="rect">
              <a:avLst/>
            </a:prstGeom>
            <a:noFill/>
          </p:spPr>
        </p:pic>
        <p:sp>
          <p:nvSpPr>
            <p:cNvPr id="12" name="Text Box 9"/>
            <p:cNvSpPr txBox="1">
              <a:spLocks noChangeAspect="1" noChangeArrowheads="1"/>
            </p:cNvSpPr>
            <p:nvPr/>
          </p:nvSpPr>
          <p:spPr bwMode="auto">
            <a:xfrm>
              <a:off x="1091" y="4034"/>
              <a:ext cx="17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pl-PL" sz="1000" b="1">
                <a:latin typeface="Comic Sans MS" pitchFamily="66" charset="0"/>
              </a:endParaRPr>
            </a:p>
          </p:txBody>
        </p:sp>
      </p:grpSp>
      <p:grpSp>
        <p:nvGrpSpPr>
          <p:cNvPr id="13" name="Group 10"/>
          <p:cNvGrpSpPr>
            <a:grpSpLocks noChangeAspect="1"/>
          </p:cNvGrpSpPr>
          <p:nvPr/>
        </p:nvGrpSpPr>
        <p:grpSpPr bwMode="auto">
          <a:xfrm>
            <a:off x="5562600" y="4044950"/>
            <a:ext cx="3414713" cy="2508250"/>
            <a:chOff x="2928" y="378"/>
            <a:chExt cx="2688" cy="1975"/>
          </a:xfrm>
        </p:grpSpPr>
        <p:pic>
          <p:nvPicPr>
            <p:cNvPr id="14" name="Picture 11" descr="F:\wykład popul\wykresy\sidc-oma-be-wolfmms1-c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378"/>
              <a:ext cx="2688" cy="1782"/>
            </a:xfrm>
            <a:prstGeom prst="rect">
              <a:avLst/>
            </a:prstGeom>
            <a:noFill/>
          </p:spPr>
        </p:pic>
        <p:sp>
          <p:nvSpPr>
            <p:cNvPr id="15" name="Text Box 12"/>
            <p:cNvSpPr txBox="1">
              <a:spLocks noChangeAspect="1" noChangeArrowheads="1"/>
            </p:cNvSpPr>
            <p:nvPr/>
          </p:nvSpPr>
          <p:spPr bwMode="auto">
            <a:xfrm>
              <a:off x="4085" y="2160"/>
              <a:ext cx="145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pl-PL" sz="1000" b="1">
                <a:solidFill>
                  <a:srgbClr val="990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Minimum </a:t>
            </a:r>
            <a:r>
              <a:rPr lang="pl-PL" sz="4000" b="1" dirty="0" err="1" smtClean="0"/>
              <a:t>Maundera</a:t>
            </a:r>
            <a:endParaRPr lang="pl-PL" sz="4000" b="1" dirty="0" smtClean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1406" y="1246046"/>
            <a:ext cx="47785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800" b="1" dirty="0" smtClean="0">
                <a:latin typeface="+mj-lt"/>
              </a:rPr>
              <a:t>W </a:t>
            </a:r>
            <a:r>
              <a:rPr lang="pl-PL" sz="1800" b="1" dirty="0">
                <a:latin typeface="+mj-lt"/>
              </a:rPr>
              <a:t>drugiej połowie </a:t>
            </a:r>
            <a:r>
              <a:rPr lang="pl-PL" sz="1800" b="1" dirty="0" smtClean="0">
                <a:latin typeface="+mj-lt"/>
              </a:rPr>
              <a:t>XVII </a:t>
            </a:r>
            <a:r>
              <a:rPr lang="pl-PL" sz="1800" b="1" dirty="0">
                <a:latin typeface="+mj-lt"/>
              </a:rPr>
              <a:t>wieku liczba Wolfa </a:t>
            </a:r>
            <a:endParaRPr lang="pl-PL" sz="1800" b="1" dirty="0" smtClean="0">
              <a:latin typeface="+mj-lt"/>
            </a:endParaRPr>
          </a:p>
          <a:p>
            <a:r>
              <a:rPr lang="pl-PL" sz="1800" b="1" dirty="0" smtClean="0">
                <a:latin typeface="+mj-lt"/>
              </a:rPr>
              <a:t>był </a:t>
            </a:r>
            <a:r>
              <a:rPr lang="pl-PL" sz="1800" b="1" dirty="0">
                <a:latin typeface="+mj-lt"/>
              </a:rPr>
              <a:t>niska i nie występowała </a:t>
            </a:r>
            <a:r>
              <a:rPr lang="pl-PL" sz="1800" b="1" dirty="0" smtClean="0">
                <a:latin typeface="+mj-lt"/>
              </a:rPr>
              <a:t>11-letnia </a:t>
            </a:r>
          </a:p>
          <a:p>
            <a:r>
              <a:rPr lang="pl-PL" sz="1800" b="1" dirty="0" smtClean="0">
                <a:latin typeface="+mj-lt"/>
              </a:rPr>
              <a:t>zmienność </a:t>
            </a:r>
            <a:r>
              <a:rPr lang="pl-PL" sz="1800" b="1" dirty="0">
                <a:latin typeface="+mj-lt"/>
              </a:rPr>
              <a:t>tej liczby</a:t>
            </a:r>
            <a:r>
              <a:rPr lang="pl-PL" sz="1800" b="1" dirty="0" smtClean="0">
                <a:latin typeface="+mj-lt"/>
              </a:rPr>
              <a:t>.</a:t>
            </a:r>
          </a:p>
          <a:p>
            <a:endParaRPr lang="pl-PL" sz="1800" b="1" dirty="0" smtClean="0">
              <a:latin typeface="+mj-lt"/>
            </a:endParaRPr>
          </a:p>
          <a:p>
            <a:r>
              <a:rPr lang="pl-PL" sz="1800" b="1" dirty="0" smtClean="0">
                <a:latin typeface="+mj-lt"/>
              </a:rPr>
              <a:t>Minimum </a:t>
            </a:r>
            <a:r>
              <a:rPr lang="pl-PL" sz="1800" b="1" dirty="0">
                <a:latin typeface="+mj-lt"/>
              </a:rPr>
              <a:t>to zbiega się w czasie z wystąpieniem </a:t>
            </a:r>
            <a:endParaRPr lang="pl-PL" sz="1800" b="1" dirty="0" smtClean="0">
              <a:latin typeface="+mj-lt"/>
            </a:endParaRPr>
          </a:p>
          <a:p>
            <a:r>
              <a:rPr lang="pl-PL" sz="1800" b="1" dirty="0" smtClean="0">
                <a:latin typeface="+mj-lt"/>
              </a:rPr>
              <a:t>w </a:t>
            </a:r>
            <a:r>
              <a:rPr lang="pl-PL" sz="1800" b="1" dirty="0">
                <a:latin typeface="+mj-lt"/>
              </a:rPr>
              <a:t>Europie tzw. Małej </a:t>
            </a:r>
            <a:r>
              <a:rPr lang="pl-PL" sz="1800" b="1" dirty="0" smtClean="0">
                <a:latin typeface="+mj-lt"/>
              </a:rPr>
              <a:t>Epoki </a:t>
            </a:r>
            <a:r>
              <a:rPr lang="pl-PL" sz="1800" b="1" dirty="0">
                <a:latin typeface="+mj-lt"/>
              </a:rPr>
              <a:t>Lodowcowej.</a:t>
            </a:r>
          </a:p>
        </p:txBody>
      </p:sp>
      <p:pic>
        <p:nvPicPr>
          <p:cNvPr id="7" name="Picture 3" descr="C:\User\cader\pol-Mau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962400"/>
            <a:ext cx="8705850" cy="2747963"/>
          </a:xfrm>
          <a:prstGeom prst="rect">
            <a:avLst/>
          </a:prstGeom>
          <a:noFill/>
        </p:spPr>
      </p:pic>
      <p:pic>
        <p:nvPicPr>
          <p:cNvPr id="9" name="Obraz 8" descr="A Frost Fair on the Thames at Temple Stairs (1684) Abraham Hondiu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4143404" cy="243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Aktywność słoneczna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200" y="1371600"/>
            <a:ext cx="784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1800" b="1" dirty="0">
                <a:latin typeface="+mj-lt"/>
              </a:rPr>
              <a:t>Chcąc odtworzyć aktywność słoneczną przed rokiem </a:t>
            </a:r>
            <a:r>
              <a:rPr lang="pl-PL" sz="1800" b="1" dirty="0" smtClean="0">
                <a:latin typeface="+mj-lt"/>
              </a:rPr>
              <a:t>1600 </a:t>
            </a:r>
            <a:r>
              <a:rPr lang="pl-PL" sz="1800" b="1" dirty="0">
                <a:latin typeface="+mj-lt"/>
              </a:rPr>
              <a:t>i badać jej związek ze zmianami klimatu, musimy </a:t>
            </a:r>
            <a:r>
              <a:rPr lang="pl-PL" sz="1800" b="1" dirty="0" smtClean="0">
                <a:latin typeface="+mj-lt"/>
              </a:rPr>
              <a:t>korzystać </a:t>
            </a:r>
            <a:r>
              <a:rPr lang="pl-PL" sz="1800" b="1" dirty="0">
                <a:latin typeface="+mj-lt"/>
              </a:rPr>
              <a:t>z pośrednich </a:t>
            </a:r>
            <a:r>
              <a:rPr lang="pl-PL" sz="1800" b="1" dirty="0" smtClean="0">
                <a:latin typeface="+mj-lt"/>
              </a:rPr>
              <a:t>wskaźników tej </a:t>
            </a:r>
            <a:r>
              <a:rPr lang="pl-PL" sz="1800" b="1" dirty="0">
                <a:latin typeface="+mj-lt"/>
              </a:rPr>
              <a:t>aktywności </a:t>
            </a:r>
          </a:p>
          <a:p>
            <a:r>
              <a:rPr lang="pl-PL" sz="1800" b="1" dirty="0">
                <a:latin typeface="+mj-lt"/>
              </a:rPr>
              <a:t>takich jak zawartość izotopu </a:t>
            </a:r>
            <a:r>
              <a:rPr lang="pl-PL" sz="1800" b="1" baseline="30000" dirty="0">
                <a:latin typeface="+mj-lt"/>
              </a:rPr>
              <a:t>10</a:t>
            </a:r>
            <a:r>
              <a:rPr lang="pl-PL" sz="1800" b="1" dirty="0">
                <a:latin typeface="+mj-lt"/>
              </a:rPr>
              <a:t>Be w lądolodach Grenlandii i Antarktydy</a:t>
            </a:r>
          </a:p>
        </p:txBody>
      </p:sp>
      <p:pic>
        <p:nvPicPr>
          <p:cNvPr id="6" name="Picture 17" descr="C:\user\SK\muza\Popularyzacja\astro i klima\dodatkowe\solanki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470" y="2285992"/>
            <a:ext cx="4101216" cy="2671770"/>
          </a:xfrm>
          <a:prstGeom prst="rect">
            <a:avLst/>
          </a:prstGeom>
          <a:noFill/>
        </p:spPr>
      </p:pic>
      <p:pic>
        <p:nvPicPr>
          <p:cNvPr id="7" name="Picture 18" descr="C:\user\SK\muza\Popularyzacja\astro i klima\dodatkowe\solanki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301876"/>
            <a:ext cx="4556826" cy="2555884"/>
          </a:xfrm>
          <a:prstGeom prst="rect">
            <a:avLst/>
          </a:prstGeom>
          <a:noFill/>
        </p:spPr>
      </p:pic>
      <p:pic>
        <p:nvPicPr>
          <p:cNvPr id="9" name="Picture 19" descr="C:\user\SK\muza\Popularyzacja\astro i klima\dodatkowe\800px-Carbon-14_with_activity_label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957796"/>
            <a:ext cx="4551771" cy="1828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Aktywność słoneczna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4778375" cy="299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11" descr="zuri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67075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000628" y="2571744"/>
            <a:ext cx="3887788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pl-PL" b="1" dirty="0" smtClean="0"/>
              <a:t>Klimatolodzy:</a:t>
            </a:r>
          </a:p>
          <a:p>
            <a:pPr algn="l"/>
            <a:endParaRPr lang="pl-PL" b="1" dirty="0" smtClean="0"/>
          </a:p>
          <a:p>
            <a:pPr algn="l"/>
            <a:r>
              <a:rPr lang="pl-PL" b="1" i="1" dirty="0" smtClean="0"/>
              <a:t>Zmiany </a:t>
            </a:r>
            <a:r>
              <a:rPr lang="pl-PL" b="1" i="1" dirty="0"/>
              <a:t>energii otrzymywanej od Słońca są zbyt małe aby można nimi wytłumaczyć  globalne </a:t>
            </a:r>
            <a:r>
              <a:rPr lang="pl-PL" b="1" i="1" dirty="0" smtClean="0"/>
              <a:t>ocieplenie</a:t>
            </a:r>
          </a:p>
          <a:p>
            <a:pPr algn="l"/>
            <a:endParaRPr lang="pl-PL" b="1" dirty="0" smtClean="0"/>
          </a:p>
          <a:p>
            <a:pPr algn="l"/>
            <a:r>
              <a:rPr lang="pl-PL" b="1" dirty="0" smtClean="0"/>
              <a:t>Ale wpływ Słońca jest w rzeczywistości </a:t>
            </a:r>
          </a:p>
          <a:p>
            <a:pPr algn="l"/>
            <a:r>
              <a:rPr lang="pl-PL" b="1" dirty="0" smtClean="0"/>
              <a:t>bardziej skomplikowany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Aktywność słoneczna</a:t>
            </a:r>
          </a:p>
        </p:txBody>
      </p:sp>
      <p:pic>
        <p:nvPicPr>
          <p:cNvPr id="7" name="halloweenHD_512x288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1000108"/>
            <a:ext cx="8286808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Aktywność słoneczna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5650" y="1143000"/>
            <a:ext cx="6182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800" b="1" dirty="0" smtClean="0">
                <a:latin typeface="+mj-lt"/>
              </a:rPr>
              <a:t>W </a:t>
            </a:r>
            <a:r>
              <a:rPr lang="pl-PL" sz="1800" b="1" dirty="0">
                <a:latin typeface="+mj-lt"/>
              </a:rPr>
              <a:t>maksimum wiatr </a:t>
            </a:r>
            <a:r>
              <a:rPr lang="pl-PL" sz="1800" b="1" dirty="0" smtClean="0">
                <a:latin typeface="+mj-lt"/>
              </a:rPr>
              <a:t>słoneczny jest </a:t>
            </a:r>
            <a:r>
              <a:rPr lang="pl-PL" sz="1800" b="1" dirty="0">
                <a:latin typeface="+mj-lt"/>
              </a:rPr>
              <a:t>„silniejszy” niż w minimum.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85786" y="1714488"/>
            <a:ext cx="735053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800" b="1" dirty="0" err="1"/>
              <a:t>Heliosfera</a:t>
            </a:r>
            <a:r>
              <a:rPr lang="pl-PL" sz="1800" b="1" dirty="0"/>
              <a:t> utrudnia promieniowaniu kosmicznemu dostęp do układu </a:t>
            </a:r>
          </a:p>
          <a:p>
            <a:r>
              <a:rPr lang="pl-PL" sz="1800" b="1" dirty="0" err="1"/>
              <a:t>planeternego</a:t>
            </a:r>
            <a:r>
              <a:rPr lang="pl-PL" sz="1800" b="1" dirty="0"/>
              <a:t>, w tym Ziemi</a:t>
            </a:r>
            <a:r>
              <a:rPr lang="pl-PL" sz="1800" b="1" dirty="0" smtClean="0"/>
              <a:t>.</a:t>
            </a:r>
          </a:p>
          <a:p>
            <a:endParaRPr lang="pl-PL" b="1" dirty="0" smtClean="0"/>
          </a:p>
          <a:p>
            <a:r>
              <a:rPr lang="pl-PL" sz="1800" b="1" dirty="0" smtClean="0"/>
              <a:t> </a:t>
            </a:r>
            <a:r>
              <a:rPr lang="pl-PL" sz="1800" b="1" dirty="0"/>
              <a:t>Działanie </a:t>
            </a:r>
            <a:r>
              <a:rPr lang="pl-PL" sz="1800" b="1" dirty="0" err="1"/>
              <a:t>heliosfery</a:t>
            </a:r>
            <a:r>
              <a:rPr lang="pl-PL" sz="1800" b="1" dirty="0"/>
              <a:t> jest oczywiście słabsze </a:t>
            </a:r>
            <a:r>
              <a:rPr lang="pl-PL" sz="1800" b="1" dirty="0" smtClean="0"/>
              <a:t>w </a:t>
            </a:r>
            <a:r>
              <a:rPr lang="pl-PL" sz="1800" b="1" dirty="0"/>
              <a:t>minimum niż maksimum, </a:t>
            </a:r>
            <a:endParaRPr lang="pl-PL" sz="1800" b="1" dirty="0" smtClean="0"/>
          </a:p>
          <a:p>
            <a:r>
              <a:rPr lang="pl-PL" sz="1800" b="1" dirty="0" smtClean="0"/>
              <a:t>dlatego </a:t>
            </a:r>
            <a:r>
              <a:rPr lang="pl-PL" sz="1800" b="1" dirty="0"/>
              <a:t>w minimum więcej promieniowania </a:t>
            </a:r>
            <a:r>
              <a:rPr lang="pl-PL" sz="1800" b="1" dirty="0" smtClean="0"/>
              <a:t>kosmicznego </a:t>
            </a:r>
            <a:r>
              <a:rPr lang="pl-PL" sz="1800" b="1" dirty="0"/>
              <a:t>dociera do Ziemi.</a:t>
            </a:r>
            <a:endParaRPr lang="pl-PL" b="1" dirty="0"/>
          </a:p>
        </p:txBody>
      </p:sp>
      <p:pic>
        <p:nvPicPr>
          <p:cNvPr id="7" name="Picture 9" descr="C:\user\SK\muza\Popularyzacja\astro i klima\dodatkowe\heliosphe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63927"/>
            <a:ext cx="3717955" cy="2925761"/>
          </a:xfrm>
          <a:prstGeom prst="rect">
            <a:avLst/>
          </a:prstGeom>
          <a:noFill/>
        </p:spPr>
      </p:pic>
      <p:pic>
        <p:nvPicPr>
          <p:cNvPr id="9" name="Picture 10" descr="C:\user\SK\muza\Popularyzacja\astro i klima\dodatkowe\Solar_Frontier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05180"/>
            <a:ext cx="4669608" cy="3438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Aktywność słoneczna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90550" y="1066800"/>
            <a:ext cx="71677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800" b="1" dirty="0"/>
              <a:t>Docierające do atmosfery </a:t>
            </a:r>
            <a:r>
              <a:rPr lang="pl-PL" sz="1800" b="1"/>
              <a:t>promienie </a:t>
            </a:r>
            <a:r>
              <a:rPr lang="pl-PL" sz="1800" b="1" smtClean="0"/>
              <a:t>kosmiczne </a:t>
            </a:r>
            <a:r>
              <a:rPr lang="pl-PL" sz="1800" b="1" dirty="0"/>
              <a:t>powodują jej jonizację na </a:t>
            </a:r>
          </a:p>
          <a:p>
            <a:r>
              <a:rPr lang="pl-PL" sz="1800" b="1" dirty="0"/>
              <a:t>wysokości kilku </a:t>
            </a:r>
            <a:r>
              <a:rPr lang="pl-PL" sz="1800" b="1" dirty="0" err="1"/>
              <a:t>km</a:t>
            </a:r>
            <a:r>
              <a:rPr lang="pl-PL" sz="1800" b="1" dirty="0"/>
              <a:t>. Powstałe jony, naładowane elektrycznie aerozole </a:t>
            </a:r>
          </a:p>
          <a:p>
            <a:r>
              <a:rPr lang="pl-PL" sz="1800" b="1" dirty="0"/>
              <a:t>stają się jądrami kondensacji tworząc krople wody a tym samym chmury</a:t>
            </a:r>
            <a:r>
              <a:rPr lang="pl-PL" sz="1800" b="1" dirty="0" smtClean="0"/>
              <a:t>.</a:t>
            </a:r>
            <a:endParaRPr lang="pl-PL" sz="1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643182"/>
            <a:ext cx="28575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83860"/>
            <a:ext cx="4000528" cy="334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482710"/>
            <a:ext cx="3071834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Obraz 12" descr="shower_malargues_smal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207167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Aktywność słoneczna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90550" y="1066800"/>
            <a:ext cx="76164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800" b="1" dirty="0" smtClean="0"/>
              <a:t>Słabsza </a:t>
            </a:r>
            <a:r>
              <a:rPr lang="pl-PL" sz="1800" b="1" dirty="0"/>
              <a:t>aktywność, słabszy wiatr i </a:t>
            </a:r>
            <a:r>
              <a:rPr lang="pl-PL" sz="1800" b="1" dirty="0" err="1" smtClean="0"/>
              <a:t>heliosfera</a:t>
            </a:r>
            <a:r>
              <a:rPr lang="pl-PL" sz="1800" b="1" dirty="0" smtClean="0"/>
              <a:t> -&gt;więcej </a:t>
            </a:r>
            <a:r>
              <a:rPr lang="pl-PL" sz="1800" b="1" dirty="0"/>
              <a:t>promieni kosmicznych </a:t>
            </a:r>
          </a:p>
          <a:p>
            <a:r>
              <a:rPr lang="pl-PL" sz="1800" b="1" dirty="0"/>
              <a:t>jonizujących atmosferę i więcej powstających </a:t>
            </a:r>
            <a:r>
              <a:rPr lang="pl-PL" sz="1800" b="1" dirty="0" smtClean="0"/>
              <a:t>chmur -&gt; </a:t>
            </a:r>
            <a:r>
              <a:rPr lang="pl-PL" sz="1800" b="1" dirty="0"/>
              <a:t>mniej promieniowania</a:t>
            </a:r>
          </a:p>
          <a:p>
            <a:r>
              <a:rPr lang="pl-PL" sz="1800" b="1" dirty="0"/>
              <a:t>słonecznego docierającego do powierzchni Ziemi, spadek temperatury.</a:t>
            </a:r>
          </a:p>
        </p:txBody>
      </p:sp>
      <p:pic>
        <p:nvPicPr>
          <p:cNvPr id="6" name="Picture 7" descr="C:\user\SK\muza\Popularyzacja\astro i klima\dodatkowe\ea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47" y="2071678"/>
            <a:ext cx="4056063" cy="2708275"/>
          </a:xfrm>
          <a:prstGeom prst="rect">
            <a:avLst/>
          </a:prstGeom>
          <a:noFill/>
        </p:spPr>
      </p:pic>
      <p:pic>
        <p:nvPicPr>
          <p:cNvPr id="7" name="Picture 8" descr="C:\user\SK\muza\Popularyzacja\astro i klima\dodatkowe\eaa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707433"/>
            <a:ext cx="6072230" cy="3579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928662" y="2214554"/>
            <a:ext cx="4941674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pl-PL" sz="2400" b="1" dirty="0" smtClean="0"/>
          </a:p>
          <a:p>
            <a:pPr>
              <a:lnSpc>
                <a:spcPct val="90000"/>
              </a:lnSpc>
            </a:pPr>
            <a:r>
              <a:rPr lang="pl-PL" sz="2400" b="1" dirty="0" smtClean="0"/>
              <a:t>Co, poza działaniem człowieka, może </a:t>
            </a:r>
          </a:p>
          <a:p>
            <a:pPr>
              <a:lnSpc>
                <a:spcPct val="90000"/>
              </a:lnSpc>
            </a:pPr>
            <a:r>
              <a:rPr lang="pl-PL" sz="2400" b="1" dirty="0" smtClean="0"/>
              <a:t>wpływać na zmiany klimatu?</a:t>
            </a:r>
          </a:p>
        </p:txBody>
      </p:sp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Kilka pytań na początek</a:t>
            </a:r>
            <a:endParaRPr lang="pl-PL" sz="4000" b="1" dirty="0"/>
          </a:p>
        </p:txBody>
      </p:sp>
      <p:sp>
        <p:nvSpPr>
          <p:cNvPr id="6" name="Prostokąt 5"/>
          <p:cNvSpPr/>
          <p:nvPr/>
        </p:nvSpPr>
        <p:spPr>
          <a:xfrm>
            <a:off x="2369874" y="1500174"/>
            <a:ext cx="565417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pl-PL" sz="2400" b="1" dirty="0" smtClean="0"/>
              <a:t>Czy obecnie obserwujemy zmiany klimatu?</a:t>
            </a:r>
          </a:p>
        </p:txBody>
      </p:sp>
      <p:sp>
        <p:nvSpPr>
          <p:cNvPr id="7" name="Prostokąt 6"/>
          <p:cNvSpPr/>
          <p:nvPr/>
        </p:nvSpPr>
        <p:spPr>
          <a:xfrm>
            <a:off x="3143240" y="3714752"/>
            <a:ext cx="5786478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pl-PL" b="1" dirty="0" smtClean="0"/>
          </a:p>
          <a:p>
            <a:pPr>
              <a:lnSpc>
                <a:spcPct val="90000"/>
              </a:lnSpc>
            </a:pPr>
            <a:r>
              <a:rPr lang="pl-PL" sz="2400" b="1" dirty="0" smtClean="0"/>
              <a:t>Jaki gaz jest odpowiedzialny za efekt cieplarniany?</a:t>
            </a:r>
          </a:p>
        </p:txBody>
      </p:sp>
      <p:sp>
        <p:nvSpPr>
          <p:cNvPr id="9" name="Prostokąt 8"/>
          <p:cNvSpPr/>
          <p:nvPr/>
        </p:nvSpPr>
        <p:spPr>
          <a:xfrm>
            <a:off x="1298336" y="5241209"/>
            <a:ext cx="6572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Czym jest raport IPCC (</a:t>
            </a:r>
            <a:r>
              <a:rPr lang="en-US" sz="2400" b="1" dirty="0" smtClean="0"/>
              <a:t>Intergovernmental Panel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en-US" sz="2400" b="1" dirty="0" smtClean="0"/>
              <a:t>on Climate Change</a:t>
            </a:r>
            <a:r>
              <a:rPr lang="pl-PL" sz="2400" b="1" dirty="0" smtClean="0"/>
              <a:t>)?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Podsumowanie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45877" y="1428736"/>
            <a:ext cx="844096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Ziemia nie może być traktowana jako układ izolowany</a:t>
            </a:r>
          </a:p>
          <a:p>
            <a:endParaRPr lang="pl-PL" b="1" dirty="0" smtClean="0"/>
          </a:p>
          <a:p>
            <a:r>
              <a:rPr lang="pl-PL" b="1" dirty="0" smtClean="0"/>
              <a:t>Słońce to „życiodajna gwiazda” i od milionów lat decyduje o tym co się dzieje na Ziemi</a:t>
            </a:r>
          </a:p>
          <a:p>
            <a:endParaRPr lang="pl-PL" b="1" dirty="0" smtClean="0"/>
          </a:p>
          <a:p>
            <a:r>
              <a:rPr lang="pl-PL" b="1" dirty="0" smtClean="0"/>
              <a:t>Nie ma bezpośrednich i niepodważalnych dowodów na to, że czynniki antropogeniczne</a:t>
            </a:r>
          </a:p>
          <a:p>
            <a:r>
              <a:rPr lang="pl-PL" b="1" dirty="0" smtClean="0"/>
              <a:t>mają decydujący wpływ na klimat – to nie jest powód do tego aby przestać dbać o </a:t>
            </a:r>
          </a:p>
          <a:p>
            <a:r>
              <a:rPr lang="pl-PL" b="1" dirty="0" smtClean="0"/>
              <a:t>środowisko!</a:t>
            </a:r>
          </a:p>
        </p:txBody>
      </p:sp>
      <p:pic>
        <p:nvPicPr>
          <p:cNvPr id="10" name="Obraz 9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786190"/>
            <a:ext cx="3121152" cy="2340864"/>
          </a:xfrm>
          <a:prstGeom prst="rect">
            <a:avLst/>
          </a:prstGeom>
        </p:spPr>
      </p:pic>
      <p:pic>
        <p:nvPicPr>
          <p:cNvPr id="12" name="Obraz 11" descr="multisun_no071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571876"/>
            <a:ext cx="4143404" cy="3107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85720" y="1285860"/>
            <a:ext cx="8714309" cy="2834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b="1" dirty="0" smtClean="0"/>
              <a:t>KLIMAT:</a:t>
            </a:r>
          </a:p>
          <a:p>
            <a:pPr>
              <a:lnSpc>
                <a:spcPct val="90000"/>
              </a:lnSpc>
            </a:pPr>
            <a:endParaRPr lang="pl-PL" b="1" dirty="0" smtClean="0"/>
          </a:p>
          <a:p>
            <a:pPr>
              <a:lnSpc>
                <a:spcPct val="90000"/>
              </a:lnSpc>
            </a:pPr>
            <a:r>
              <a:rPr lang="pl-PL" b="1" dirty="0" smtClean="0"/>
              <a:t>- średnia pogoda – wyznaczana dla pewnych szerokich przedziałów czasu (zwykle 30 lat)</a:t>
            </a:r>
            <a:br>
              <a:rPr lang="pl-PL" b="1" dirty="0" smtClean="0"/>
            </a:br>
            <a:r>
              <a:rPr lang="pl-PL" b="1" dirty="0" smtClean="0"/>
              <a:t>- wszystkie stany atmosfery (dla pewnego obszaru) występujące w przebiegu rocznym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pl-PL" b="1" dirty="0" smtClean="0"/>
          </a:p>
          <a:p>
            <a:pPr>
              <a:lnSpc>
                <a:spcPct val="90000"/>
              </a:lnSpc>
            </a:pPr>
            <a:r>
              <a:rPr lang="pl-PL" b="1" dirty="0" smtClean="0"/>
              <a:t>To pozwala odpowiedzieć na pytania w rodzaju: </a:t>
            </a:r>
            <a:r>
              <a:rPr lang="pl-PL" b="1" i="1" dirty="0" smtClean="0"/>
              <a:t>jaka będzie średnia temperatura czerwca</a:t>
            </a:r>
          </a:p>
          <a:p>
            <a:pPr>
              <a:lnSpc>
                <a:spcPct val="90000"/>
              </a:lnSpc>
            </a:pPr>
            <a:r>
              <a:rPr lang="pl-PL" b="1" i="1" dirty="0" smtClean="0"/>
              <a:t>we Wrocławiu w roku 2012…</a:t>
            </a:r>
          </a:p>
          <a:p>
            <a:pPr>
              <a:lnSpc>
                <a:spcPct val="90000"/>
              </a:lnSpc>
            </a:pPr>
            <a:endParaRPr lang="pl-PL" b="1" dirty="0" smtClean="0"/>
          </a:p>
          <a:p>
            <a:pPr>
              <a:lnSpc>
                <a:spcPct val="90000"/>
              </a:lnSpc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 smtClean="0"/>
          </a:p>
        </p:txBody>
      </p:sp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Definicje</a:t>
            </a:r>
            <a:endParaRPr lang="pl-PL" sz="4000" b="1" dirty="0"/>
          </a:p>
        </p:txBody>
      </p:sp>
      <p:sp>
        <p:nvSpPr>
          <p:cNvPr id="6" name="Prostokąt 5"/>
          <p:cNvSpPr/>
          <p:nvPr/>
        </p:nvSpPr>
        <p:spPr>
          <a:xfrm>
            <a:off x="285720" y="3429000"/>
            <a:ext cx="835824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l-PL" b="1" dirty="0" smtClean="0"/>
              <a:t>ANOMALIA:</a:t>
            </a:r>
          </a:p>
          <a:p>
            <a:pPr>
              <a:lnSpc>
                <a:spcPct val="90000"/>
              </a:lnSpc>
            </a:pPr>
            <a:endParaRPr lang="pl-PL" b="1" dirty="0" smtClean="0"/>
          </a:p>
          <a:p>
            <a:pPr>
              <a:lnSpc>
                <a:spcPct val="90000"/>
              </a:lnSpc>
            </a:pPr>
            <a:r>
              <a:rPr lang="pl-PL" b="1" dirty="0" smtClean="0"/>
              <a:t>- odchylenie danego parametru od wartości średniej obserwowane przez odpowiednio </a:t>
            </a:r>
          </a:p>
          <a:p>
            <a:pPr>
              <a:lnSpc>
                <a:spcPct val="90000"/>
              </a:lnSpc>
            </a:pPr>
            <a:r>
              <a:rPr lang="pl-PL" b="1" dirty="0" smtClean="0"/>
              <a:t>długi okres czasu (30 lat)</a:t>
            </a:r>
          </a:p>
          <a:p>
            <a:pPr>
              <a:lnSpc>
                <a:spcPct val="90000"/>
              </a:lnSpc>
            </a:pPr>
            <a:r>
              <a:rPr lang="pl-PL" b="1" dirty="0" smtClean="0"/>
              <a:t>- jedno chłodne lato lub ciepła zima nie świadczą o zmianach klimatu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85720" y="5125553"/>
            <a:ext cx="842968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l-PL" b="1" dirty="0" smtClean="0"/>
              <a:t>SPRZĘŻENIE ZWROTNE:</a:t>
            </a:r>
          </a:p>
          <a:p>
            <a:pPr>
              <a:lnSpc>
                <a:spcPct val="90000"/>
              </a:lnSpc>
            </a:pPr>
            <a:endParaRPr lang="pl-PL" b="1" dirty="0" smtClean="0"/>
          </a:p>
          <a:p>
            <a:pPr>
              <a:lnSpc>
                <a:spcPct val="90000"/>
              </a:lnSpc>
            </a:pPr>
            <a:r>
              <a:rPr lang="pl-PL" b="1" dirty="0" smtClean="0"/>
              <a:t>- procesy zwiększające (dodatnie) lub zmniejszające (ujemne) zaburzenie układu </a:t>
            </a:r>
            <a:br>
              <a:rPr lang="pl-PL" b="1" dirty="0" smtClean="0"/>
            </a:br>
            <a:r>
              <a:rPr lang="pl-PL" b="1" dirty="0" smtClean="0"/>
              <a:t>klimatycznego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Klimat</a:t>
            </a:r>
            <a:endParaRPr lang="pl-PL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67253"/>
            <a:ext cx="2833681" cy="281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71744"/>
            <a:ext cx="2976570" cy="222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000108"/>
            <a:ext cx="3458551" cy="242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285720" y="119211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pl-PL" b="1" dirty="0" smtClean="0"/>
              <a:t>Według klimatologów: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l-PL" b="1" dirty="0" smtClean="0"/>
              <a:t>System klimatyczny to złożony układ składający się z pięciu elementów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b="1" dirty="0" smtClean="0"/>
          </a:p>
          <a:p>
            <a:pPr>
              <a:lnSpc>
                <a:spcPct val="80000"/>
              </a:lnSpc>
            </a:pPr>
            <a:r>
              <a:rPr lang="pl-PL" b="1" dirty="0" smtClean="0"/>
              <a:t>- atmosfera</a:t>
            </a:r>
          </a:p>
          <a:p>
            <a:pPr>
              <a:lnSpc>
                <a:spcPct val="80000"/>
              </a:lnSpc>
            </a:pPr>
            <a:r>
              <a:rPr lang="pl-PL" b="1" dirty="0" smtClean="0"/>
              <a:t>- hydrosfera</a:t>
            </a:r>
          </a:p>
          <a:p>
            <a:pPr>
              <a:lnSpc>
                <a:spcPct val="80000"/>
              </a:lnSpc>
            </a:pPr>
            <a:r>
              <a:rPr lang="pl-PL" b="1" dirty="0" smtClean="0"/>
              <a:t>- kriosfera</a:t>
            </a:r>
          </a:p>
          <a:p>
            <a:pPr>
              <a:lnSpc>
                <a:spcPct val="80000"/>
              </a:lnSpc>
            </a:pPr>
            <a:r>
              <a:rPr lang="pl-PL" b="1" dirty="0" smtClean="0"/>
              <a:t>- powierzchnia Ziemi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pl-PL" b="1" dirty="0" smtClean="0"/>
              <a:t> biosfera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711542" y="4786322"/>
            <a:ext cx="50753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Ale powierzchnia Ziemi i atmosfera nie są układem </a:t>
            </a:r>
          </a:p>
          <a:p>
            <a:r>
              <a:rPr lang="pl-PL" b="1" dirty="0" smtClean="0"/>
              <a:t>izolowanym. Oprócz tego:</a:t>
            </a:r>
          </a:p>
          <a:p>
            <a:endParaRPr lang="pl-PL" b="1" dirty="0" smtClean="0"/>
          </a:p>
          <a:p>
            <a:pPr>
              <a:buFontTx/>
              <a:buChar char="-"/>
            </a:pPr>
            <a:r>
              <a:rPr lang="pl-PL" b="1" dirty="0" smtClean="0"/>
              <a:t>wnętrze Ziemi</a:t>
            </a:r>
          </a:p>
          <a:p>
            <a:pPr>
              <a:buFontTx/>
              <a:buChar char="-"/>
            </a:pPr>
            <a:r>
              <a:rPr lang="pl-PL" b="1" dirty="0" smtClean="0"/>
              <a:t>ziemskie pole magnetyczne</a:t>
            </a:r>
          </a:p>
          <a:p>
            <a:pPr>
              <a:buFontTx/>
              <a:buChar char="-"/>
            </a:pPr>
            <a:r>
              <a:rPr lang="pl-PL" b="1" dirty="0" smtClean="0"/>
              <a:t>Słońce</a:t>
            </a:r>
            <a:r>
              <a:rPr lang="pl-PL" dirty="0" smtClean="0"/>
              <a:t> </a:t>
            </a:r>
            <a:endParaRPr lang="pl-PL" b="1" dirty="0" smtClean="0"/>
          </a:p>
          <a:p>
            <a:pPr>
              <a:buFontTx/>
              <a:buChar char="-"/>
            </a:pPr>
            <a:r>
              <a:rPr lang="pl-PL" b="1" dirty="0" smtClean="0"/>
              <a:t>promieniowanie kosmiczne itd..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Bilans energetyczny</a:t>
            </a:r>
            <a:endParaRPr lang="pl-PL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5715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6215074" y="2214554"/>
            <a:ext cx="27146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Ziemia i atmosfera są w </a:t>
            </a:r>
          </a:p>
          <a:p>
            <a:r>
              <a:rPr lang="pl-PL" b="1" dirty="0" smtClean="0"/>
              <a:t>stanie równowagi </a:t>
            </a:r>
          </a:p>
          <a:p>
            <a:r>
              <a:rPr lang="pl-PL" b="1" dirty="0" smtClean="0"/>
              <a:t>określonej przez energię </a:t>
            </a:r>
          </a:p>
          <a:p>
            <a:r>
              <a:rPr lang="pl-PL" b="1" dirty="0" smtClean="0"/>
              <a:t>dostarczaną przez Słońce </a:t>
            </a:r>
          </a:p>
          <a:p>
            <a:r>
              <a:rPr lang="pl-PL" b="1" dirty="0" smtClean="0"/>
              <a:t>oraz emitowaną przez </a:t>
            </a:r>
          </a:p>
          <a:p>
            <a:r>
              <a:rPr lang="pl-PL" b="1" dirty="0" smtClean="0"/>
              <a:t>Ziemię w kosmos.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Metody badania klimatu</a:t>
            </a:r>
            <a:endParaRPr lang="pl-PL" sz="40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00128" y="1885968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Monitoring - pomiary naziemne, satelitarne, sondaże atmosferyczne oraz oceaniczne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Eksperymenty badawcze -</a:t>
            </a:r>
            <a:r>
              <a:rPr kumimoji="0" lang="pl-PL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badanie procesów klimatycznych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Modelowanie zmian klimatu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Zmiany klimatu w przeszłości</a:t>
            </a:r>
            <a:endParaRPr lang="pl-PL" sz="4000" b="1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5" y="1500174"/>
            <a:ext cx="6696075" cy="4584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6786578" y="2326369"/>
            <a:ext cx="22990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Jak zmierzyć </a:t>
            </a:r>
          </a:p>
          <a:p>
            <a:r>
              <a:rPr lang="pl-PL" b="1" dirty="0" smtClean="0"/>
              <a:t>zachmurzenie?</a:t>
            </a:r>
          </a:p>
          <a:p>
            <a:endParaRPr lang="pl-PL" b="1" dirty="0" smtClean="0"/>
          </a:p>
          <a:p>
            <a:r>
              <a:rPr lang="pl-PL" b="1" dirty="0" smtClean="0"/>
              <a:t>Dokładność </a:t>
            </a:r>
          </a:p>
          <a:p>
            <a:r>
              <a:rPr lang="pl-PL" b="1" dirty="0" smtClean="0"/>
              <a:t>szacowania przeszłych</a:t>
            </a:r>
          </a:p>
          <a:p>
            <a:r>
              <a:rPr lang="pl-PL" b="1" dirty="0" smtClean="0"/>
              <a:t>zawartości i obecnych</a:t>
            </a:r>
          </a:p>
          <a:p>
            <a:r>
              <a:rPr lang="pl-PL" b="1" dirty="0" smtClean="0"/>
              <a:t>pomiarów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Zmiany klimatu w przeszłości</a:t>
            </a:r>
            <a:endParaRPr lang="pl-PL" sz="4000" b="1" dirty="0"/>
          </a:p>
        </p:txBody>
      </p:sp>
      <p:pic>
        <p:nvPicPr>
          <p:cNvPr id="7" name="Picture 5" descr="tempplot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55435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9814" y="4572008"/>
            <a:ext cx="5918400" cy="22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8" descr="A Frost Fair on the Thames at Temple Stairs (1684) Abraham Hondiu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928802"/>
            <a:ext cx="3140430" cy="184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42876" y="785794"/>
            <a:ext cx="8786842" cy="1588"/>
          </a:xfrm>
          <a:prstGeom prst="line">
            <a:avLst/>
          </a:prstGeom>
          <a:ln w="3175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14282" y="71414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Czynniki kosmiczne</a:t>
            </a:r>
            <a:endParaRPr lang="pl-PL" sz="4000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1843088"/>
            <a:ext cx="2544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800" b="1" dirty="0" smtClean="0">
                <a:latin typeface="Arial" charset="0"/>
              </a:rPr>
              <a:t>aktywność </a:t>
            </a:r>
            <a:r>
              <a:rPr lang="pl-PL" sz="1800" b="1" dirty="0">
                <a:latin typeface="Arial" charset="0"/>
              </a:rPr>
              <a:t>słoneczna</a:t>
            </a:r>
          </a:p>
        </p:txBody>
      </p:sp>
      <p:pic>
        <p:nvPicPr>
          <p:cNvPr id="6" name="Picture 5" descr="C:\User1\Popularyzacja\astro i klima\su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143000"/>
            <a:ext cx="1698625" cy="1698625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31242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800" b="1" dirty="0" smtClean="0">
                <a:latin typeface="Arial" charset="0"/>
              </a:rPr>
              <a:t>zmiany </a:t>
            </a:r>
            <a:r>
              <a:rPr lang="pl-PL" sz="1800" b="1" dirty="0">
                <a:latin typeface="Arial" charset="0"/>
              </a:rPr>
              <a:t>w ruchu obiegowym i obrotowym Ziemi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85800" y="4419600"/>
            <a:ext cx="2313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800" b="1" dirty="0" smtClean="0">
                <a:latin typeface="Arial" charset="0"/>
              </a:rPr>
              <a:t>obecność </a:t>
            </a:r>
            <a:r>
              <a:rPr lang="pl-PL" sz="1800" b="1" dirty="0">
                <a:latin typeface="Arial" charset="0"/>
              </a:rPr>
              <a:t>Księżyca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85800" y="5867400"/>
            <a:ext cx="671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1800" b="1" dirty="0" smtClean="0">
                <a:latin typeface="Arial" charset="0"/>
              </a:rPr>
              <a:t>inne </a:t>
            </a:r>
            <a:r>
              <a:rPr lang="pl-PL" sz="1800" b="1" dirty="0">
                <a:latin typeface="Arial" charset="0"/>
              </a:rPr>
              <a:t>(np.: błyski gamma, supernowe, ewolucja Słońca, …)</a:t>
            </a:r>
          </a:p>
        </p:txBody>
      </p:sp>
      <p:pic>
        <p:nvPicPr>
          <p:cNvPr id="11" name="Picture 10" descr="C:\User1\Popularyzacja\astro i klima\obr_zie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5263" y="2573338"/>
            <a:ext cx="2141537" cy="1541462"/>
          </a:xfrm>
          <a:prstGeom prst="rect">
            <a:avLst/>
          </a:prstGeom>
          <a:noFill/>
        </p:spPr>
      </p:pic>
      <p:pic>
        <p:nvPicPr>
          <p:cNvPr id="12" name="Picture 12" descr="C:\User1\Popularyzacja\astro i klima\ziemia_ksiezy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911600"/>
            <a:ext cx="1982788" cy="1498600"/>
          </a:xfrm>
          <a:prstGeom prst="rect">
            <a:avLst/>
          </a:prstGeom>
          <a:noFill/>
        </p:spPr>
      </p:pic>
      <p:pic>
        <p:nvPicPr>
          <p:cNvPr id="13" name="Picture 13" descr="C:\user\SK\muza\Popularyzacja\astro i klima\gammaanim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2675" y="5486400"/>
            <a:ext cx="1177925" cy="1189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588</Words>
  <Application>Microsoft Office PowerPoint</Application>
  <PresentationFormat>Pokaz na ekranie (4:3)</PresentationFormat>
  <Paragraphs>131</Paragraphs>
  <Slides>20</Slides>
  <Notes>2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Company>Instytut Astronomiczny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Tomek Mrozek</dc:creator>
  <cp:lastModifiedBy>Tomek Mrozek</cp:lastModifiedBy>
  <cp:revision>61</cp:revision>
  <dcterms:created xsi:type="dcterms:W3CDTF">2008-05-28T20:00:25Z</dcterms:created>
  <dcterms:modified xsi:type="dcterms:W3CDTF">2008-06-13T08:07:11Z</dcterms:modified>
</cp:coreProperties>
</file>