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3" r:id="rId6"/>
    <p:sldId id="259" r:id="rId7"/>
    <p:sldId id="265" r:id="rId8"/>
    <p:sldId id="279" r:id="rId9"/>
    <p:sldId id="280" r:id="rId10"/>
    <p:sldId id="281" r:id="rId11"/>
    <p:sldId id="282" r:id="rId12"/>
    <p:sldId id="278" r:id="rId13"/>
    <p:sldId id="264" r:id="rId14"/>
    <p:sldId id="274" r:id="rId15"/>
    <p:sldId id="283" r:id="rId16"/>
    <p:sldId id="271" r:id="rId17"/>
    <p:sldId id="275" r:id="rId18"/>
    <p:sldId id="260" r:id="rId19"/>
    <p:sldId id="266" r:id="rId20"/>
    <p:sldId id="27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4416-C463-42F2-A52B-312DF2ECDB21}" type="datetimeFigureOut">
              <a:rPr lang="pl-PL" smtClean="0"/>
              <a:pPr/>
              <a:t>2008-06-05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DDBC-EF10-4E41-A8CA-0358F407AD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43306" y="714356"/>
            <a:ext cx="4870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5400" b="1" dirty="0" smtClean="0">
                <a:solidFill>
                  <a:schemeClr val="bg1"/>
                </a:solidFill>
              </a:rPr>
              <a:t>Gwiazdowy kod</a:t>
            </a:r>
          </a:p>
          <a:p>
            <a:pPr algn="r"/>
            <a:r>
              <a:rPr lang="pl-PL" sz="5400" b="1" dirty="0" smtClean="0">
                <a:solidFill>
                  <a:schemeClr val="bg1"/>
                </a:solidFill>
              </a:rPr>
              <a:t>kreskowy</a:t>
            </a:r>
            <a:endParaRPr lang="pl-PL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02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Przykłady</a:t>
            </a:r>
            <a:endParaRPr lang="pl-PL" sz="3600" b="1" dirty="0"/>
          </a:p>
        </p:txBody>
      </p:sp>
      <p:pic>
        <p:nvPicPr>
          <p:cNvPr id="4" name="Obraz 3" descr="barnard68_vlt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71546"/>
            <a:ext cx="5131199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02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Przykłady</a:t>
            </a:r>
            <a:endParaRPr lang="pl-PL" sz="3600" b="1" dirty="0"/>
          </a:p>
        </p:txBody>
      </p:sp>
      <p:pic>
        <p:nvPicPr>
          <p:cNvPr id="5" name="Obraz 4" descr="ngc1999_hst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71546"/>
            <a:ext cx="5547422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Widmo</a:t>
            </a:r>
            <a:endParaRPr lang="pl-PL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286412" cy="286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spect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71678"/>
            <a:ext cx="4133434" cy="445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Widmo słoneczne</a:t>
            </a:r>
            <a:endParaRPr lang="pl-PL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15254" cy="53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904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Natężenie linii</a:t>
            </a:r>
            <a:endParaRPr lang="pl-PL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19707" cy="302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00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6600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503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Klasyfikacja widm gwiazd</a:t>
            </a:r>
            <a:endParaRPr lang="pl-PL" sz="3600" b="1" dirty="0"/>
          </a:p>
        </p:txBody>
      </p:sp>
      <p:grpSp>
        <p:nvGrpSpPr>
          <p:cNvPr id="2" name="Grupa 5"/>
          <p:cNvGrpSpPr/>
          <p:nvPr/>
        </p:nvGrpSpPr>
        <p:grpSpPr>
          <a:xfrm>
            <a:off x="376266" y="2876568"/>
            <a:ext cx="8196262" cy="3124200"/>
            <a:chOff x="490538" y="3519509"/>
            <a:chExt cx="8196262" cy="31242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14400" y="3900509"/>
              <a:ext cx="7543800" cy="2362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6200000">
              <a:off x="-1587" y="4943497"/>
              <a:ext cx="1289050" cy="304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sz="1400">
                  <a:latin typeface="Arial" charset="0"/>
                </a:rPr>
                <a:t>Natężenie linii</a:t>
              </a:r>
              <a:endParaRPr lang="en-AU" sz="1400">
                <a:latin typeface="Arial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 rot="21600000">
              <a:off x="685800" y="3519509"/>
              <a:ext cx="7975600" cy="304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AU" sz="1400">
                  <a:latin typeface="Arial" charset="0"/>
                </a:rPr>
                <a:t>50,000K</a:t>
              </a:r>
              <a:r>
                <a:rPr lang="en-AU" sz="1400" b="1">
                  <a:latin typeface="Arial" charset="0"/>
                </a:rPr>
                <a:t>	                </a:t>
              </a:r>
              <a:r>
                <a:rPr lang="en-AU" sz="1400">
                  <a:latin typeface="Arial" charset="0"/>
                </a:rPr>
                <a:t>10,000K</a:t>
              </a:r>
              <a:r>
                <a:rPr lang="en-AU" sz="1400" b="1">
                  <a:latin typeface="Arial" charset="0"/>
                </a:rPr>
                <a:t>		         </a:t>
              </a:r>
              <a:r>
                <a:rPr lang="en-AU" sz="1400">
                  <a:latin typeface="Arial" charset="0"/>
                </a:rPr>
                <a:t>6,000K</a:t>
              </a:r>
              <a:r>
                <a:rPr lang="en-AU" sz="1400" b="1">
                  <a:latin typeface="Arial" charset="0"/>
                </a:rPr>
                <a:t>	             </a:t>
              </a:r>
              <a:r>
                <a:rPr lang="en-AU" sz="1400">
                  <a:latin typeface="Arial" charset="0"/>
                </a:rPr>
                <a:t>4,000K</a:t>
              </a:r>
              <a:r>
                <a:rPr lang="en-AU" sz="1400" b="1">
                  <a:latin typeface="Arial" charset="0"/>
                </a:rPr>
                <a:t>           </a:t>
              </a:r>
              <a:r>
                <a:rPr lang="en-AU" sz="1400">
                  <a:latin typeface="Arial" charset="0"/>
                </a:rPr>
                <a:t>3,000K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 rot="21600000">
              <a:off x="762000" y="6338909"/>
              <a:ext cx="7924800" cy="304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AU" sz="1400">
                  <a:latin typeface="Arial" charset="0"/>
                </a:rPr>
                <a:t>O0	B0	 A0	      F0	          G0	                K0	  M0	   M7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28675" y="4729184"/>
              <a:ext cx="631825" cy="1228725"/>
              <a:chOff x="522" y="2682"/>
              <a:chExt cx="398" cy="774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672" y="2928"/>
                <a:ext cx="240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240"/>
                  </a:cxn>
                  <a:cxn ang="0">
                    <a:pos x="240" y="480"/>
                  </a:cxn>
                </a:cxnLst>
                <a:rect l="0" t="0" r="r" b="b"/>
                <a:pathLst>
                  <a:path w="240" h="480">
                    <a:moveTo>
                      <a:pt x="0" y="0"/>
                    </a:moveTo>
                    <a:cubicBezTo>
                      <a:pt x="52" y="80"/>
                      <a:pt x="104" y="160"/>
                      <a:pt x="144" y="240"/>
                    </a:cubicBezTo>
                    <a:cubicBezTo>
                      <a:pt x="184" y="320"/>
                      <a:pt x="224" y="440"/>
                      <a:pt x="240" y="480"/>
                    </a:cubicBezTo>
                  </a:path>
                </a:pathLst>
              </a:custGeom>
              <a:noFill/>
              <a:ln w="28575" cap="flat" cmpd="sng">
                <a:solidFill>
                  <a:srgbClr val="CC00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522" y="2682"/>
                <a:ext cx="398" cy="21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AU" sz="1400" b="1">
                    <a:solidFill>
                      <a:schemeClr val="bg1"/>
                    </a:solidFill>
                    <a:latin typeface="Arial" charset="0"/>
                  </a:rPr>
                  <a:t>He </a:t>
                </a:r>
                <a:r>
                  <a:rPr lang="en-AU" sz="1400" b="1">
                    <a:solidFill>
                      <a:schemeClr val="bg1"/>
                    </a:solidFill>
                    <a:latin typeface="Bookman Old Style" pitchFamily="18" charset="0"/>
                  </a:rPr>
                  <a:t>II</a:t>
                </a:r>
                <a:endParaRPr lang="en-AU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219200" y="4805387"/>
              <a:ext cx="1511300" cy="1457326"/>
              <a:chOff x="768" y="2730"/>
              <a:chExt cx="952" cy="918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768" y="2973"/>
                <a:ext cx="952" cy="675"/>
              </a:xfrm>
              <a:custGeom>
                <a:avLst/>
                <a:gdLst/>
                <a:ahLst/>
                <a:cxnLst>
                  <a:cxn ang="0">
                    <a:pos x="0" y="339"/>
                  </a:cxn>
                  <a:cxn ang="0">
                    <a:pos x="240" y="99"/>
                  </a:cxn>
                  <a:cxn ang="0">
                    <a:pos x="432" y="3"/>
                  </a:cxn>
                  <a:cxn ang="0">
                    <a:pos x="632" y="115"/>
                  </a:cxn>
                  <a:cxn ang="0">
                    <a:pos x="952" y="675"/>
                  </a:cxn>
                </a:cxnLst>
                <a:rect l="0" t="0" r="r" b="b"/>
                <a:pathLst>
                  <a:path w="952" h="675">
                    <a:moveTo>
                      <a:pt x="0" y="339"/>
                    </a:moveTo>
                    <a:cubicBezTo>
                      <a:pt x="40" y="299"/>
                      <a:pt x="168" y="155"/>
                      <a:pt x="240" y="99"/>
                    </a:cubicBezTo>
                    <a:cubicBezTo>
                      <a:pt x="312" y="43"/>
                      <a:pt x="367" y="0"/>
                      <a:pt x="432" y="3"/>
                    </a:cubicBezTo>
                    <a:cubicBezTo>
                      <a:pt x="497" y="6"/>
                      <a:pt x="545" y="3"/>
                      <a:pt x="632" y="115"/>
                    </a:cubicBezTo>
                    <a:cubicBezTo>
                      <a:pt x="719" y="227"/>
                      <a:pt x="885" y="558"/>
                      <a:pt x="952" y="675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050" y="2730"/>
                <a:ext cx="353" cy="21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AU" sz="1400" b="1">
                    <a:solidFill>
                      <a:schemeClr val="bg1"/>
                    </a:solidFill>
                    <a:latin typeface="Arial" charset="0"/>
                  </a:rPr>
                  <a:t>He </a:t>
                </a:r>
                <a:r>
                  <a:rPr lang="en-AU" sz="1400" b="1">
                    <a:solidFill>
                      <a:schemeClr val="bg1"/>
                    </a:solidFill>
                    <a:latin typeface="Bookman Old Style" pitchFamily="18" charset="0"/>
                  </a:rPr>
                  <a:t>I</a:t>
                </a:r>
                <a:endParaRPr lang="en-AU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092200" y="4271986"/>
              <a:ext cx="6565900" cy="1914526"/>
              <a:chOff x="688" y="2394"/>
              <a:chExt cx="4136" cy="1206"/>
            </a:xfrm>
          </p:grpSpPr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688" y="2651"/>
                <a:ext cx="4136" cy="949"/>
              </a:xfrm>
              <a:custGeom>
                <a:avLst/>
                <a:gdLst/>
                <a:ahLst/>
                <a:cxnLst>
                  <a:cxn ang="0">
                    <a:pos x="0" y="901"/>
                  </a:cxn>
                  <a:cxn ang="0">
                    <a:pos x="376" y="685"/>
                  </a:cxn>
                  <a:cxn ang="0">
                    <a:pos x="1016" y="101"/>
                  </a:cxn>
                  <a:cxn ang="0">
                    <a:pos x="1440" y="77"/>
                  </a:cxn>
                  <a:cxn ang="0">
                    <a:pos x="1952" y="509"/>
                  </a:cxn>
                  <a:cxn ang="0">
                    <a:pos x="2840" y="853"/>
                  </a:cxn>
                  <a:cxn ang="0">
                    <a:pos x="4136" y="949"/>
                  </a:cxn>
                </a:cxnLst>
                <a:rect l="0" t="0" r="r" b="b"/>
                <a:pathLst>
                  <a:path w="4136" h="949">
                    <a:moveTo>
                      <a:pt x="0" y="901"/>
                    </a:moveTo>
                    <a:cubicBezTo>
                      <a:pt x="63" y="865"/>
                      <a:pt x="207" y="818"/>
                      <a:pt x="376" y="685"/>
                    </a:cubicBezTo>
                    <a:cubicBezTo>
                      <a:pt x="545" y="552"/>
                      <a:pt x="839" y="202"/>
                      <a:pt x="1016" y="101"/>
                    </a:cubicBezTo>
                    <a:cubicBezTo>
                      <a:pt x="1193" y="0"/>
                      <a:pt x="1284" y="9"/>
                      <a:pt x="1440" y="77"/>
                    </a:cubicBezTo>
                    <a:cubicBezTo>
                      <a:pt x="1596" y="145"/>
                      <a:pt x="1719" y="380"/>
                      <a:pt x="1952" y="509"/>
                    </a:cubicBezTo>
                    <a:cubicBezTo>
                      <a:pt x="2185" y="638"/>
                      <a:pt x="2476" y="780"/>
                      <a:pt x="2840" y="853"/>
                    </a:cubicBezTo>
                    <a:cubicBezTo>
                      <a:pt x="3204" y="926"/>
                      <a:pt x="3866" y="929"/>
                      <a:pt x="4136" y="949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818" y="2394"/>
                <a:ext cx="215" cy="21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AU" sz="1400" b="1">
                    <a:solidFill>
                      <a:schemeClr val="bg1"/>
                    </a:solidFill>
                    <a:latin typeface="Arial" charset="0"/>
                  </a:rPr>
                  <a:t>H</a:t>
                </a:r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200400" y="4424384"/>
              <a:ext cx="5105400" cy="1787525"/>
              <a:chOff x="2016" y="2490"/>
              <a:chExt cx="3216" cy="1126"/>
            </a:xfrm>
          </p:grpSpPr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16" y="2696"/>
                <a:ext cx="3216" cy="920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768" y="728"/>
                  </a:cxn>
                  <a:cxn ang="0">
                    <a:pos x="1528" y="200"/>
                  </a:cxn>
                  <a:cxn ang="0">
                    <a:pos x="2344" y="56"/>
                  </a:cxn>
                  <a:cxn ang="0">
                    <a:pos x="3216" y="536"/>
                  </a:cxn>
                </a:cxnLst>
                <a:rect l="0" t="0" r="r" b="b"/>
                <a:pathLst>
                  <a:path w="3216" h="920">
                    <a:moveTo>
                      <a:pt x="0" y="920"/>
                    </a:moveTo>
                    <a:cubicBezTo>
                      <a:pt x="128" y="888"/>
                      <a:pt x="513" y="848"/>
                      <a:pt x="768" y="728"/>
                    </a:cubicBezTo>
                    <a:cubicBezTo>
                      <a:pt x="1023" y="608"/>
                      <a:pt x="1265" y="312"/>
                      <a:pt x="1528" y="200"/>
                    </a:cubicBezTo>
                    <a:cubicBezTo>
                      <a:pt x="1791" y="88"/>
                      <a:pt x="2063" y="0"/>
                      <a:pt x="2344" y="56"/>
                    </a:cubicBezTo>
                    <a:cubicBezTo>
                      <a:pt x="2625" y="112"/>
                      <a:pt x="3034" y="436"/>
                      <a:pt x="3216" y="536"/>
                    </a:cubicBezTo>
                  </a:path>
                </a:pathLst>
              </a:custGeom>
              <a:noFill/>
              <a:ln w="28575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3930" y="2490"/>
                <a:ext cx="398" cy="21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AU" sz="1400" b="1">
                    <a:solidFill>
                      <a:schemeClr val="bg1"/>
                    </a:solidFill>
                    <a:latin typeface="Arial" charset="0"/>
                  </a:rPr>
                  <a:t>Ca </a:t>
                </a:r>
                <a:r>
                  <a:rPr lang="en-AU" sz="1400" b="1">
                    <a:solidFill>
                      <a:schemeClr val="bg1"/>
                    </a:solidFill>
                    <a:latin typeface="Bookman Old Style" pitchFamily="18" charset="0"/>
                  </a:rPr>
                  <a:t>II</a:t>
                </a:r>
                <a:endParaRPr lang="en-AU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7620000" y="4500584"/>
              <a:ext cx="638175" cy="1584325"/>
              <a:chOff x="4800" y="2538"/>
              <a:chExt cx="402" cy="998"/>
            </a:xfrm>
          </p:grpSpPr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800" y="2928"/>
                <a:ext cx="360" cy="608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264" y="232"/>
                  </a:cxn>
                  <a:cxn ang="0">
                    <a:pos x="360" y="0"/>
                  </a:cxn>
                </a:cxnLst>
                <a:rect l="0" t="0" r="r" b="b"/>
                <a:pathLst>
                  <a:path w="360" h="608">
                    <a:moveTo>
                      <a:pt x="0" y="608"/>
                    </a:moveTo>
                    <a:cubicBezTo>
                      <a:pt x="44" y="545"/>
                      <a:pt x="204" y="333"/>
                      <a:pt x="264" y="232"/>
                    </a:cubicBezTo>
                    <a:cubicBezTo>
                      <a:pt x="324" y="131"/>
                      <a:pt x="340" y="48"/>
                      <a:pt x="360" y="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4882" y="2538"/>
                <a:ext cx="320" cy="210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AU" sz="1400" b="1">
                    <a:solidFill>
                      <a:schemeClr val="bg1"/>
                    </a:solidFill>
                    <a:latin typeface="Arial" charset="0"/>
                  </a:rPr>
                  <a:t>TiO</a:t>
                </a:r>
              </a:p>
            </p:txBody>
          </p:sp>
        </p:grpSp>
      </p:grp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28596" y="1142984"/>
            <a:ext cx="8229600" cy="16312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000" b="1" dirty="0" smtClean="0"/>
              <a:t> Dane przejście energetyczne w atomie możliwe jest tylko w odpowiedniej temperaturze</a:t>
            </a:r>
            <a:r>
              <a:rPr lang="pl-PL" b="1" dirty="0" smtClean="0"/>
              <a:t>.</a:t>
            </a:r>
          </a:p>
          <a:p>
            <a:pPr algn="l"/>
            <a:r>
              <a:rPr lang="pl-PL" sz="2000" b="1" dirty="0" smtClean="0"/>
              <a:t> </a:t>
            </a:r>
          </a:p>
          <a:p>
            <a:pPr algn="l"/>
            <a:r>
              <a:rPr lang="pl-PL" sz="2000" b="1" dirty="0" smtClean="0"/>
              <a:t>Obecność </a:t>
            </a:r>
            <a:r>
              <a:rPr lang="pl-PL" sz="2000" b="1" dirty="0"/>
              <a:t>pewnych linii w widmie gwiazdy, </a:t>
            </a:r>
            <a:r>
              <a:rPr lang="pl-PL" sz="2000" b="1" dirty="0" smtClean="0"/>
              <a:t>to „</a:t>
            </a:r>
            <a:r>
              <a:rPr lang="pl-PL" sz="2000" b="1" dirty="0"/>
              <a:t>temperaturowy odcisk palca</a:t>
            </a:r>
            <a:r>
              <a:rPr lang="pl-PL" sz="2000" b="1" dirty="0" smtClean="0"/>
              <a:t>”.</a:t>
            </a:r>
            <a:endParaRPr lang="pl-PL" sz="2000" b="1" dirty="0"/>
          </a:p>
        </p:txBody>
      </p:sp>
      <p:sp>
        <p:nvSpPr>
          <p:cNvPr id="29" name="Prostokąt 28"/>
          <p:cNvSpPr/>
          <p:nvPr/>
        </p:nvSpPr>
        <p:spPr>
          <a:xfrm>
            <a:off x="1857356" y="607220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 smtClean="0"/>
              <a:t>Zmiany względnych natężeń linii wybranych pierwiastków </a:t>
            </a:r>
          </a:p>
          <a:p>
            <a:r>
              <a:rPr lang="pl-PL" sz="1800" b="1" dirty="0" smtClean="0"/>
              <a:t>w zależności od temperatury powierzchniowej gwiazdy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503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Klasyfikacja widm gwiazd</a:t>
            </a:r>
            <a:endParaRPr lang="pl-PL" sz="3600" b="1" dirty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71472" y="2214554"/>
            <a:ext cx="4071966" cy="11387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pl-PL" sz="2000" b="1" dirty="0">
                <a:latin typeface="Arial" charset="0"/>
              </a:rPr>
              <a:t>1872 – klasyfikacja Harvardzka</a:t>
            </a:r>
          </a:p>
          <a:p>
            <a:pPr algn="l"/>
            <a:r>
              <a:rPr lang="pl-PL" sz="2000" b="1" dirty="0">
                <a:latin typeface="Arial" charset="0"/>
              </a:rPr>
              <a:t>typy O B A F G K </a:t>
            </a:r>
            <a:r>
              <a:rPr lang="pl-PL" sz="2000" b="1" dirty="0" smtClean="0">
                <a:latin typeface="Arial" charset="0"/>
              </a:rPr>
              <a:t>M</a:t>
            </a:r>
          </a:p>
          <a:p>
            <a:pPr algn="l"/>
            <a:r>
              <a:rPr lang="pl-PL" sz="2000" b="1" dirty="0" smtClean="0">
                <a:latin typeface="Arial" charset="0"/>
              </a:rPr>
              <a:t>( </a:t>
            </a:r>
            <a:r>
              <a:rPr lang="pl-PL" sz="2000" b="1" dirty="0">
                <a:latin typeface="Arial" charset="0"/>
              </a:rPr>
              <a:t>podtypy 0 – 9)</a:t>
            </a:r>
          </a:p>
          <a:p>
            <a:pPr algn="l"/>
            <a:endParaRPr lang="pl-PL" sz="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00034" y="3786190"/>
            <a:ext cx="4154488" cy="455613"/>
          </a:xfrm>
          <a:prstGeom prst="rect">
            <a:avLst/>
          </a:prstGeom>
          <a:solidFill>
            <a:srgbClr val="3366CC"/>
          </a:solidFill>
          <a:ln w="2857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Arial" charset="0"/>
              </a:rPr>
              <a:t>OH, BE A FINE GIRL, KISS ME</a:t>
            </a: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6" name="Obraz 5" descr="AT17F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84" y="1214422"/>
            <a:ext cx="4114816" cy="488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503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Klasyfikacja widm gwiazd</a:t>
            </a:r>
            <a:endParaRPr lang="pl-PL" sz="3600" b="1" dirty="0"/>
          </a:p>
        </p:txBody>
      </p:sp>
      <p:pic>
        <p:nvPicPr>
          <p:cNvPr id="30" name="Picture 3" descr="D:\BCS\Dydaktyka\stellspectypes-MBriley-o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6736725" cy="5028684"/>
          </a:xfrm>
          <a:prstGeom prst="rect">
            <a:avLst/>
          </a:prstGeom>
          <a:noFill/>
        </p:spPr>
      </p:pic>
      <p:pic>
        <p:nvPicPr>
          <p:cNvPr id="8" name="Obraz 7" descr="Grayspe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214422"/>
            <a:ext cx="52054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605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Klasyfikacja </a:t>
            </a:r>
            <a:r>
              <a:rPr lang="pl-PL" sz="3600" b="1" dirty="0" err="1" smtClean="0"/>
              <a:t>Morgana-Keenana</a:t>
            </a:r>
            <a:endParaRPr lang="pl-PL" sz="3600" b="1" dirty="0"/>
          </a:p>
        </p:txBody>
      </p:sp>
      <p:pic>
        <p:nvPicPr>
          <p:cNvPr id="4" name="Obraz 3" descr="800px-Morgan-Keenan_spectral_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119266" cy="294323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28596" y="4643446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I – nadolbrzymy</a:t>
            </a:r>
            <a:br>
              <a:rPr lang="pl-PL" b="1" dirty="0" smtClean="0"/>
            </a:br>
            <a:r>
              <a:rPr lang="pl-PL" b="1" dirty="0" smtClean="0"/>
              <a:t>II – jasne olbrzymy</a:t>
            </a:r>
            <a:br>
              <a:rPr lang="pl-PL" b="1" dirty="0" smtClean="0"/>
            </a:br>
            <a:r>
              <a:rPr lang="pl-PL" b="1" dirty="0" smtClean="0"/>
              <a:t>III – olbrzymy</a:t>
            </a:r>
            <a:br>
              <a:rPr lang="pl-PL" b="1" dirty="0" smtClean="0"/>
            </a:br>
            <a:r>
              <a:rPr lang="pl-PL" b="1" dirty="0" smtClean="0"/>
              <a:t>IV – podolbrzymy</a:t>
            </a:r>
            <a:br>
              <a:rPr lang="pl-PL" b="1" dirty="0" smtClean="0"/>
            </a:br>
            <a:r>
              <a:rPr lang="pl-PL" b="1" dirty="0" smtClean="0"/>
              <a:t>V – ciąg główny</a:t>
            </a:r>
            <a:br>
              <a:rPr lang="pl-PL" b="1" dirty="0" smtClean="0"/>
            </a:br>
            <a:r>
              <a:rPr lang="pl-PL" b="1" dirty="0" smtClean="0"/>
              <a:t>VI – podkarły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2714612" y="5000636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uwzględniono zauważone przez W.W. Morgana około roku 1930, różnice, jakie występują w niektórych liniach absorpcyjnych należących do tych samych klas spektralnych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Diagram </a:t>
            </a:r>
            <a:r>
              <a:rPr lang="pl-PL" sz="3600" b="1" dirty="0" err="1" smtClean="0"/>
              <a:t>H-R</a:t>
            </a:r>
            <a:endParaRPr lang="pl-PL" sz="3600" b="1" dirty="0"/>
          </a:p>
        </p:txBody>
      </p:sp>
      <p:pic>
        <p:nvPicPr>
          <p:cNvPr id="4" name="Obraz 3" descr="800px-HR_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7715272" cy="468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7328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Promieniowanie elektromagnetyczne</a:t>
            </a:r>
            <a:endParaRPr lang="pl-PL" sz="3600" b="1" dirty="0"/>
          </a:p>
        </p:txBody>
      </p:sp>
      <p:grpSp>
        <p:nvGrpSpPr>
          <p:cNvPr id="4" name="Grupa 16"/>
          <p:cNvGrpSpPr>
            <a:grpSpLocks/>
          </p:cNvGrpSpPr>
          <p:nvPr/>
        </p:nvGrpSpPr>
        <p:grpSpPr bwMode="auto">
          <a:xfrm rot="16200000">
            <a:off x="-250054" y="1821634"/>
            <a:ext cx="5357827" cy="4000528"/>
            <a:chOff x="1325536" y="2136763"/>
            <a:chExt cx="7429552" cy="4491034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25536" y="2136763"/>
              <a:ext cx="7429552" cy="449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Łącznik prosty 12"/>
            <p:cNvCxnSpPr>
              <a:cxnSpLocks noChangeShapeType="1"/>
            </p:cNvCxnSpPr>
            <p:nvPr/>
          </p:nvCxnSpPr>
          <p:spPr bwMode="auto">
            <a:xfrm rot="10800000" flipV="1">
              <a:off x="1396974" y="3708399"/>
              <a:ext cx="3214710" cy="1857388"/>
            </a:xfrm>
            <a:prstGeom prst="line">
              <a:avLst/>
            </a:prstGeom>
            <a:noFill/>
            <a:ln w="28575" algn="ctr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8" name="Łącznik prosty 14"/>
            <p:cNvCxnSpPr>
              <a:cxnSpLocks noChangeShapeType="1"/>
            </p:cNvCxnSpPr>
            <p:nvPr/>
          </p:nvCxnSpPr>
          <p:spPr bwMode="auto">
            <a:xfrm>
              <a:off x="5468940" y="3708399"/>
              <a:ext cx="3214710" cy="192882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9" name="Schemat blokowy: wyodrębnianie 8"/>
          <p:cNvSpPr/>
          <p:nvPr/>
        </p:nvSpPr>
        <p:spPr>
          <a:xfrm rot="20441068">
            <a:off x="5325763" y="3000372"/>
            <a:ext cx="1500198" cy="1357322"/>
          </a:xfrm>
          <a:prstGeom prst="flowChartExtract">
            <a:avLst/>
          </a:prstGeom>
          <a:scene3d>
            <a:camera prst="orthographicFront"/>
            <a:lightRig rig="sunset" dir="t"/>
          </a:scene3d>
          <a:sp3d extrusionH="76200" contourW="12700" prstMaterial="translucentPowder">
            <a:bevelT w="165100" prst="coolSlant"/>
            <a:bevelB/>
            <a:extrusionClr>
              <a:schemeClr val="tx2">
                <a:lumMod val="75000"/>
              </a:schemeClr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16200000" flipH="1">
            <a:off x="3786182" y="1785926"/>
            <a:ext cx="2500330" cy="135732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 flipH="1" flipV="1">
            <a:off x="3786182" y="4500570"/>
            <a:ext cx="2500330" cy="1357322"/>
          </a:xfrm>
          <a:prstGeom prst="line">
            <a:avLst/>
          </a:prstGeom>
          <a:ln w="444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\mrozek\su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786058"/>
            <a:ext cx="1721390" cy="1357322"/>
          </a:xfrm>
          <a:prstGeom prst="rect">
            <a:avLst/>
          </a:prstGeom>
          <a:noFill/>
        </p:spPr>
      </p:pic>
      <p:cxnSp>
        <p:nvCxnSpPr>
          <p:cNvPr id="20" name="Łącznik prosty 19"/>
          <p:cNvCxnSpPr>
            <a:endCxn id="9" idx="3"/>
          </p:cNvCxnSpPr>
          <p:nvPr/>
        </p:nvCxnSpPr>
        <p:spPr>
          <a:xfrm rot="10800000" flipV="1">
            <a:off x="6429800" y="3500438"/>
            <a:ext cx="1071158" cy="5454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Diagram </a:t>
            </a:r>
            <a:r>
              <a:rPr lang="pl-PL" sz="3600" b="1" dirty="0" err="1" smtClean="0"/>
              <a:t>H-R</a:t>
            </a:r>
            <a:endParaRPr lang="pl-PL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52014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5929322" y="1285860"/>
            <a:ext cx="285860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Przedstawiony w 1911 roku </a:t>
            </a:r>
          </a:p>
          <a:p>
            <a:r>
              <a:rPr lang="pl-PL" b="1" dirty="0" smtClean="0"/>
              <a:t>przez E. </a:t>
            </a:r>
            <a:r>
              <a:rPr lang="pl-PL" b="1" dirty="0" err="1" smtClean="0"/>
              <a:t>Hertzsprunga</a:t>
            </a:r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r>
              <a:rPr lang="pl-PL" b="1" dirty="0" smtClean="0"/>
              <a:t>Udoskonalony w 1913 roku </a:t>
            </a:r>
          </a:p>
          <a:p>
            <a:r>
              <a:rPr lang="pl-PL" b="1" dirty="0" smtClean="0"/>
              <a:t>przez H.N. Russella</a:t>
            </a:r>
          </a:p>
          <a:p>
            <a:endParaRPr lang="pl-PL" b="1" dirty="0" smtClean="0"/>
          </a:p>
          <a:p>
            <a:r>
              <a:rPr lang="pl-PL" b="1" dirty="0" smtClean="0"/>
              <a:t>Charakterystyczny rozkład </a:t>
            </a:r>
          </a:p>
          <a:p>
            <a:r>
              <a:rPr lang="pl-PL" b="1" dirty="0" smtClean="0"/>
              <a:t>gwiazd na diagramie </a:t>
            </a:r>
            <a:r>
              <a:rPr lang="pl-PL" b="1" dirty="0" err="1" smtClean="0"/>
              <a:t>H-R</a:t>
            </a:r>
            <a:r>
              <a:rPr lang="pl-PL" b="1" dirty="0" smtClean="0"/>
              <a:t> </a:t>
            </a:r>
          </a:p>
          <a:p>
            <a:r>
              <a:rPr lang="pl-PL" b="1" smtClean="0"/>
              <a:t>tłumaczy teoria </a:t>
            </a:r>
            <a:r>
              <a:rPr lang="pl-PL" b="1" dirty="0" smtClean="0"/>
              <a:t>ewolucji </a:t>
            </a:r>
          </a:p>
          <a:p>
            <a:r>
              <a:rPr lang="pl-PL" b="1" dirty="0" smtClean="0"/>
              <a:t>gwiazd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455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Ciało doskonale czarne</a:t>
            </a:r>
            <a:endParaRPr lang="pl-PL" sz="3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88390" y="2023110"/>
            <a:ext cx="34156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Tak świeci ciało znajdujące się w </a:t>
            </a:r>
          </a:p>
          <a:p>
            <a:r>
              <a:rPr lang="pl-PL" b="1" dirty="0" smtClean="0"/>
              <a:t>równowadze termodynamicznej</a:t>
            </a:r>
          </a:p>
          <a:p>
            <a:endParaRPr lang="pl-PL" b="1" dirty="0" smtClean="0"/>
          </a:p>
          <a:p>
            <a:r>
              <a:rPr lang="pl-PL" b="1" dirty="0" smtClean="0"/>
              <a:t>Gwiazdy gorące są niebieskie, a </a:t>
            </a:r>
          </a:p>
          <a:p>
            <a:r>
              <a:rPr lang="pl-PL" b="1" dirty="0" smtClean="0"/>
              <a:t>chłodne – czerwone </a:t>
            </a:r>
          </a:p>
          <a:p>
            <a:endParaRPr lang="pl-PL" b="1" dirty="0" smtClean="0"/>
          </a:p>
          <a:p>
            <a:r>
              <a:rPr lang="pl-PL" b="1" dirty="0" smtClean="0"/>
              <a:t>Aby </a:t>
            </a:r>
            <a:r>
              <a:rPr lang="pl-PL" b="1" dirty="0" smtClean="0"/>
              <a:t>zmierzyć </a:t>
            </a:r>
            <a:r>
              <a:rPr lang="pl-PL" b="1" dirty="0" smtClean="0"/>
              <a:t>temperaturę </a:t>
            </a:r>
          </a:p>
          <a:p>
            <a:r>
              <a:rPr lang="pl-PL" b="1" dirty="0" smtClean="0"/>
              <a:t>definiuje się tzw. wskaźniki barwy</a:t>
            </a:r>
            <a:endParaRPr lang="pl-P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542928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323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/>
              <a:t>Wkaźniki</a:t>
            </a:r>
            <a:r>
              <a:rPr lang="pl-PL" sz="3600" b="1" dirty="0" smtClean="0"/>
              <a:t> barwy</a:t>
            </a:r>
            <a:endParaRPr lang="pl-PL" sz="3600" b="1" dirty="0"/>
          </a:p>
        </p:txBody>
      </p:sp>
      <p:pic>
        <p:nvPicPr>
          <p:cNvPr id="5" name="Obraz 4" descr="spect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4133434" cy="4452784"/>
          </a:xfrm>
          <a:prstGeom prst="rect">
            <a:avLst/>
          </a:prstGeom>
        </p:spPr>
      </p:pic>
      <p:pic>
        <p:nvPicPr>
          <p:cNvPr id="4" name="Obraz 3" descr="b-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460" y="1214422"/>
            <a:ext cx="5379540" cy="3671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e tekstowe 5"/>
          <p:cNvSpPr txBox="1"/>
          <p:nvPr/>
        </p:nvSpPr>
        <p:spPr>
          <a:xfrm>
            <a:off x="4141605" y="5429264"/>
            <a:ext cx="500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Barwę gwiazdy określa się na podstawie pomiaru </a:t>
            </a:r>
          </a:p>
          <a:p>
            <a:r>
              <a:rPr lang="pl-PL" b="1" dirty="0" smtClean="0"/>
              <a:t>natężenia widma ciągłego w wybranych zakresach </a:t>
            </a:r>
          </a:p>
          <a:p>
            <a:r>
              <a:rPr lang="pl-PL" b="1" dirty="0" smtClean="0"/>
              <a:t>długości fali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323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/>
              <a:t>Wkaźniki</a:t>
            </a:r>
            <a:r>
              <a:rPr lang="pl-PL" sz="3600" b="1" dirty="0" smtClean="0"/>
              <a:t> barwy</a:t>
            </a:r>
            <a:endParaRPr lang="pl-PL" sz="3600" b="1" dirty="0"/>
          </a:p>
        </p:txBody>
      </p:sp>
      <p:pic>
        <p:nvPicPr>
          <p:cNvPr id="6" name="Obraz 5" descr="Filters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6762776" cy="476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309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Linie widmowe</a:t>
            </a:r>
            <a:endParaRPr lang="pl-PL" sz="3600" b="1" dirty="0"/>
          </a:p>
        </p:txBody>
      </p:sp>
      <p:pic>
        <p:nvPicPr>
          <p:cNvPr id="5" name="Obraz 4" descr="F05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4574291" cy="35719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106997" y="1785926"/>
            <a:ext cx="40370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Elektron przechodzi na wyższy poziom – </a:t>
            </a:r>
          </a:p>
          <a:p>
            <a:r>
              <a:rPr lang="pl-PL" b="1" dirty="0" smtClean="0"/>
              <a:t>musi dostać energię (absorpcja kwantu, </a:t>
            </a:r>
          </a:p>
          <a:p>
            <a:r>
              <a:rPr lang="pl-PL" b="1" dirty="0" smtClean="0"/>
              <a:t>zderzenie z inną cząstką)</a:t>
            </a:r>
          </a:p>
          <a:p>
            <a:endParaRPr lang="pl-PL" b="1" dirty="0" smtClean="0"/>
          </a:p>
          <a:p>
            <a:r>
              <a:rPr lang="pl-PL" b="1" dirty="0" smtClean="0"/>
              <a:t>Przy przechodzeniu na niższy poziom – </a:t>
            </a:r>
          </a:p>
          <a:p>
            <a:r>
              <a:rPr lang="pl-PL" b="1" dirty="0" smtClean="0"/>
              <a:t>oddaje energię (emisja kwantu)</a:t>
            </a:r>
            <a:endParaRPr lang="pl-PL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14752"/>
            <a:ext cx="321471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710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Jak powstaje obserwowane widmo?</a:t>
            </a:r>
            <a:endParaRPr lang="pl-PL" sz="3600" b="1" dirty="0"/>
          </a:p>
        </p:txBody>
      </p:sp>
      <p:pic>
        <p:nvPicPr>
          <p:cNvPr id="6" name="Picture 9" descr="C:\Data\esmw\Swinburne Work Folder\062\Images\eyeside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181600"/>
            <a:ext cx="476250" cy="476250"/>
          </a:xfrm>
          <a:prstGeom prst="rect">
            <a:avLst/>
          </a:prstGeom>
          <a:noFill/>
        </p:spPr>
      </p:pic>
      <p:pic>
        <p:nvPicPr>
          <p:cNvPr id="8" name="Picture 8" descr="C:\Data\esmw\Swinburne Work Folder\062\Images\eyesi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514600"/>
            <a:ext cx="442913" cy="411163"/>
          </a:xfrm>
          <a:prstGeom prst="rect">
            <a:avLst/>
          </a:prstGeom>
          <a:noFill/>
        </p:spPr>
      </p:pic>
      <p:pic>
        <p:nvPicPr>
          <p:cNvPr id="9" name="Picture 10" descr="C:\Data\esmw\Swinburne Work Folder\062\Images\eyeside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181600"/>
            <a:ext cx="531813" cy="495300"/>
          </a:xfrm>
          <a:prstGeom prst="rect">
            <a:avLst/>
          </a:prstGeom>
          <a:noFill/>
        </p:spPr>
      </p:pic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81200" y="3200400"/>
            <a:ext cx="2057400" cy="1905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133600" y="27432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5486400" y="2743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5400000" flipV="1">
            <a:off x="4191000" y="41148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09600" y="5283200"/>
            <a:ext cx="33210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dirty="0">
                <a:latin typeface="Arial" charset="0"/>
              </a:rPr>
              <a:t>Obserwator widzi widmo ciągłe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410200" y="5334000"/>
            <a:ext cx="3733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Obserwator widzi widmo emisyjne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737225" y="2971800"/>
            <a:ext cx="27209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Obserwator widzi widmo absorpcyjne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231775" y="1549400"/>
            <a:ext cx="28638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dirty="0">
                <a:latin typeface="Arial" charset="0"/>
              </a:rPr>
              <a:t>Obiekt promieniujący </a:t>
            </a:r>
          </a:p>
          <a:p>
            <a:r>
              <a:rPr lang="pl-PL" sz="1800" dirty="0">
                <a:latin typeface="Arial" charset="0"/>
              </a:rPr>
              <a:t>jak ciało doskonale czarne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4572000" y="1214422"/>
            <a:ext cx="1530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dirty="0">
                <a:latin typeface="Arial" charset="0"/>
              </a:rPr>
              <a:t>Obłok materii</a:t>
            </a:r>
          </a:p>
        </p:txBody>
      </p: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685800" y="5715000"/>
            <a:ext cx="3502025" cy="381000"/>
            <a:chOff x="239" y="3407"/>
            <a:chExt cx="5466" cy="432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 rot="5397464">
              <a:off x="1817" y="2926"/>
              <a:ext cx="432" cy="1393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 rot="5397464">
              <a:off x="2937" y="2975"/>
              <a:ext cx="432" cy="1296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 rot="5397464">
              <a:off x="768" y="2878"/>
              <a:ext cx="432" cy="1489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rot="5397464">
              <a:off x="4403" y="2537"/>
              <a:ext cx="432" cy="217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5" name="Group 36"/>
          <p:cNvGrpSpPr>
            <a:grpSpLocks/>
          </p:cNvGrpSpPr>
          <p:nvPr/>
        </p:nvGrpSpPr>
        <p:grpSpPr bwMode="auto">
          <a:xfrm flipV="1">
            <a:off x="5334000" y="3657600"/>
            <a:ext cx="3505200" cy="381000"/>
            <a:chOff x="480" y="2544"/>
            <a:chExt cx="4990" cy="384"/>
          </a:xfrm>
        </p:grpSpPr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480" y="2544"/>
              <a:ext cx="4992" cy="384"/>
              <a:chOff x="239" y="3407"/>
              <a:chExt cx="5466" cy="432"/>
            </a:xfrm>
          </p:grpSpPr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 rot="5397464">
                <a:off x="1817" y="2926"/>
                <a:ext cx="432" cy="1393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100000">
                    <a:srgbClr val="00CC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 rot="5397464">
                <a:off x="2937" y="2975"/>
                <a:ext cx="432" cy="1296"/>
              </a:xfrm>
              <a:prstGeom prst="rect">
                <a:avLst/>
              </a:prstGeom>
              <a:gradFill rotWithShape="0">
                <a:gsLst>
                  <a:gs pos="0">
                    <a:srgbClr val="00CC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 rot="5397464">
                <a:off x="768" y="2878"/>
                <a:ext cx="432" cy="1489"/>
              </a:xfrm>
              <a:prstGeom prst="rect">
                <a:avLst/>
              </a:prstGeom>
              <a:gradFill rotWithShape="0">
                <a:gsLst>
                  <a:gs pos="0">
                    <a:srgbClr val="800080"/>
                  </a:gs>
                  <a:gs pos="100000">
                    <a:srgbClr val="6699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 rot="5397464">
                <a:off x="4403" y="2537"/>
                <a:ext cx="432" cy="2172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296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392" y="2544"/>
              <a:ext cx="96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2256" y="2544"/>
              <a:ext cx="96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1632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920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728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960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624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2976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312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" name="Rectangle 52"/>
            <p:cNvSpPr>
              <a:spLocks noChangeArrowheads="1"/>
            </p:cNvSpPr>
            <p:nvPr/>
          </p:nvSpPr>
          <p:spPr bwMode="auto">
            <a:xfrm>
              <a:off x="3840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8" name="Rectangle 53"/>
            <p:cNvSpPr>
              <a:spLocks noChangeArrowheads="1"/>
            </p:cNvSpPr>
            <p:nvPr/>
          </p:nvSpPr>
          <p:spPr bwMode="auto">
            <a:xfrm>
              <a:off x="3984" y="2544"/>
              <a:ext cx="96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4464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Rectangle 55"/>
            <p:cNvSpPr>
              <a:spLocks noChangeArrowheads="1"/>
            </p:cNvSpPr>
            <p:nvPr/>
          </p:nvSpPr>
          <p:spPr bwMode="auto">
            <a:xfrm>
              <a:off x="4560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5232" y="2544"/>
              <a:ext cx="96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5376" y="2544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7" name="Group 58"/>
          <p:cNvGrpSpPr>
            <a:grpSpLocks/>
          </p:cNvGrpSpPr>
          <p:nvPr/>
        </p:nvGrpSpPr>
        <p:grpSpPr bwMode="auto">
          <a:xfrm>
            <a:off x="5334000" y="5715000"/>
            <a:ext cx="3505200" cy="381000"/>
            <a:chOff x="480" y="3216"/>
            <a:chExt cx="4992" cy="384"/>
          </a:xfrm>
        </p:grpSpPr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 rot="5397464">
              <a:off x="1925" y="2772"/>
              <a:ext cx="384" cy="1272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CC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 rot="5397464">
              <a:off x="2949" y="2816"/>
              <a:ext cx="384" cy="1183"/>
            </a:xfrm>
            <a:prstGeom prst="rect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 rot="5397464">
              <a:off x="968" y="2728"/>
              <a:ext cx="384" cy="1359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66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 rot="5397464">
              <a:off x="4287" y="2416"/>
              <a:ext cx="384" cy="198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1344" y="3216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1488" y="3216"/>
              <a:ext cx="14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4" name="Rectangle 65"/>
            <p:cNvSpPr>
              <a:spLocks noChangeArrowheads="1"/>
            </p:cNvSpPr>
            <p:nvPr/>
          </p:nvSpPr>
          <p:spPr bwMode="auto">
            <a:xfrm>
              <a:off x="2352" y="3216"/>
              <a:ext cx="62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" name="Rectangle 66"/>
            <p:cNvSpPr>
              <a:spLocks noChangeArrowheads="1"/>
            </p:cNvSpPr>
            <p:nvPr/>
          </p:nvSpPr>
          <p:spPr bwMode="auto">
            <a:xfrm>
              <a:off x="1680" y="3216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" name="Rectangle 67"/>
            <p:cNvSpPr>
              <a:spLocks noChangeArrowheads="1"/>
            </p:cNvSpPr>
            <p:nvPr/>
          </p:nvSpPr>
          <p:spPr bwMode="auto">
            <a:xfrm>
              <a:off x="1968" y="3216"/>
              <a:ext cx="28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7" name="Rectangle 68"/>
            <p:cNvSpPr>
              <a:spLocks noChangeArrowheads="1"/>
            </p:cNvSpPr>
            <p:nvPr/>
          </p:nvSpPr>
          <p:spPr bwMode="auto">
            <a:xfrm>
              <a:off x="1776" y="3216"/>
              <a:ext cx="14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" name="Rectangle 69"/>
            <p:cNvSpPr>
              <a:spLocks noChangeArrowheads="1"/>
            </p:cNvSpPr>
            <p:nvPr/>
          </p:nvSpPr>
          <p:spPr bwMode="auto">
            <a:xfrm>
              <a:off x="1008" y="3216"/>
              <a:ext cx="28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672" y="3216"/>
              <a:ext cx="28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0" name="Rectangle 71"/>
            <p:cNvSpPr>
              <a:spLocks noChangeArrowheads="1"/>
            </p:cNvSpPr>
            <p:nvPr/>
          </p:nvSpPr>
          <p:spPr bwMode="auto">
            <a:xfrm>
              <a:off x="3024" y="3216"/>
              <a:ext cx="28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" name="Rectangle 72"/>
            <p:cNvSpPr>
              <a:spLocks noChangeArrowheads="1"/>
            </p:cNvSpPr>
            <p:nvPr/>
          </p:nvSpPr>
          <p:spPr bwMode="auto">
            <a:xfrm>
              <a:off x="3360" y="3216"/>
              <a:ext cx="480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" name="Rectangle 73"/>
            <p:cNvSpPr>
              <a:spLocks noChangeArrowheads="1"/>
            </p:cNvSpPr>
            <p:nvPr/>
          </p:nvSpPr>
          <p:spPr bwMode="auto">
            <a:xfrm>
              <a:off x="3888" y="3216"/>
              <a:ext cx="96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" name="Rectangle 74"/>
            <p:cNvSpPr>
              <a:spLocks noChangeArrowheads="1"/>
            </p:cNvSpPr>
            <p:nvPr/>
          </p:nvSpPr>
          <p:spPr bwMode="auto">
            <a:xfrm>
              <a:off x="4080" y="3216"/>
              <a:ext cx="38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" name="Rectangle 75"/>
            <p:cNvSpPr>
              <a:spLocks noChangeArrowheads="1"/>
            </p:cNvSpPr>
            <p:nvPr/>
          </p:nvSpPr>
          <p:spPr bwMode="auto">
            <a:xfrm>
              <a:off x="4512" y="3216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5" name="Rectangle 76"/>
            <p:cNvSpPr>
              <a:spLocks noChangeArrowheads="1"/>
            </p:cNvSpPr>
            <p:nvPr/>
          </p:nvSpPr>
          <p:spPr bwMode="auto">
            <a:xfrm>
              <a:off x="4608" y="3216"/>
              <a:ext cx="62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" name="Rectangle 77"/>
            <p:cNvSpPr>
              <a:spLocks noChangeArrowheads="1"/>
            </p:cNvSpPr>
            <p:nvPr/>
          </p:nvSpPr>
          <p:spPr bwMode="auto">
            <a:xfrm>
              <a:off x="5328" y="3216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" name="Rectangle 78"/>
            <p:cNvSpPr>
              <a:spLocks noChangeArrowheads="1"/>
            </p:cNvSpPr>
            <p:nvPr/>
          </p:nvSpPr>
          <p:spPr bwMode="auto">
            <a:xfrm>
              <a:off x="480" y="3216"/>
              <a:ext cx="144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" name="Rectangle 79"/>
            <p:cNvSpPr>
              <a:spLocks noChangeArrowheads="1"/>
            </p:cNvSpPr>
            <p:nvPr/>
          </p:nvSpPr>
          <p:spPr bwMode="auto">
            <a:xfrm>
              <a:off x="5424" y="3216"/>
              <a:ext cx="48" cy="384"/>
            </a:xfrm>
            <a:prstGeom prst="rect">
              <a:avLst/>
            </a:prstGeom>
            <a:solidFill>
              <a:srgbClr val="29292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9" name="Freeform 90"/>
          <p:cNvSpPr>
            <a:spLocks/>
          </p:cNvSpPr>
          <p:nvPr/>
        </p:nvSpPr>
        <p:spPr bwMode="auto">
          <a:xfrm>
            <a:off x="4143372" y="1643050"/>
            <a:ext cx="2228856" cy="1857388"/>
          </a:xfrm>
          <a:custGeom>
            <a:avLst/>
            <a:gdLst/>
            <a:ahLst/>
            <a:cxnLst>
              <a:cxn ang="0">
                <a:pos x="501" y="177"/>
              </a:cxn>
              <a:cxn ang="0">
                <a:pos x="491" y="95"/>
              </a:cxn>
              <a:cxn ang="0">
                <a:pos x="346" y="4"/>
              </a:cxn>
              <a:cxn ang="0">
                <a:pos x="264" y="13"/>
              </a:cxn>
              <a:cxn ang="0">
                <a:pos x="219" y="95"/>
              </a:cxn>
              <a:cxn ang="0">
                <a:pos x="119" y="113"/>
              </a:cxn>
              <a:cxn ang="0">
                <a:pos x="64" y="141"/>
              </a:cxn>
              <a:cxn ang="0">
                <a:pos x="10" y="195"/>
              </a:cxn>
              <a:cxn ang="0">
                <a:pos x="1" y="232"/>
              </a:cxn>
              <a:cxn ang="0">
                <a:pos x="210" y="413"/>
              </a:cxn>
              <a:cxn ang="0">
                <a:pos x="246" y="468"/>
              </a:cxn>
              <a:cxn ang="0">
                <a:pos x="255" y="495"/>
              </a:cxn>
              <a:cxn ang="0">
                <a:pos x="282" y="504"/>
              </a:cxn>
              <a:cxn ang="0">
                <a:pos x="391" y="450"/>
              </a:cxn>
              <a:cxn ang="0">
                <a:pos x="401" y="404"/>
              </a:cxn>
              <a:cxn ang="0">
                <a:pos x="519" y="359"/>
              </a:cxn>
              <a:cxn ang="0">
                <a:pos x="555" y="313"/>
              </a:cxn>
              <a:cxn ang="0">
                <a:pos x="573" y="259"/>
              </a:cxn>
              <a:cxn ang="0">
                <a:pos x="501" y="177"/>
              </a:cxn>
            </a:cxnLst>
            <a:rect l="0" t="0" r="r" b="b"/>
            <a:pathLst>
              <a:path w="573" h="512">
                <a:moveTo>
                  <a:pt x="501" y="177"/>
                </a:moveTo>
                <a:cubicBezTo>
                  <a:pt x="498" y="150"/>
                  <a:pt x="500" y="121"/>
                  <a:pt x="491" y="95"/>
                </a:cubicBezTo>
                <a:cubicBezTo>
                  <a:pt x="479" y="58"/>
                  <a:pt x="384" y="17"/>
                  <a:pt x="346" y="4"/>
                </a:cubicBezTo>
                <a:cubicBezTo>
                  <a:pt x="319" y="7"/>
                  <a:pt x="288" y="0"/>
                  <a:pt x="264" y="13"/>
                </a:cubicBezTo>
                <a:cubicBezTo>
                  <a:pt x="144" y="78"/>
                  <a:pt x="269" y="46"/>
                  <a:pt x="219" y="95"/>
                </a:cubicBezTo>
                <a:cubicBezTo>
                  <a:pt x="195" y="119"/>
                  <a:pt x="153" y="109"/>
                  <a:pt x="119" y="113"/>
                </a:cubicBezTo>
                <a:cubicBezTo>
                  <a:pt x="91" y="122"/>
                  <a:pt x="87" y="120"/>
                  <a:pt x="64" y="141"/>
                </a:cubicBezTo>
                <a:cubicBezTo>
                  <a:pt x="45" y="158"/>
                  <a:pt x="10" y="195"/>
                  <a:pt x="10" y="195"/>
                </a:cubicBezTo>
                <a:cubicBezTo>
                  <a:pt x="7" y="207"/>
                  <a:pt x="0" y="219"/>
                  <a:pt x="1" y="232"/>
                </a:cubicBezTo>
                <a:cubicBezTo>
                  <a:pt x="11" y="435"/>
                  <a:pt x="17" y="391"/>
                  <a:pt x="210" y="413"/>
                </a:cubicBezTo>
                <a:cubicBezTo>
                  <a:pt x="222" y="431"/>
                  <a:pt x="239" y="447"/>
                  <a:pt x="246" y="468"/>
                </a:cubicBezTo>
                <a:cubicBezTo>
                  <a:pt x="249" y="477"/>
                  <a:pt x="248" y="488"/>
                  <a:pt x="255" y="495"/>
                </a:cubicBezTo>
                <a:cubicBezTo>
                  <a:pt x="262" y="502"/>
                  <a:pt x="273" y="501"/>
                  <a:pt x="282" y="504"/>
                </a:cubicBezTo>
                <a:cubicBezTo>
                  <a:pt x="361" y="488"/>
                  <a:pt x="370" y="512"/>
                  <a:pt x="391" y="450"/>
                </a:cubicBezTo>
                <a:cubicBezTo>
                  <a:pt x="396" y="435"/>
                  <a:pt x="390" y="415"/>
                  <a:pt x="401" y="404"/>
                </a:cubicBezTo>
                <a:cubicBezTo>
                  <a:pt x="409" y="396"/>
                  <a:pt x="499" y="365"/>
                  <a:pt x="519" y="359"/>
                </a:cubicBezTo>
                <a:cubicBezTo>
                  <a:pt x="530" y="343"/>
                  <a:pt x="546" y="330"/>
                  <a:pt x="555" y="313"/>
                </a:cubicBezTo>
                <a:cubicBezTo>
                  <a:pt x="563" y="296"/>
                  <a:pt x="573" y="259"/>
                  <a:pt x="573" y="259"/>
                </a:cubicBezTo>
                <a:cubicBezTo>
                  <a:pt x="558" y="195"/>
                  <a:pt x="553" y="203"/>
                  <a:pt x="501" y="177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71" name="Picture 2" descr="C:\user\mrozek\su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071678"/>
            <a:ext cx="172139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02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Przykłady</a:t>
            </a:r>
            <a:endParaRPr lang="pl-PL" sz="3600" b="1" dirty="0"/>
          </a:p>
        </p:txBody>
      </p:sp>
      <p:pic>
        <p:nvPicPr>
          <p:cNvPr id="70" name="Obraz 69" descr="etacar_spitzer_f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143800" cy="561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285720" y="857232"/>
            <a:ext cx="8572560" cy="1588"/>
          </a:xfrm>
          <a:prstGeom prst="line">
            <a:avLst/>
          </a:prstGeom>
          <a:ln w="44450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shape">
                <a:fillToRect l="50000" t="50000" r="50000" b="50000"/>
              </a:path>
              <a:tileRect/>
            </a:gra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7158" y="142852"/>
            <a:ext cx="202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Przykłady</a:t>
            </a:r>
            <a:endParaRPr lang="pl-PL" sz="3600" b="1" dirty="0"/>
          </a:p>
        </p:txBody>
      </p:sp>
      <p:pic>
        <p:nvPicPr>
          <p:cNvPr id="4" name="Obraz 3" descr="hst_30doradus_993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7401508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265</Words>
  <Application>Microsoft Office PowerPoint</Application>
  <PresentationFormat>Pokaz na ekranie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36</cp:revision>
  <dcterms:created xsi:type="dcterms:W3CDTF">2008-03-20T20:56:51Z</dcterms:created>
  <dcterms:modified xsi:type="dcterms:W3CDTF">2008-06-05T19:38:27Z</dcterms:modified>
</cp:coreProperties>
</file>