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9" r:id="rId2"/>
    <p:sldId id="285" r:id="rId3"/>
    <p:sldId id="286" r:id="rId4"/>
    <p:sldId id="305" r:id="rId5"/>
    <p:sldId id="287" r:id="rId6"/>
    <p:sldId id="288" r:id="rId7"/>
    <p:sldId id="294" r:id="rId8"/>
    <p:sldId id="290" r:id="rId9"/>
    <p:sldId id="302" r:id="rId10"/>
    <p:sldId id="303" r:id="rId11"/>
    <p:sldId id="289" r:id="rId12"/>
    <p:sldId id="304" r:id="rId13"/>
    <p:sldId id="292" r:id="rId14"/>
    <p:sldId id="306" r:id="rId15"/>
    <p:sldId id="291" r:id="rId16"/>
    <p:sldId id="295" r:id="rId17"/>
    <p:sldId id="297" r:id="rId18"/>
    <p:sldId id="335" r:id="rId19"/>
    <p:sldId id="293" r:id="rId20"/>
    <p:sldId id="308" r:id="rId21"/>
    <p:sldId id="333" r:id="rId22"/>
    <p:sldId id="307" r:id="rId23"/>
    <p:sldId id="310" r:id="rId24"/>
    <p:sldId id="311" r:id="rId25"/>
    <p:sldId id="309" r:id="rId26"/>
    <p:sldId id="312" r:id="rId27"/>
    <p:sldId id="298" r:id="rId28"/>
    <p:sldId id="313" r:id="rId29"/>
    <p:sldId id="314" r:id="rId30"/>
    <p:sldId id="299" r:id="rId31"/>
    <p:sldId id="300" r:id="rId32"/>
    <p:sldId id="334" r:id="rId33"/>
    <p:sldId id="317" r:id="rId34"/>
    <p:sldId id="315" r:id="rId35"/>
    <p:sldId id="323" r:id="rId36"/>
    <p:sldId id="316" r:id="rId37"/>
    <p:sldId id="318" r:id="rId38"/>
    <p:sldId id="319" r:id="rId39"/>
    <p:sldId id="321" r:id="rId40"/>
    <p:sldId id="322" r:id="rId41"/>
    <p:sldId id="320" r:id="rId42"/>
    <p:sldId id="326" r:id="rId43"/>
    <p:sldId id="325" r:id="rId44"/>
    <p:sldId id="324" r:id="rId45"/>
    <p:sldId id="327" r:id="rId46"/>
    <p:sldId id="328" r:id="rId47"/>
    <p:sldId id="332" r:id="rId48"/>
    <p:sldId id="331" r:id="rId4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9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B759F-8F4B-450C-952D-C18BE57A8234}" type="datetimeFigureOut">
              <a:rPr lang="pl-PL" smtClean="0"/>
              <a:pPr/>
              <a:t>2008-06-06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D0CC4-435A-47CE-9D4C-66596174280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2008-06-06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2008-06-06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2008-06-06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2008-06-06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2008-06-06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2008-06-06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2008-06-06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2008-06-06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2008-06-06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2008-06-06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7BEB-32AA-47B4-A544-D1DF1B3160BD}" type="datetimeFigureOut">
              <a:rPr lang="pl-PL" smtClean="0"/>
              <a:pPr/>
              <a:t>2008-06-06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E7BEB-32AA-47B4-A544-D1DF1B3160BD}" type="datetimeFigureOut">
              <a:rPr lang="pl-PL" smtClean="0"/>
              <a:pPr/>
              <a:t>2008-06-06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88362-3774-435F-A9C1-C0AD291AA1C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work\popularyzacja\080403%20ZSnr6\stellar_disk_2.mp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work\popularyzacja\080614islandia\ewolucja\c52-simple_11.avi" TargetMode="Externa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work\popularyzacja\080614islandia\ewolucja\RedGiant.mpeg" TargetMode="Externa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work\popularyzacja\080403%20ZSnr6\sn1987a_2.mpg" TargetMode="Externa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work\popularyzacja\080403%20ZSnr6\Pulsars.mpg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work\popularyzacja\080403%20ZSnr6\cluster2mre.av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357158" y="1000108"/>
            <a:ext cx="581922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b="1" dirty="0" smtClean="0"/>
              <a:t>Sens życia według…</a:t>
            </a:r>
          </a:p>
          <a:p>
            <a:r>
              <a:rPr lang="pl-PL" sz="5400" b="1" dirty="0" smtClean="0"/>
              <a:t> gwiazd</a:t>
            </a:r>
          </a:p>
          <a:p>
            <a:endParaRPr lang="pl-PL" sz="5400" b="1" dirty="0" smtClean="0"/>
          </a:p>
          <a:p>
            <a:endParaRPr lang="pl-PL" sz="54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6445995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Narodziny gwiazd – obserwacje 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2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143116"/>
            <a:ext cx="5493615" cy="394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ole tekstowe 8"/>
          <p:cNvSpPr txBox="1"/>
          <p:nvPr/>
        </p:nvSpPr>
        <p:spPr>
          <a:xfrm>
            <a:off x="214282" y="4714884"/>
            <a:ext cx="31999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Z młodą gwiazdą związane są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charakterystyczne struktury –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strugi (dżety) cząstek. Podobne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są także obserwowane w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okolicach pulsarów, galaktyk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aktywnych </a:t>
            </a:r>
            <a:endParaRPr lang="pl-PL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5421677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Narodziny gwiazd – model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  <p:pic>
        <p:nvPicPr>
          <p:cNvPr id="6" name="stellar_disk_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71538" y="1571612"/>
            <a:ext cx="7010400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895892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Życie na ciągu głównym</a:t>
            </a:r>
            <a:endParaRPr lang="pl-PL" dirty="0"/>
          </a:p>
        </p:txBody>
      </p:sp>
      <p:pic>
        <p:nvPicPr>
          <p:cNvPr id="5" name="Obraz 4" descr="800px-HR_Diagr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571612"/>
            <a:ext cx="6929486" cy="420966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42910" y="5715016"/>
            <a:ext cx="80958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W gwieździe zaczynają się reakcje syntezy i zaczyna się najspokojniejszy okres jej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życia. Mówimy, że gwiazda „ląduje” na ciągu głównym. To, w którym miejscu ciągu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głównego znajdzie się młoda gwiazda zależy od jej masy.</a:t>
            </a:r>
            <a:endParaRPr lang="pl-PL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895892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Życie na ciągu głównym</a:t>
            </a:r>
            <a:endParaRPr lang="pl-PL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85926"/>
            <a:ext cx="5357850" cy="429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5715008" y="2200999"/>
            <a:ext cx="345068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Typowa (ale nie jedyna) reakcja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syntezy wodoru w hel zachodząca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 gwieździe znajdującej się na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ciągu głównym.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Gwiazda po „rozpaleniu” wnętrza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osiąga stan równowagi.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85720" y="1285860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</a:rPr>
              <a:t>Reakcja </a:t>
            </a:r>
            <a:r>
              <a:rPr lang="pl-PL" sz="2400" b="1" dirty="0" err="1" smtClean="0">
                <a:solidFill>
                  <a:srgbClr val="FFFF00"/>
                </a:solidFill>
              </a:rPr>
              <a:t>p-p</a:t>
            </a:r>
            <a:endParaRPr lang="pl-PL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895892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Życie na ciągu głównym</a:t>
            </a:r>
            <a:endParaRPr lang="pl-PL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857364"/>
            <a:ext cx="4929222" cy="48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ole tekstowe 9"/>
          <p:cNvSpPr txBox="1"/>
          <p:nvPr/>
        </p:nvSpPr>
        <p:spPr>
          <a:xfrm>
            <a:off x="285720" y="1285860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</a:rPr>
              <a:t>Reakcja CNO</a:t>
            </a:r>
            <a:endParaRPr lang="pl-PL" sz="2400" b="1" dirty="0">
              <a:solidFill>
                <a:srgbClr val="FFFF00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6000760" y="2071678"/>
            <a:ext cx="307064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Inny rodzaj reakcji syntezy.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We wnętrzu Słońca panują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warunki odpowiednie dla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tej reakcji jednak jądro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słoneczne jest zdominowane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przez wodór i prawie cała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energia pochodzi z reakcji </a:t>
            </a:r>
            <a:r>
              <a:rPr lang="pl-PL" b="1" dirty="0" err="1" smtClean="0">
                <a:solidFill>
                  <a:srgbClr val="FFFF00"/>
                </a:solidFill>
              </a:rPr>
              <a:t>p-p</a:t>
            </a:r>
            <a:r>
              <a:rPr lang="pl-PL" b="1" dirty="0" smtClean="0">
                <a:solidFill>
                  <a:srgbClr val="FFFF00"/>
                </a:solidFill>
              </a:rPr>
              <a:t>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Ta reakcja staje się istotna dla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gwiazd, które spaliły prawie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cały wodór w jądrze oraz dla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gwiazd bardzo masywnych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895892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Życie na ciągu głównym</a:t>
            </a:r>
            <a:endParaRPr lang="pl-PL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643042" y="1857364"/>
            <a:ext cx="2133600" cy="2057400"/>
            <a:chOff x="1728" y="912"/>
            <a:chExt cx="2640" cy="2640"/>
          </a:xfrm>
        </p:grpSpPr>
        <p:sp>
          <p:nvSpPr>
            <p:cNvPr id="6" name="Oval 3"/>
            <p:cNvSpPr>
              <a:spLocks noChangeArrowheads="1"/>
            </p:cNvSpPr>
            <p:nvPr/>
          </p:nvSpPr>
          <p:spPr bwMode="auto">
            <a:xfrm>
              <a:off x="1728" y="912"/>
              <a:ext cx="2640" cy="2640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F6600">
                    <a:gamma/>
                    <a:shade val="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" name="AutoShape 4"/>
            <p:cNvSpPr>
              <a:spLocks noChangeArrowheads="1"/>
            </p:cNvSpPr>
            <p:nvPr/>
          </p:nvSpPr>
          <p:spPr bwMode="auto">
            <a:xfrm>
              <a:off x="1872" y="2304"/>
              <a:ext cx="1056" cy="288"/>
            </a:xfrm>
            <a:prstGeom prst="rightArrow">
              <a:avLst>
                <a:gd name="adj1" fmla="val 50000"/>
                <a:gd name="adj2" fmla="val 91667"/>
              </a:avLst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pl-PL" sz="800" b="1">
                  <a:latin typeface="Arial" charset="0"/>
                </a:rPr>
                <a:t>grawitacja</a:t>
              </a:r>
              <a:endParaRPr lang="en-AU" sz="800" b="1">
                <a:latin typeface="Arial" charset="0"/>
              </a:endParaRPr>
            </a:p>
          </p:txBody>
        </p:sp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 flipH="1">
              <a:off x="1824" y="1920"/>
              <a:ext cx="1104" cy="288"/>
            </a:xfrm>
            <a:prstGeom prst="rightArrow">
              <a:avLst>
                <a:gd name="adj1" fmla="val 50000"/>
                <a:gd name="adj2" fmla="val 95833"/>
              </a:avLst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pl-PL" sz="800" b="1">
                  <a:latin typeface="Arial" charset="0"/>
                </a:rPr>
                <a:t>ciśnienie</a:t>
              </a:r>
              <a:endParaRPr lang="en-AU" sz="800" b="1">
                <a:latin typeface="Arial" charset="0"/>
              </a:endParaRPr>
            </a:p>
          </p:txBody>
        </p:sp>
      </p:grp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929058" y="2317745"/>
            <a:ext cx="5160387" cy="34163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FFFF00"/>
                </a:solidFill>
                <a:latin typeface="Arial" charset="0"/>
              </a:rPr>
              <a:t>Gwiazda w </a:t>
            </a:r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równowadze: </a:t>
            </a:r>
          </a:p>
          <a:p>
            <a:endParaRPr lang="pl-PL" b="1" dirty="0" smtClean="0">
              <a:solidFill>
                <a:srgbClr val="FFFF00"/>
              </a:solidFill>
              <a:latin typeface="Arial" charset="0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	grawitacja, która dąży do ściśnięcia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	gwiazdy jest powstrzymywana przez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	ciśnienie wytwarzane we wnętrzu.</a:t>
            </a:r>
          </a:p>
          <a:p>
            <a:endParaRPr lang="pl-PL" b="1" dirty="0" smtClean="0">
              <a:solidFill>
                <a:srgbClr val="FFFF00"/>
              </a:solidFill>
              <a:latin typeface="Arial" charset="0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	to ciśnienie składa się z ciśnienia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	gazu (jest duże, bo w centrum jest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	wysoka temperatura) oraz ciśnienia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	promieniowania związanego z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	reakcjami termojądrowymi, które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	zachodzą we wnętrzu.</a:t>
            </a:r>
            <a:endParaRPr lang="pl-PL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3" name="Obraz 12" descr="Betelgeuse-prom=orbitaJowisz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4286256"/>
            <a:ext cx="2214578" cy="22145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895892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Życie na ciągu głównym</a:t>
            </a:r>
            <a:endParaRPr lang="pl-PL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43042" y="1857364"/>
            <a:ext cx="2133600" cy="2057400"/>
            <a:chOff x="1728" y="912"/>
            <a:chExt cx="2640" cy="2640"/>
          </a:xfrm>
        </p:grpSpPr>
        <p:sp>
          <p:nvSpPr>
            <p:cNvPr id="6" name="Oval 3"/>
            <p:cNvSpPr>
              <a:spLocks noChangeArrowheads="1"/>
            </p:cNvSpPr>
            <p:nvPr/>
          </p:nvSpPr>
          <p:spPr bwMode="auto">
            <a:xfrm>
              <a:off x="1728" y="912"/>
              <a:ext cx="2640" cy="2640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F6600">
                    <a:gamma/>
                    <a:shade val="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" name="AutoShape 4"/>
            <p:cNvSpPr>
              <a:spLocks noChangeArrowheads="1"/>
            </p:cNvSpPr>
            <p:nvPr/>
          </p:nvSpPr>
          <p:spPr bwMode="auto">
            <a:xfrm>
              <a:off x="1872" y="2304"/>
              <a:ext cx="1056" cy="288"/>
            </a:xfrm>
            <a:prstGeom prst="rightArrow">
              <a:avLst>
                <a:gd name="adj1" fmla="val 50000"/>
                <a:gd name="adj2" fmla="val 91667"/>
              </a:avLst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pl-PL" sz="800" b="1">
                  <a:latin typeface="Arial" charset="0"/>
                </a:rPr>
                <a:t>grawitacja</a:t>
              </a:r>
              <a:endParaRPr lang="en-AU" sz="800" b="1">
                <a:latin typeface="Arial" charset="0"/>
              </a:endParaRPr>
            </a:p>
          </p:txBody>
        </p:sp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 flipH="1">
              <a:off x="1824" y="1920"/>
              <a:ext cx="1104" cy="288"/>
            </a:xfrm>
            <a:prstGeom prst="rightArrow">
              <a:avLst>
                <a:gd name="adj1" fmla="val 50000"/>
                <a:gd name="adj2" fmla="val 95833"/>
              </a:avLst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pl-PL" sz="800" b="1">
                  <a:latin typeface="Arial" charset="0"/>
                </a:rPr>
                <a:t>ciśnienie</a:t>
              </a:r>
              <a:endParaRPr lang="en-AU" sz="800" b="1">
                <a:latin typeface="Arial" charset="0"/>
              </a:endParaRPr>
            </a:p>
          </p:txBody>
        </p:sp>
      </p:grp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000496" y="1857364"/>
            <a:ext cx="5032147" cy="369331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Równowaga zostaje zaburzona kiedy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kończy się paliwo (wodór) we wnętrzu.</a:t>
            </a:r>
          </a:p>
          <a:p>
            <a:endParaRPr lang="pl-PL" b="1" dirty="0" smtClean="0">
              <a:solidFill>
                <a:srgbClr val="FFFF00"/>
              </a:solidFill>
              <a:latin typeface="Arial" charset="0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Ciśnienie maleje, bo jest mniej cząstek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(mniejsze ciśnienie gazu) oraz maleje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tempo reakcji termojądrowych (maleje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ciśnienie promieniowania)</a:t>
            </a:r>
          </a:p>
          <a:p>
            <a:endParaRPr lang="pl-PL" b="1" dirty="0" smtClean="0">
              <a:solidFill>
                <a:srgbClr val="FFFF00"/>
              </a:solidFill>
              <a:latin typeface="Arial" charset="0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Czas po jakim nastąpi zachwianie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równowagi zależy głównie od masy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gwiazdy. </a:t>
            </a:r>
          </a:p>
          <a:p>
            <a:endParaRPr lang="pl-PL" b="1" dirty="0" smtClean="0">
              <a:solidFill>
                <a:srgbClr val="FFFF00"/>
              </a:solidFill>
              <a:latin typeface="Arial" charset="0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Arial" charset="0"/>
              </a:rPr>
              <a:t>Od masy zależą także dalsze losy gwiazdy…</a:t>
            </a:r>
            <a:endParaRPr lang="pl-PL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3" name="Obraz 12" descr="Betelgeuse-prom=orbitaJowisz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4286256"/>
            <a:ext cx="2214578" cy="22145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6106159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o bardzo małej masie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500694" y="1833643"/>
            <a:ext cx="364625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Są to gwiazdy o masach mniejszych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niż około 0.4 </a:t>
            </a:r>
            <a:r>
              <a:rPr lang="pl-PL" b="1" dirty="0" err="1" smtClean="0">
                <a:solidFill>
                  <a:srgbClr val="FFFF00"/>
                </a:solidFill>
                <a:cs typeface="Arial" pitchFamily="34" charset="0"/>
              </a:rPr>
              <a:t>M</a:t>
            </a:r>
            <a:r>
              <a:rPr lang="pl-PL" b="1" baseline="-25000" dirty="0" err="1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</a:t>
            </a:r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 </a:t>
            </a:r>
          </a:p>
          <a:p>
            <a:endParaRPr lang="pl-PL" b="1" dirty="0" smtClean="0">
              <a:solidFill>
                <a:srgbClr val="FFFF00"/>
              </a:solidFill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Cała gwiazda jest </a:t>
            </a:r>
            <a:r>
              <a:rPr lang="pl-PL" b="1" dirty="0" err="1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konwektywna</a:t>
            </a:r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, a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więc materia jest ciągle mieszana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i cały wodór zostaje wypalony.</a:t>
            </a:r>
          </a:p>
          <a:p>
            <a:endParaRPr lang="pl-PL" b="1" dirty="0" smtClean="0">
              <a:solidFill>
                <a:srgbClr val="FFFF00"/>
              </a:solidFill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Gwiazda kurczy się ale nie osiąga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w centrum temperatury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odpowiedniej  do przemiany helu w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cięższe pierwiastki.</a:t>
            </a:r>
          </a:p>
          <a:p>
            <a:endParaRPr lang="pl-PL" b="1" dirty="0" smtClean="0">
              <a:solidFill>
                <a:srgbClr val="FFFF00"/>
              </a:solidFill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W związku z tym kończy jako mała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kula (rozmiarów Ziemi), która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stopniowo robi się coraz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chłodniejsza.</a:t>
            </a:r>
          </a:p>
        </p:txBody>
      </p:sp>
      <p:grpSp>
        <p:nvGrpSpPr>
          <p:cNvPr id="9" name="Grupa 8"/>
          <p:cNvGrpSpPr/>
          <p:nvPr/>
        </p:nvGrpSpPr>
        <p:grpSpPr>
          <a:xfrm>
            <a:off x="785786" y="1357298"/>
            <a:ext cx="2571768" cy="2214578"/>
            <a:chOff x="714348" y="2000240"/>
            <a:chExt cx="4881327" cy="4152896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14348" y="2000240"/>
              <a:ext cx="4881327" cy="415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Prostokąt 5"/>
            <p:cNvSpPr/>
            <p:nvPr/>
          </p:nvSpPr>
          <p:spPr>
            <a:xfrm>
              <a:off x="3857620" y="2071678"/>
              <a:ext cx="1714512" cy="5000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3" name="Obraz 12" descr="P11603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56061"/>
            <a:ext cx="4857752" cy="32305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6106159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o bardzo małej masie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500694" y="1833643"/>
            <a:ext cx="364625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Są to gwiazdy o masach mniejszych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niż około 0.4 </a:t>
            </a:r>
            <a:r>
              <a:rPr lang="pl-PL" b="1" dirty="0" err="1" smtClean="0">
                <a:solidFill>
                  <a:srgbClr val="FFFF00"/>
                </a:solidFill>
                <a:cs typeface="Arial" pitchFamily="34" charset="0"/>
              </a:rPr>
              <a:t>M</a:t>
            </a:r>
            <a:r>
              <a:rPr lang="pl-PL" b="1" baseline="-25000" dirty="0" err="1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</a:t>
            </a:r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 </a:t>
            </a:r>
          </a:p>
          <a:p>
            <a:endParaRPr lang="pl-PL" b="1" dirty="0" smtClean="0">
              <a:solidFill>
                <a:srgbClr val="FFFF00"/>
              </a:solidFill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Cała gwiazda jest </a:t>
            </a:r>
            <a:r>
              <a:rPr lang="pl-PL" b="1" dirty="0" err="1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konwektywna</a:t>
            </a:r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, a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więc materia jest ciągle mieszana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i cały wodór zostaje wypalony.</a:t>
            </a:r>
          </a:p>
          <a:p>
            <a:endParaRPr lang="pl-PL" b="1" dirty="0" smtClean="0">
              <a:solidFill>
                <a:srgbClr val="FFFF00"/>
              </a:solidFill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Gwiazda kurczy się ale nie osiąga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w centrum temperatury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odpowiedniej  do przemiany helu w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cięższe pierwiastki.</a:t>
            </a:r>
          </a:p>
          <a:p>
            <a:endParaRPr lang="pl-PL" b="1" dirty="0" smtClean="0">
              <a:solidFill>
                <a:srgbClr val="FFFF00"/>
              </a:solidFill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W związku z tym kończy jako mała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kula (rozmiarów Ziemi), która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stopniowo robi się coraz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chłodniejsza.</a:t>
            </a:r>
          </a:p>
        </p:txBody>
      </p:sp>
      <p:pic>
        <p:nvPicPr>
          <p:cNvPr id="11" name="Obraz 10" descr="800px-HR_Diagr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7679"/>
            <a:ext cx="4000528" cy="2430321"/>
          </a:xfrm>
          <a:prstGeom prst="rect">
            <a:avLst/>
          </a:prstGeom>
        </p:spPr>
      </p:pic>
      <p:pic>
        <p:nvPicPr>
          <p:cNvPr id="12" name="c52-simple_1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00100" y="1357298"/>
            <a:ext cx="3714776" cy="29718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64903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o małej masie</a:t>
            </a:r>
            <a:endParaRPr lang="pl-PL" dirty="0"/>
          </a:p>
        </p:txBody>
      </p:sp>
      <p:pic>
        <p:nvPicPr>
          <p:cNvPr id="6" name="Obraz 5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1428736"/>
            <a:ext cx="3121152" cy="2340864"/>
          </a:xfrm>
          <a:prstGeom prst="rect">
            <a:avLst/>
          </a:prstGeom>
        </p:spPr>
      </p:pic>
      <p:pic>
        <p:nvPicPr>
          <p:cNvPr id="9" name="Obraz 8" descr="slide053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143248"/>
            <a:ext cx="3357586" cy="3376239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5572132" y="2000240"/>
            <a:ext cx="34478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Gwiazdy o masie:</a:t>
            </a:r>
          </a:p>
          <a:p>
            <a:endParaRPr lang="pl-PL" b="1" dirty="0" smtClean="0">
              <a:solidFill>
                <a:srgbClr val="FFFF00"/>
              </a:solidFill>
              <a:latin typeface="+mj-lt"/>
              <a:cs typeface="Arial" pitchFamily="34" charset="0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0,4 </a:t>
            </a:r>
            <a:r>
              <a:rPr lang="pl-PL" b="1" dirty="0" err="1" smtClean="0">
                <a:solidFill>
                  <a:srgbClr val="FFFF00"/>
                </a:solidFill>
                <a:latin typeface="+mj-lt"/>
                <a:cs typeface="Arial" pitchFamily="34" charset="0"/>
              </a:rPr>
              <a:t>M</a:t>
            </a:r>
            <a:r>
              <a:rPr lang="pl-PL" b="1" baseline="-25000" dirty="0" err="1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</a:t>
            </a:r>
            <a:r>
              <a:rPr lang="pl-PL" b="1" dirty="0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 &lt; M &lt; 1.5 </a:t>
            </a:r>
            <a:r>
              <a:rPr lang="pl-PL" b="1" dirty="0" err="1" smtClean="0">
                <a:solidFill>
                  <a:srgbClr val="FFFF00"/>
                </a:solidFill>
                <a:latin typeface="+mj-lt"/>
                <a:cs typeface="Arial" pitchFamily="34" charset="0"/>
              </a:rPr>
              <a:t>M</a:t>
            </a:r>
            <a:r>
              <a:rPr lang="pl-PL" b="1" baseline="-25000" dirty="0" err="1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</a:t>
            </a:r>
            <a:endParaRPr lang="pl-PL" b="1" baseline="-25000" dirty="0" smtClean="0">
              <a:solidFill>
                <a:srgbClr val="FFFF00"/>
              </a:solidFill>
              <a:latin typeface="+mj-lt"/>
              <a:cs typeface="Arial" pitchFamily="34" charset="0"/>
              <a:sym typeface="Wingdings" pitchFamily="2" charset="2"/>
            </a:endParaRPr>
          </a:p>
          <a:p>
            <a:endParaRPr lang="pl-PL" b="1" dirty="0" smtClean="0">
              <a:solidFill>
                <a:srgbClr val="FFFF00"/>
              </a:solidFill>
              <a:latin typeface="+mj-lt"/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Typowym przykładem jest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nasze Słońce </a:t>
            </a:r>
          </a:p>
          <a:p>
            <a:endParaRPr lang="pl-PL" b="1" dirty="0" smtClean="0">
              <a:solidFill>
                <a:srgbClr val="FFFF00"/>
              </a:solidFill>
              <a:latin typeface="+mj-lt"/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Życie takich gwiazd jest nieco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ciekawsze. </a:t>
            </a:r>
          </a:p>
          <a:p>
            <a:endParaRPr lang="pl-PL" b="1" dirty="0" smtClean="0">
              <a:solidFill>
                <a:srgbClr val="FFFF00"/>
              </a:solidFill>
              <a:latin typeface="+mj-lt"/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Po wypaleniu wodoru we wnętrzu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gwiazda kurczy się i rozgrzewa w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centrum do temperatury ponad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+mj-lt"/>
                <a:cs typeface="Arial" pitchFamily="34" charset="0"/>
                <a:sym typeface="Wingdings" pitchFamily="2" charset="2"/>
              </a:rPr>
              <a:t>100 milionów kelwinów.</a:t>
            </a:r>
            <a:endParaRPr lang="pl-PL" dirty="0" smtClean="0"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266932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Diagram </a:t>
            </a:r>
            <a:r>
              <a:rPr lang="pl-PL" sz="3200" b="1" dirty="0" err="1" smtClean="0">
                <a:solidFill>
                  <a:srgbClr val="FFFF99"/>
                </a:solidFill>
                <a:latin typeface="Arial" charset="0"/>
              </a:rPr>
              <a:t>H-R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  <p:pic>
        <p:nvPicPr>
          <p:cNvPr id="5" name="Obraz 4" descr="800px-HR_Diagr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643050"/>
            <a:ext cx="7786710" cy="47304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64903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o małej masie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1785918" y="6215082"/>
            <a:ext cx="2508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00"/>
                </a:solidFill>
              </a:rPr>
              <a:t>Słońce za 5 miliardów lat</a:t>
            </a:r>
            <a:endParaRPr lang="pl-PL" dirty="0">
              <a:solidFill>
                <a:srgbClr val="FFFF00"/>
              </a:solidFill>
            </a:endParaRPr>
          </a:p>
        </p:txBody>
      </p:sp>
      <p:pic>
        <p:nvPicPr>
          <p:cNvPr id="13" name="Obraz 12" descr="http://lepus.physics.ualr.edu/%7Etahall/EXAM3/shellstar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00174"/>
            <a:ext cx="421481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3643314"/>
            <a:ext cx="2357454" cy="249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ole tekstowe 8"/>
          <p:cNvSpPr txBox="1"/>
          <p:nvPr/>
        </p:nvSpPr>
        <p:spPr>
          <a:xfrm>
            <a:off x="4483750" y="1857364"/>
            <a:ext cx="466025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Zanim jednak centrum osiągnie odpowiednią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temperaturę gwiazda przechodzi przez etap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„czerwonego </a:t>
            </a:r>
            <a:r>
              <a:rPr lang="pl-PL" b="1" dirty="0" err="1" smtClean="0">
                <a:solidFill>
                  <a:srgbClr val="FFFF00"/>
                </a:solidFill>
              </a:rPr>
              <a:t>olbrzyma”-na</a:t>
            </a:r>
            <a:r>
              <a:rPr lang="pl-PL" b="1" dirty="0" smtClean="0">
                <a:solidFill>
                  <a:srgbClr val="FFFF00"/>
                </a:solidFill>
              </a:rPr>
              <a:t> diagramie </a:t>
            </a:r>
            <a:r>
              <a:rPr lang="pl-PL" b="1" dirty="0" err="1" smtClean="0">
                <a:solidFill>
                  <a:srgbClr val="FFFF00"/>
                </a:solidFill>
              </a:rPr>
              <a:t>H-R</a:t>
            </a:r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przesuwa się w prawo i w górę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Jądro gwiazdy powoli zapada się. Wewnątrz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nie ma już paliwa (wodoru). Temperatura jądra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rośnie i zaczyna się spalanie wodoru w cienkiej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warstwie wokół jądra.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Jednocześnie zewnętrzne warstwy gwiazdy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rozdymają się i chłodzą – gwiazda robi się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wielka i czerwona.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Ten etap pojawia się w czasie życia każdej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gwiazdy poza tymi najmniej masywnymi.</a:t>
            </a:r>
            <a:endParaRPr lang="pl-PL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64903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o małej masie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4483750" y="1857364"/>
            <a:ext cx="466025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Zanim jednak centrum osiągnie odpowiednią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temperaturę gwiazda przechodzi przez etap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„czerwonego </a:t>
            </a:r>
            <a:r>
              <a:rPr lang="pl-PL" b="1" dirty="0" err="1" smtClean="0">
                <a:solidFill>
                  <a:srgbClr val="FFFF00"/>
                </a:solidFill>
              </a:rPr>
              <a:t>olbrzyma”-na</a:t>
            </a:r>
            <a:r>
              <a:rPr lang="pl-PL" b="1" dirty="0" smtClean="0">
                <a:solidFill>
                  <a:srgbClr val="FFFF00"/>
                </a:solidFill>
              </a:rPr>
              <a:t> diagramie </a:t>
            </a:r>
            <a:r>
              <a:rPr lang="pl-PL" b="1" dirty="0" err="1" smtClean="0">
                <a:solidFill>
                  <a:srgbClr val="FFFF00"/>
                </a:solidFill>
              </a:rPr>
              <a:t>H-R</a:t>
            </a:r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przesuwa się w prawo i w górę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Jądro gwiazdy powoli zapada się. Wewnątrz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nie ma już paliwa (wodoru). Temperatura jądra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rośnie i zaczyna się spalanie wodoru w cienkiej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warstwie wokół jądra.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Jednocześnie zewnętrzne warstwy gwiazdy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rozdymają się i chłodzą – gwiazda robi się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wielka i czerwona.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Ten etap pojawia się w czasie życia każdej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gwiazdy poza tymi najmniej masywnymi.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9" name="Obraz 8" descr="800px-HR_Diagr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7682"/>
            <a:ext cx="3967602" cy="2410318"/>
          </a:xfrm>
          <a:prstGeom prst="rect">
            <a:avLst/>
          </a:prstGeom>
        </p:spPr>
      </p:pic>
      <p:pic>
        <p:nvPicPr>
          <p:cNvPr id="10" name="RedGiant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5251" y="1357322"/>
            <a:ext cx="4190997" cy="31432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64903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o małej masie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429256" y="2071678"/>
            <a:ext cx="35947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  <a:sym typeface="Wingdings" pitchFamily="2" charset="2"/>
              </a:rPr>
              <a:t>Kiedy jądro osiągnie odpowiednią </a:t>
            </a:r>
          </a:p>
          <a:p>
            <a:r>
              <a:rPr lang="pl-PL" b="1" dirty="0" smtClean="0">
                <a:solidFill>
                  <a:srgbClr val="FFFF00"/>
                </a:solidFill>
                <a:sym typeface="Wingdings" pitchFamily="2" charset="2"/>
              </a:rPr>
              <a:t>temperaturę następuje tzw. błysk </a:t>
            </a:r>
          </a:p>
          <a:p>
            <a:r>
              <a:rPr lang="pl-PL" b="1" dirty="0" smtClean="0">
                <a:solidFill>
                  <a:srgbClr val="FFFF00"/>
                </a:solidFill>
                <a:sym typeface="Wingdings" pitchFamily="2" charset="2"/>
              </a:rPr>
              <a:t>helowy –  wewnątrz rozpoczyna się </a:t>
            </a:r>
          </a:p>
          <a:p>
            <a:r>
              <a:rPr lang="pl-PL" b="1" dirty="0" smtClean="0">
                <a:solidFill>
                  <a:srgbClr val="FFFF00"/>
                </a:solidFill>
                <a:sym typeface="Wingdings" pitchFamily="2" charset="2"/>
              </a:rPr>
              <a:t>nagle przemiana helu w węgiel, </a:t>
            </a:r>
          </a:p>
          <a:p>
            <a:r>
              <a:rPr lang="pl-PL" b="1" dirty="0" smtClean="0">
                <a:solidFill>
                  <a:srgbClr val="FFFF00"/>
                </a:solidFill>
                <a:sym typeface="Wingdings" pitchFamily="2" charset="2"/>
              </a:rPr>
              <a:t>a gwiazda gwałtownie jaśnieje</a:t>
            </a:r>
          </a:p>
          <a:p>
            <a:endParaRPr lang="pl-PL" b="1" dirty="0" smtClean="0">
              <a:solidFill>
                <a:srgbClr val="FFFF00"/>
              </a:solidFill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sym typeface="Wingdings" pitchFamily="2" charset="2"/>
              </a:rPr>
              <a:t>Ta reakcja nazywa się reakcją </a:t>
            </a:r>
          </a:p>
          <a:p>
            <a:r>
              <a:rPr lang="pl-PL" b="1" dirty="0" smtClean="0">
                <a:solidFill>
                  <a:srgbClr val="FFFF00"/>
                </a:solidFill>
                <a:sym typeface="Wingdings" pitchFamily="2" charset="2"/>
              </a:rPr>
              <a:t>3</a:t>
            </a:r>
            <a:r>
              <a:rPr lang="el-GR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α</a:t>
            </a:r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 ponieważ z trzech atomów helu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(cząstek </a:t>
            </a:r>
            <a:r>
              <a:rPr lang="el-GR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α</a:t>
            </a:r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) powstaje jeden atom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węgla.</a:t>
            </a:r>
          </a:p>
          <a:p>
            <a:endParaRPr lang="pl-PL" b="1" dirty="0" smtClean="0">
              <a:solidFill>
                <a:srgbClr val="FFFF00"/>
              </a:solidFill>
              <a:latin typeface="Calibri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Po zapaleniu helu gwiazda znów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jest w stanie równowagi. Ten stan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nie trwa jednak długo.</a:t>
            </a:r>
            <a:endParaRPr lang="pl-PL" b="1" dirty="0" smtClean="0">
              <a:solidFill>
                <a:srgbClr val="FFFF00"/>
              </a:solidFill>
              <a:sym typeface="Wingdings" pitchFamily="2" charset="2"/>
            </a:endParaRPr>
          </a:p>
        </p:txBody>
      </p:sp>
      <p:pic>
        <p:nvPicPr>
          <p:cNvPr id="11" name="Picture 1030" descr="D:\BCS\Dydaktyka\Ewolucja\He - 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285992"/>
            <a:ext cx="4823850" cy="34290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64903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o małej masie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357818" y="2143116"/>
            <a:ext cx="395781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  <a:sym typeface="Wingdings" pitchFamily="2" charset="2"/>
              </a:rPr>
              <a:t>Reakcja 3</a:t>
            </a:r>
            <a:r>
              <a:rPr lang="el-GR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α</a:t>
            </a:r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 jest bardzo wrażliwa na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zmiany temperatury. Objawia się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to tym, że po gwałtownym zapaleniu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helu jądro rozszerza się i chłodzi.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Reakcje ustają. Jądro znów się kurczy,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temperatura wzrasta i następuje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gwałtowny wzrost tempa reakcji.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Jądro znów się rozszerza. </a:t>
            </a:r>
          </a:p>
          <a:p>
            <a:endParaRPr lang="pl-PL" b="1" dirty="0" smtClean="0">
              <a:solidFill>
                <a:srgbClr val="FFFF00"/>
              </a:solidFill>
              <a:latin typeface="Calibri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Taki niespokojny etap trwa jakiś czas.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Podczas kolejnych eksplozji i zapadania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jądra następuje odrzucanie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zewnętrznych warstw gwiazdy.</a:t>
            </a:r>
          </a:p>
        </p:txBody>
      </p:sp>
      <p:pic>
        <p:nvPicPr>
          <p:cNvPr id="11" name="Picture 1030" descr="D:\BCS\Dydaktyka\Ewolucja\He - 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285992"/>
            <a:ext cx="4823850" cy="34290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64903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o małej masie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357818" y="2143116"/>
            <a:ext cx="382867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  <a:sym typeface="Wingdings" pitchFamily="2" charset="2"/>
              </a:rPr>
              <a:t>W pewnym momencie kończy się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hel i zapadanie jądra trwa aż do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etapu białego karła. </a:t>
            </a:r>
          </a:p>
          <a:p>
            <a:endParaRPr lang="pl-PL" b="1" dirty="0" smtClean="0">
              <a:solidFill>
                <a:srgbClr val="FFFF00"/>
              </a:solidFill>
              <a:latin typeface="Calibri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Biały karzeł jest jądrem gwiazdy, które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ma ogromną temperaturę i wielką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gęstość.</a:t>
            </a:r>
          </a:p>
          <a:p>
            <a:endParaRPr lang="pl-PL" b="1" dirty="0" smtClean="0">
              <a:solidFill>
                <a:srgbClr val="FFFF00"/>
              </a:solidFill>
              <a:latin typeface="Calibri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A co z zewnętrznymi warstwami?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Oddalają się od jądra i w pewnym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momencie rozświetlają dzięki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promieniowaniu ultrafioletowemu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pochodzącemu od gorącego białego 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karła – obserwujemy tzw. mgławice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Calibri"/>
                <a:sym typeface="Wingdings" pitchFamily="2" charset="2"/>
              </a:rPr>
              <a:t>planetarne.</a:t>
            </a:r>
          </a:p>
        </p:txBody>
      </p:sp>
      <p:pic>
        <p:nvPicPr>
          <p:cNvPr id="12" name="Obraz 11" descr="2000-07-a-eskim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428736"/>
            <a:ext cx="3810000" cy="4762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190571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Mgławice planetarne</a:t>
            </a:r>
            <a:endParaRPr lang="pl-PL" dirty="0"/>
          </a:p>
        </p:txBody>
      </p:sp>
      <p:pic>
        <p:nvPicPr>
          <p:cNvPr id="9" name="Obraz 8" descr="NGC6543HST_per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428736"/>
            <a:ext cx="7358114" cy="52557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190571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Mgławice planetarne</a:t>
            </a:r>
            <a:endParaRPr lang="pl-PL" dirty="0"/>
          </a:p>
        </p:txBody>
      </p:sp>
      <p:pic>
        <p:nvPicPr>
          <p:cNvPr id="6" name="Obraz 5" descr="m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8" y="1571612"/>
            <a:ext cx="5037875" cy="5138632"/>
          </a:xfrm>
          <a:prstGeom prst="rect">
            <a:avLst/>
          </a:prstGeom>
        </p:spPr>
      </p:pic>
      <p:pic>
        <p:nvPicPr>
          <p:cNvPr id="11" name="Obraz 10" descr="ic418_8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1571612"/>
            <a:ext cx="4786322" cy="47863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190571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Mgławice planetarne</a:t>
            </a:r>
            <a:endParaRPr lang="pl-PL" dirty="0"/>
          </a:p>
        </p:txBody>
      </p:sp>
      <p:pic>
        <p:nvPicPr>
          <p:cNvPr id="5" name="Obraz 4" descr="2002-14-reti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246" y="1428736"/>
            <a:ext cx="6617464" cy="52939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190571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Mgławice planetarne</a:t>
            </a:r>
            <a:endParaRPr lang="pl-PL" dirty="0"/>
          </a:p>
        </p:txBody>
      </p:sp>
      <p:pic>
        <p:nvPicPr>
          <p:cNvPr id="6" name="Picture 2" descr="D:\FESTIWAL\MGLAWICE\NEB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785926"/>
            <a:ext cx="5786446" cy="4120651"/>
          </a:xfrm>
          <a:prstGeom prst="rect">
            <a:avLst/>
          </a:prstGeom>
          <a:noFill/>
        </p:spPr>
      </p:pic>
      <p:pic>
        <p:nvPicPr>
          <p:cNvPr id="9" name="Picture 2050" descr="D:\BCS\Dydaktyka\Ewolucja\AP-bipolarnahourgls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3162" y="2643182"/>
            <a:ext cx="4256622" cy="474957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190571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Mgławice planetarne</a:t>
            </a:r>
            <a:endParaRPr lang="pl-PL" dirty="0"/>
          </a:p>
        </p:txBody>
      </p:sp>
      <p:pic>
        <p:nvPicPr>
          <p:cNvPr id="5" name="Picture 2051" descr="D:\BCS\Dydaktyka\Ewolucja\AP-bipolarna-M2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2643182"/>
            <a:ext cx="5105400" cy="3348037"/>
          </a:xfrm>
          <a:prstGeom prst="rect">
            <a:avLst/>
          </a:prstGeom>
          <a:noFill/>
        </p:spPr>
      </p:pic>
      <p:pic>
        <p:nvPicPr>
          <p:cNvPr id="6" name="Picture 2053" descr="D:\BCS\Dydaktyka\Ewolucja\slide-03-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27961"/>
            <a:ext cx="4156109" cy="503003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5285421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Materia międzygwiazdowa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  <p:pic>
        <p:nvPicPr>
          <p:cNvPr id="6" name="Obraz 5" descr="N44NNBWeb2_gold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500174"/>
            <a:ext cx="6000792" cy="512424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429388" y="1928802"/>
            <a:ext cx="277870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Składa się z gazu i pyłu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Typowa gęstość to kilka (!)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atomów na cm3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Zasilana przez gwiazdy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(np. wiatr gwiazdowy,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wybuchy supernowych)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W odpowiednio gęstym i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masywnym obłoku materii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międzygwiazdowej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powstają nowe gwiazdy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464903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o małej masie</a:t>
            </a:r>
            <a:endParaRPr lang="pl-PL" dirty="0"/>
          </a:p>
        </p:txBody>
      </p:sp>
      <p:pic>
        <p:nvPicPr>
          <p:cNvPr id="5" name="Obraz 4" descr="p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6" y="1428736"/>
            <a:ext cx="5194300" cy="38862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355311" y="2285992"/>
            <a:ext cx="386015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Gwiazda  o masie porównywalnej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z masą Słońca kończy życie jako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stygnący biały karzeł, który nie może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być bardziej masywny niż 1.4 </a:t>
            </a:r>
            <a:r>
              <a:rPr lang="pl-PL" b="1" dirty="0" err="1" smtClean="0">
                <a:solidFill>
                  <a:srgbClr val="FFFF00"/>
                </a:solidFill>
                <a:cs typeface="Arial" pitchFamily="34" charset="0"/>
              </a:rPr>
              <a:t>M</a:t>
            </a:r>
            <a:r>
              <a:rPr lang="pl-PL" b="1" baseline="-25000" dirty="0" err="1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</a:t>
            </a:r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 </a:t>
            </a:r>
            <a:endParaRPr lang="pl-PL" b="1" dirty="0" smtClean="0">
              <a:solidFill>
                <a:srgbClr val="FFFF00"/>
              </a:solidFill>
            </a:endParaRP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Piękna otoczka w postaci mgławicy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planetarnej przestaje świecić po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około 10 000 lat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Przestaje świecić ale nie znika. Gaz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ucieka w przestrzeń międzygwiazdową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i może zasilić obłok, z którego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powstaną nowe gwiazdy…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0" name="Obraz 9" descr="800px-HR_Diagr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7682"/>
            <a:ext cx="3967602" cy="24103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800px-HR_Diagr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0306"/>
            <a:ext cx="4938884" cy="3000372"/>
          </a:xfrm>
          <a:prstGeom prst="rect">
            <a:avLst/>
          </a:prstGeom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786314" y="1571612"/>
            <a:ext cx="4427559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Początkowo ewoluują podobnie jak gwiazdy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o mniejszych gwiazdach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Po wypaleniu wodoru i helu gwiazda ma na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tyle dużą masę, że po zapadnięciu się jadra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temperatura może wzrosnąć do wartości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umożliwiającej zapalenie węgla i przemianę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 neon, następnie (po kolejnym zapadaniu)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neon przemienia się w tlen, </a:t>
            </a:r>
            <a:r>
              <a:rPr lang="pl-PL" b="1" dirty="0" err="1" smtClean="0">
                <a:solidFill>
                  <a:srgbClr val="FFFF00"/>
                </a:solidFill>
              </a:rPr>
              <a:t>tlen</a:t>
            </a:r>
            <a:r>
              <a:rPr lang="pl-PL" b="1" dirty="0" smtClean="0">
                <a:solidFill>
                  <a:srgbClr val="FFFF00"/>
                </a:solidFill>
              </a:rPr>
              <a:t> w krzem,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a krzem w żelazo.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Żelazo nie może być już spalane w reakcjach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termojądrowych. 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Oczywiście spalane są też pozostałości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lżejszych pierwiastków znajdujące się w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zewnętrznych warstwach. Gwiazda osiąga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charakterystyczny etap „cebuli”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736"/>
            <a:ext cx="4524370" cy="452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ole tekstowe 8"/>
          <p:cNvSpPr txBox="1"/>
          <p:nvPr/>
        </p:nvSpPr>
        <p:spPr>
          <a:xfrm>
            <a:off x="4786314" y="1571612"/>
            <a:ext cx="4427559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Początkowo ewoluują podobnie jak gwiazdy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o mniejszych gwiazdach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Po wypaleniu wodoru i helu gwiazda ma na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tyle dużą masę, że po zapadnięciu się jadra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temperatura może wzrosnąć do wartości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umożliwiającej zapalenie węgla i przemianę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 neon, następnie (po kolejnym zapadaniu)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neon przemienia się w tlen, </a:t>
            </a:r>
            <a:r>
              <a:rPr lang="pl-PL" b="1" dirty="0" err="1" smtClean="0">
                <a:solidFill>
                  <a:srgbClr val="FFFF00"/>
                </a:solidFill>
              </a:rPr>
              <a:t>tlen</a:t>
            </a:r>
            <a:r>
              <a:rPr lang="pl-PL" b="1" dirty="0" smtClean="0">
                <a:solidFill>
                  <a:srgbClr val="FFFF00"/>
                </a:solidFill>
              </a:rPr>
              <a:t> w krzem,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a krzem w żelazo.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Żelazo nie może być już spalane w reakcjach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termojądrowych. 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Oczywiście spalane są też pozostałości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lżejszych pierwiastków znajdujące się w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zewnętrznych warstwach. Gwiazda osiąga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charakterystyczny etap „cebuli”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736"/>
            <a:ext cx="4524370" cy="452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ole tekstowe 8"/>
          <p:cNvSpPr txBox="1"/>
          <p:nvPr/>
        </p:nvSpPr>
        <p:spPr>
          <a:xfrm>
            <a:off x="4643438" y="1601822"/>
            <a:ext cx="452623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Dalsza ewolucja zależy od tego jak masywne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jest jądro.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Jeżeli jego masa nie przekracza 1.4 </a:t>
            </a:r>
            <a:r>
              <a:rPr lang="pl-PL" b="1" dirty="0" err="1" smtClean="0">
                <a:solidFill>
                  <a:srgbClr val="FFFF00"/>
                </a:solidFill>
                <a:cs typeface="Arial" pitchFamily="34" charset="0"/>
              </a:rPr>
              <a:t>M</a:t>
            </a:r>
            <a:r>
              <a:rPr lang="pl-PL" b="1" baseline="-25000" dirty="0" err="1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</a:t>
            </a:r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 to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gwiazda kończy jako biały karzeł.</a:t>
            </a:r>
          </a:p>
          <a:p>
            <a:endParaRPr lang="pl-PL" b="1" dirty="0" smtClean="0">
              <a:solidFill>
                <a:srgbClr val="FFFF00"/>
              </a:solidFill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Gdy masa jądra jest większa to jego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kurczenie nie jest zatrzymywane przez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degenerację materii i kurczenie trwa aż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do momentu gdy elektrony zostaną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„wciśnięte” w jądra atomów żelaza.</a:t>
            </a:r>
          </a:p>
          <a:p>
            <a:endParaRPr lang="pl-PL" b="1" dirty="0" smtClean="0">
              <a:solidFill>
                <a:srgbClr val="FFFF00"/>
              </a:solidFill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W wyniku tego powstaje gwiazda zbudowana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z samych neutronów – gwiazda neutronowa.</a:t>
            </a:r>
            <a:endParaRPr lang="pl-PL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pic>
        <p:nvPicPr>
          <p:cNvPr id="9" name="Picture 13" descr="D:\BCS\Dydaktyka\Ewolucja\supern_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857364"/>
            <a:ext cx="4191000" cy="2100262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4643438" y="1601822"/>
            <a:ext cx="40538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Podczas kurczenia centrum gwiazdy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zapadają się także warstwy zewnętrzne.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Utworzona gwiazda neutronowa jest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obiektem bardzo sztywnym. Spadające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warstwy zewnętrzne odbijają się od niej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i obserwujemy wybuch supernowej.</a:t>
            </a:r>
          </a:p>
        </p:txBody>
      </p:sp>
      <p:grpSp>
        <p:nvGrpSpPr>
          <p:cNvPr id="11" name="Group 18"/>
          <p:cNvGrpSpPr>
            <a:grpSpLocks/>
          </p:cNvGrpSpPr>
          <p:nvPr/>
        </p:nvGrpSpPr>
        <p:grpSpPr bwMode="auto">
          <a:xfrm>
            <a:off x="357158" y="4214818"/>
            <a:ext cx="3857160" cy="2513037"/>
            <a:chOff x="2676" y="228"/>
            <a:chExt cx="3421" cy="2299"/>
          </a:xfrm>
        </p:grpSpPr>
        <p:pic>
          <p:nvPicPr>
            <p:cNvPr id="12" name="Picture 15" descr="D:\BCS\OSA2006\800px-Supernova_1987A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20" y="228"/>
              <a:ext cx="2640" cy="1980"/>
            </a:xfrm>
            <a:prstGeom prst="rect">
              <a:avLst/>
            </a:prstGeom>
            <a:noFill/>
          </p:spPr>
        </p:pic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2676" y="2189"/>
              <a:ext cx="3421" cy="3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800" dirty="0">
                  <a:solidFill>
                    <a:srgbClr val="FFFF99"/>
                  </a:solidFill>
                  <a:latin typeface="Arial" charset="0"/>
                </a:rPr>
                <a:t>Wybuch supernowej 1987 w LMC</a:t>
              </a: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714752"/>
            <a:ext cx="3571900" cy="279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pic>
        <p:nvPicPr>
          <p:cNvPr id="16" name="sn1987a_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7158" y="2071678"/>
            <a:ext cx="6000792" cy="4402755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1500174"/>
            <a:ext cx="3252797" cy="3252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pic>
        <p:nvPicPr>
          <p:cNvPr id="10" name="Picture 4" descr="D:\BCS\Dydaktyka\Ewolucja\crab_v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714488"/>
            <a:ext cx="5581664" cy="4177679"/>
          </a:xfrm>
          <a:prstGeom prst="rect">
            <a:avLst/>
          </a:prstGeom>
          <a:noFill/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42910" y="6000768"/>
            <a:ext cx="51361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FFFF99"/>
                </a:solidFill>
                <a:latin typeface="Arial" charset="0"/>
              </a:rPr>
              <a:t>Mgławica Krab – pozostałość po wybuchu supernowej w 1054 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pic>
        <p:nvPicPr>
          <p:cNvPr id="9" name="Picture 4" descr="D:\BCS\Dydaktyka\Ewolucja\AP-Krab z pulsare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590696"/>
            <a:ext cx="6858000" cy="48387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500174"/>
            <a:ext cx="4929202" cy="492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286380" y="1785926"/>
            <a:ext cx="391748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Wybuchy supernowych obserwowane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były w przeszłości i widzimy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pozostałości w postaci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charakterystycznych obiektów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mgławicowych.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Jednak po supernowej powinna zostać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jeszcze gwiazda neutronowa.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Jak zaobserwować taki dziwny obiekt? 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Kluczem do tej zagadki okazało się pole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magnetyczne gwiazdy neutronowej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43050"/>
            <a:ext cx="4822040" cy="3857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857752" y="1785926"/>
            <a:ext cx="428373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Pole magnetyczne gwiazdy neutronowej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jest bardzo dobrym akceleratorem cząstek.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Cząstki rozpędzone do ogromnych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prędkości zderzają się z zewnętrznymi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warstwami gwiazdy neutronowej w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okolicach biegunów magnetycznych.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W wyniku zderzeń produkowane jest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promieniowanie, które możemy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rejestrować.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Po raz pierwszy dokonała tego </a:t>
            </a:r>
            <a:r>
              <a:rPr lang="pl-PL" b="1" dirty="0" err="1" smtClean="0">
                <a:solidFill>
                  <a:srgbClr val="FFFF00"/>
                </a:solidFill>
              </a:rPr>
              <a:t>Jocelyn</a:t>
            </a:r>
            <a:r>
              <a:rPr lang="pl-PL" b="1" dirty="0" smtClean="0">
                <a:solidFill>
                  <a:srgbClr val="FFFF00"/>
                </a:solidFill>
              </a:rPr>
              <a:t> Bell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 1967 roku.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785926"/>
            <a:ext cx="3786214" cy="436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71480"/>
            <a:ext cx="7858151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5285421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Materia międzygwiazdowa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857752" y="1785926"/>
            <a:ext cx="429059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Promieniowanie związane z gwiazdą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neutronową ma postać bardzo krótkich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impulsów rejestrowanych głównie w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zakresie radiowym.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Związane jest to z tym, że oś rotacji pulsara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nie pokrywa się z osią pola magnetycznego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Stąd nazwa tych obiektów – pulsary.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Pulsary rotują niewiarygodnie szybko. 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Typowe okresy obrotu (odległości między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kolejnymi pulsami) są rzędu 0.1 – 0.01 s!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 takim czasie obiekt o rozmiarach rzędu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kilkunastu kilometrów dokonuje pełnego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obrotu wokół własnej osi.</a:t>
            </a:r>
          </a:p>
        </p:txBody>
      </p:sp>
      <p:pic>
        <p:nvPicPr>
          <p:cNvPr id="11" name="Pulsars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2285992"/>
            <a:ext cx="4107685" cy="32861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5143504" y="1861315"/>
            <a:ext cx="400327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Najbardziej masywne gwiazdy nie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kończą życia jako gwiazdy neutronowe.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Jeśli masa jądra gwiazdy znajdującej się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 końcowej fazie ewolucji przekroczy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2.1 </a:t>
            </a:r>
            <a:r>
              <a:rPr lang="pl-PL" b="1" dirty="0" err="1" smtClean="0">
                <a:solidFill>
                  <a:srgbClr val="FFFF00"/>
                </a:solidFill>
                <a:cs typeface="Arial" pitchFamily="34" charset="0"/>
              </a:rPr>
              <a:t>M</a:t>
            </a:r>
            <a:r>
              <a:rPr lang="pl-PL" b="1" baseline="-25000" dirty="0" err="1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</a:t>
            </a:r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 to zapadanie jądra nie zostaje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zatrzymane przez powstanie materii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neutronowej.</a:t>
            </a:r>
          </a:p>
          <a:p>
            <a:endParaRPr lang="pl-PL" b="1" dirty="0" smtClean="0">
              <a:solidFill>
                <a:srgbClr val="FFFF00"/>
              </a:solidFill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Jądro zapada się dalej aż do punktu –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powstaje czarna  dziura.</a:t>
            </a:r>
            <a:endParaRPr lang="pl-PL" b="1" dirty="0">
              <a:solidFill>
                <a:srgbClr val="FFFF00"/>
              </a:solidFill>
            </a:endParaRPr>
          </a:p>
        </p:txBody>
      </p:sp>
      <p:grpSp>
        <p:nvGrpSpPr>
          <p:cNvPr id="12" name="Grupa 11"/>
          <p:cNvGrpSpPr/>
          <p:nvPr/>
        </p:nvGrpSpPr>
        <p:grpSpPr>
          <a:xfrm>
            <a:off x="71406" y="2000240"/>
            <a:ext cx="5060165" cy="4048132"/>
            <a:chOff x="214282" y="2000240"/>
            <a:chExt cx="5060165" cy="4048132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000240"/>
              <a:ext cx="5060165" cy="4048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Prostokąt 9"/>
            <p:cNvSpPr/>
            <p:nvPr/>
          </p:nvSpPr>
          <p:spPr>
            <a:xfrm>
              <a:off x="3428992" y="2143116"/>
              <a:ext cx="1714512" cy="57150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10"/>
            <p:cNvSpPr/>
            <p:nvPr/>
          </p:nvSpPr>
          <p:spPr>
            <a:xfrm>
              <a:off x="3428992" y="4500570"/>
              <a:ext cx="1714512" cy="57150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5143504" y="1861315"/>
            <a:ext cx="400327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Najbardziej masywne gwiazdy nie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kończą życia jako gwiazdy neutronowe.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Jeśli masa jądra gwiazdy znajdującej się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 końcowej fazie ewolucji przekroczy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2.1 </a:t>
            </a:r>
            <a:r>
              <a:rPr lang="pl-PL" b="1" dirty="0" err="1" smtClean="0">
                <a:solidFill>
                  <a:srgbClr val="FFFF00"/>
                </a:solidFill>
                <a:cs typeface="Arial" pitchFamily="34" charset="0"/>
              </a:rPr>
              <a:t>M</a:t>
            </a:r>
            <a:r>
              <a:rPr lang="pl-PL" b="1" baseline="-25000" dirty="0" err="1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</a:t>
            </a:r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 to zapadanie jądra nie zostaje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zatrzymane przez powstanie materii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neutronowej.</a:t>
            </a:r>
          </a:p>
          <a:p>
            <a:endParaRPr lang="pl-PL" b="1" dirty="0" smtClean="0">
              <a:solidFill>
                <a:srgbClr val="FFFF00"/>
              </a:solidFill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Jądro zapada się dalej aż do punktu – </a:t>
            </a:r>
          </a:p>
          <a:p>
            <a:r>
              <a:rPr lang="pl-PL" b="1" dirty="0" smtClean="0">
                <a:solidFill>
                  <a:srgbClr val="FFFF00"/>
                </a:solidFill>
                <a:cs typeface="Arial" pitchFamily="34" charset="0"/>
                <a:sym typeface="Wingdings" pitchFamily="2" charset="2"/>
              </a:rPr>
              <a:t>powstaje czarna  dziura.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2" name="Obraz 11" descr="1996-23-eta-carina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357298"/>
            <a:ext cx="4316108" cy="53023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500174"/>
            <a:ext cx="3286148" cy="262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4786314" y="4214818"/>
            <a:ext cx="411285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Tak może wyglądać czarna dziura. 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Zniekształcony obraz dookoła niej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bierze się z zakrzywienia przestrzeni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jakie wywołuje każdy obiekt posiadający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masę, ale czarna dziura zakrzywia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przestrzeń wyjątkowo silnie.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9" name="Obraz 8" descr="http://scholar.uwinnipeg.ca/courses/38/4500.6-001/Cosmology/collapse.g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500174"/>
            <a:ext cx="2786082" cy="474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214810" y="1714488"/>
            <a:ext cx="49651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Czarne dziury obserwujemy pośrednio – dzięki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efektom jakie wywołują. Głównym źródłem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informacji na ich temat są zjawiska obserwowane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 otoczeniu tych niewidocznych obiektów.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1" name="Obraz 10" descr="595_0h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857496"/>
            <a:ext cx="4305799" cy="2733682"/>
          </a:xfrm>
          <a:prstGeom prst="rect">
            <a:avLst/>
          </a:prstGeom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5794" y="3143248"/>
            <a:ext cx="4805362" cy="360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736"/>
            <a:ext cx="489213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ole tekstowe 8"/>
          <p:cNvSpPr txBox="1"/>
          <p:nvPr/>
        </p:nvSpPr>
        <p:spPr>
          <a:xfrm>
            <a:off x="214282" y="6357958"/>
            <a:ext cx="395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Przykładowe obserwacje czarnych dziur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143248"/>
            <a:ext cx="4412240" cy="341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80585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Gwiazdy masywne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14282" y="6357958"/>
            <a:ext cx="395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Przykładowe obserwacje czarnych dziur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500174"/>
            <a:ext cx="6281749" cy="470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3190297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Podsumowanie</a:t>
            </a:r>
            <a:endParaRPr lang="pl-PL" dirty="0"/>
          </a:p>
        </p:txBody>
      </p:sp>
      <p:pic>
        <p:nvPicPr>
          <p:cNvPr id="10" name="Picture 2" descr="D:\BCS\Dydaktyka\Ewolucja_gwiaz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8736"/>
            <a:ext cx="8001056" cy="51770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v838mon-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66" y="0"/>
            <a:ext cx="2928934" cy="2928934"/>
          </a:xfrm>
          <a:prstGeom prst="rect">
            <a:avLst/>
          </a:prstGeom>
        </p:spPr>
      </p:pic>
      <p:pic>
        <p:nvPicPr>
          <p:cNvPr id="4" name="Obraz 3" descr="v838mon-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2" y="571480"/>
            <a:ext cx="2928934" cy="2928934"/>
          </a:xfrm>
          <a:prstGeom prst="rect">
            <a:avLst/>
          </a:prstGeom>
        </p:spPr>
      </p:pic>
      <p:pic>
        <p:nvPicPr>
          <p:cNvPr id="5" name="Obraz 4" descr="v838mon-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1500174"/>
            <a:ext cx="2928926" cy="2928926"/>
          </a:xfrm>
          <a:prstGeom prst="rect">
            <a:avLst/>
          </a:prstGeom>
        </p:spPr>
      </p:pic>
      <p:pic>
        <p:nvPicPr>
          <p:cNvPr id="2" name="Obraz 1" descr="v838mon-4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26" y="3929066"/>
            <a:ext cx="2928934" cy="292893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500826" y="4143380"/>
            <a:ext cx="2317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solidFill>
                  <a:srgbClr val="FFFF99"/>
                </a:solidFill>
              </a:rPr>
              <a:t>KONIEC</a:t>
            </a:r>
            <a:endParaRPr lang="pl-PL" sz="3600" b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5421677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Narodziny gwiazd – model 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  <p:pic>
        <p:nvPicPr>
          <p:cNvPr id="5" name="cluster2mr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0034" y="1571612"/>
            <a:ext cx="4488503" cy="511969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000628" y="2227258"/>
            <a:ext cx="410907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Aby w obłoku rozpoczęły się procesy</a:t>
            </a:r>
          </a:p>
          <a:p>
            <a:r>
              <a:rPr lang="pl-PL" b="1" dirty="0" err="1" smtClean="0">
                <a:solidFill>
                  <a:srgbClr val="FFFF00"/>
                </a:solidFill>
              </a:rPr>
              <a:t>gwiazdotwórcze</a:t>
            </a:r>
            <a:r>
              <a:rPr lang="pl-PL" b="1" dirty="0" smtClean="0">
                <a:solidFill>
                  <a:srgbClr val="FFFF00"/>
                </a:solidFill>
              </a:rPr>
              <a:t> potrzebna jest jego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odpowiednia masa.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Jednak obłok nie może zacząć zapadania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samoistnie. 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Potrzebne jest jakieś zaburzenie. Może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to być np. fala związana z wybuchem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supernowej. Inny rodzaj zaburzenia jest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związany z rotacją galaktyki (np. gwiazdy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powstające w ramionach spiralnych)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6445995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Narodziny gwiazd – obserwacje 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  <p:pic>
        <p:nvPicPr>
          <p:cNvPr id="6" name="Obraz 5" descr="2006-1017antenn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500174"/>
            <a:ext cx="5313740" cy="4286280"/>
          </a:xfrm>
          <a:prstGeom prst="rect">
            <a:avLst/>
          </a:prstGeom>
        </p:spPr>
      </p:pic>
      <p:pic>
        <p:nvPicPr>
          <p:cNvPr id="10" name="Obraz 9" descr="m45_russe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214686"/>
            <a:ext cx="5214942" cy="34766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6445995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Narodziny gwiazd – obserwacje 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00174"/>
            <a:ext cx="6878454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6445995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Narodziny gwiazd – obserwacje 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857364"/>
            <a:ext cx="4857784" cy="467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4" descr="D:\BCS\Dydaktyka\Ewolucja\proplyds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357298"/>
            <a:ext cx="392909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28572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i="1" dirty="0" smtClean="0">
                <a:solidFill>
                  <a:srgbClr val="CCCC00"/>
                </a:solidFill>
                <a:latin typeface="Arial" charset="0"/>
              </a:rPr>
              <a:t>M 16 - mgławica w gwiazdozbiorze Orła </a:t>
            </a:r>
          </a:p>
          <a:p>
            <a:r>
              <a:rPr lang="pl-PL" i="1" dirty="0" smtClean="0">
                <a:solidFill>
                  <a:srgbClr val="CCCC00"/>
                </a:solidFill>
                <a:latin typeface="Arial" charset="0"/>
              </a:rPr>
              <a:t>- widoczne obszary, gdzie powstają gwiazdy</a:t>
            </a:r>
            <a:endParaRPr lang="pl-PL" i="1" dirty="0">
              <a:solidFill>
                <a:srgbClr val="CCCC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0" y="1285860"/>
            <a:ext cx="8858248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4282" y="428604"/>
            <a:ext cx="553549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99"/>
                </a:solidFill>
                <a:latin typeface="Arial" charset="0"/>
              </a:rPr>
              <a:t>Narodziny gwiazd – model  </a:t>
            </a:r>
            <a:endParaRPr lang="pl-PL" sz="3200" b="1" dirty="0">
              <a:solidFill>
                <a:srgbClr val="FFFF99"/>
              </a:solidFill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6531731" cy="505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1664</Words>
  <Application>Microsoft Office PowerPoint</Application>
  <PresentationFormat>Pokaz na ekranie (4:3)</PresentationFormat>
  <Paragraphs>409</Paragraphs>
  <Slides>48</Slides>
  <Notes>0</Notes>
  <HiddenSlides>0</HiddenSlides>
  <MMClips>6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49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</vt:vector>
  </TitlesOfParts>
  <Company>Instytut Astronomiczny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 Mrozek</dc:creator>
  <cp:lastModifiedBy>Tomek Mrozek</cp:lastModifiedBy>
  <cp:revision>59</cp:revision>
  <dcterms:created xsi:type="dcterms:W3CDTF">2008-03-12T14:28:20Z</dcterms:created>
  <dcterms:modified xsi:type="dcterms:W3CDTF">2008-06-06T20:11:32Z</dcterms:modified>
</cp:coreProperties>
</file>