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78" r:id="rId4"/>
    <p:sldId id="279" r:id="rId5"/>
    <p:sldId id="264" r:id="rId6"/>
    <p:sldId id="275" r:id="rId7"/>
    <p:sldId id="274" r:id="rId8"/>
    <p:sldId id="283" r:id="rId9"/>
    <p:sldId id="256" r:id="rId10"/>
    <p:sldId id="258" r:id="rId11"/>
    <p:sldId id="273" r:id="rId12"/>
    <p:sldId id="260" r:id="rId13"/>
    <p:sldId id="262" r:id="rId14"/>
    <p:sldId id="280" r:id="rId15"/>
    <p:sldId id="281" r:id="rId16"/>
    <p:sldId id="265" r:id="rId17"/>
    <p:sldId id="268" r:id="rId18"/>
    <p:sldId id="269" r:id="rId19"/>
    <p:sldId id="282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93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image" Target="../media/image43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gif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620688"/>
            <a:ext cx="461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>
                <a:solidFill>
                  <a:schemeClr val="bg1"/>
                </a:solidFill>
              </a:rPr>
              <a:t>Wyprawa na kometę</a:t>
            </a:r>
            <a:endParaRPr lang="pl-PL" sz="4000" i="1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1560" y="5301208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Tomek Mrozek</a:t>
            </a:r>
          </a:p>
          <a:p>
            <a:pPr marL="342900" indent="-342900">
              <a:buAutoNum type="arabicPeriod"/>
            </a:pPr>
            <a:r>
              <a:rPr lang="pl-PL" sz="1600" dirty="0" smtClean="0">
                <a:solidFill>
                  <a:schemeClr val="bg1"/>
                </a:solidFill>
              </a:rPr>
              <a:t>Instytut Astronomiczny </a:t>
            </a:r>
            <a:r>
              <a:rPr lang="pl-PL" sz="1600" dirty="0" err="1" smtClean="0">
                <a:solidFill>
                  <a:schemeClr val="bg1"/>
                </a:solidFill>
              </a:rPr>
              <a:t>UWr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pl-PL" sz="1600" dirty="0" smtClean="0">
                <a:solidFill>
                  <a:schemeClr val="bg1"/>
                </a:solidFill>
              </a:rPr>
              <a:t>Zakład Fizyki Słońca CBK PAN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9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Newton. Wszystko (prawie), co potrzebne…</a:t>
            </a:r>
            <a:endParaRPr lang="pl-PL" sz="2000" i="1" dirty="0"/>
          </a:p>
        </p:txBody>
      </p:sp>
      <p:pic>
        <p:nvPicPr>
          <p:cNvPr id="3" name="Picture 4" descr="Plik:Sir Isaac Newton by Sir Godfrey Kneller, 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9258"/>
            <a:ext cx="3825102" cy="4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thumb/6/60/Newton-Principia-Mathematica_1-500x700.jpg/220px-Newton-Principia-Mathematica_1-500x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28" y="689770"/>
            <a:ext cx="1525476" cy="21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220072" y="689770"/>
            <a:ext cx="3672408" cy="341632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5 lipca </a:t>
            </a:r>
            <a:r>
              <a:rPr lang="pl-PL" dirty="0" smtClean="0"/>
              <a:t>1687 r.</a:t>
            </a:r>
            <a:endParaRPr lang="pl-PL" dirty="0"/>
          </a:p>
          <a:p>
            <a:endParaRPr lang="pl-PL" b="1" dirty="0" smtClean="0"/>
          </a:p>
          <a:p>
            <a:r>
              <a:rPr lang="pl-PL" b="1" dirty="0" err="1" smtClean="0"/>
              <a:t>Philosophiae</a:t>
            </a:r>
            <a:r>
              <a:rPr lang="pl-PL" b="1" dirty="0" smtClean="0"/>
              <a:t> </a:t>
            </a:r>
            <a:r>
              <a:rPr lang="pl-PL" b="1" dirty="0" err="1"/>
              <a:t>naturalis</a:t>
            </a:r>
            <a:r>
              <a:rPr lang="pl-PL" b="1" dirty="0"/>
              <a:t> principia </a:t>
            </a:r>
            <a:r>
              <a:rPr lang="pl-PL" b="1" dirty="0" err="1" smtClean="0"/>
              <a:t>mathematica</a:t>
            </a:r>
            <a:endParaRPr lang="pl-PL" b="1" dirty="0" smtClean="0"/>
          </a:p>
          <a:p>
            <a:r>
              <a:rPr lang="pl-PL" i="1" dirty="0" smtClean="0"/>
              <a:t>(Podstawy </a:t>
            </a:r>
            <a:r>
              <a:rPr lang="pl-PL" i="1" dirty="0"/>
              <a:t>matematyczne filozofii </a:t>
            </a:r>
            <a:r>
              <a:rPr lang="pl-PL" i="1" dirty="0" smtClean="0"/>
              <a:t>przyrody)</a:t>
            </a:r>
          </a:p>
          <a:p>
            <a:endParaRPr lang="pl-PL" dirty="0"/>
          </a:p>
          <a:p>
            <a:r>
              <a:rPr lang="pl-PL" dirty="0" smtClean="0"/>
              <a:t>Prawo powszechnego ciążenia i zasady dynamiki wystarczają aby rozwinąć technikę rakietową i wytłumaczyć ruch w polu grawitacyjnym.</a:t>
            </a:r>
            <a:endParaRPr lang="pl-PL" dirty="0"/>
          </a:p>
        </p:txBody>
      </p:sp>
      <p:pic>
        <p:nvPicPr>
          <p:cNvPr id="6" name="Picture 8" descr="http://www.alanpedia.com/physics_gravitation/gravitation_and_Newton_s_law_of_gravity_clip_image0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93362"/>
            <a:ext cx="5926237" cy="25604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46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un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211" y="2060848"/>
            <a:ext cx="6912767" cy="388843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Wyrwać się Ziemi.</a:t>
            </a:r>
            <a:endParaRPr lang="pl-PL" sz="2000" i="1" dirty="0"/>
          </a:p>
        </p:txBody>
      </p:sp>
      <p:pic>
        <p:nvPicPr>
          <p:cNvPr id="3" name="Picture 2" descr="Konstantin Cio&amp;lstrok;kows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9" y="692696"/>
            <a:ext cx="3694317" cy="42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57603" y="3777335"/>
            <a:ext cx="2812437" cy="30777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>
            <a:spAutoFit/>
          </a:bodyPr>
          <a:lstStyle/>
          <a:p>
            <a:r>
              <a:rPr lang="pl-PL" sz="1400" dirty="0"/>
              <a:t>Konstantin </a:t>
            </a:r>
            <a:r>
              <a:rPr lang="pl-PL" sz="1400" dirty="0" err="1"/>
              <a:t>Edwardowicz</a:t>
            </a:r>
            <a:r>
              <a:rPr lang="pl-PL" sz="1400" dirty="0"/>
              <a:t> Ciołkowski </a:t>
            </a:r>
          </a:p>
        </p:txBody>
      </p:sp>
      <p:pic>
        <p:nvPicPr>
          <p:cNvPr id="5" name="Picture 4" descr="http://www.grc.nasa.gov/WWW/K-12/VirtualAero/BottleRocket/images/History3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2246" y="3811219"/>
            <a:ext cx="2304254" cy="35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851920" y="692696"/>
            <a:ext cx="518457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Исследование мировых пространств реактивными </a:t>
            </a:r>
            <a:endParaRPr lang="pl-PL" dirty="0" smtClean="0"/>
          </a:p>
          <a:p>
            <a:r>
              <a:rPr lang="ru-RU" dirty="0" smtClean="0"/>
              <a:t>приборами</a:t>
            </a:r>
            <a:r>
              <a:rPr lang="pl-PL" dirty="0" smtClean="0"/>
              <a:t> (1903)</a:t>
            </a:r>
          </a:p>
          <a:p>
            <a:endParaRPr lang="pl-PL" dirty="0"/>
          </a:p>
          <a:p>
            <a:r>
              <a:rPr lang="pl-PL" dirty="0" smtClean="0"/>
              <a:t>W tej pracy przedstawione są najważniejsze koncepcje lotów kosmicznych.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995936" y="5805264"/>
            <a:ext cx="4752528" cy="92333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Koncepcje Ciołkowskiego wywarły olbrzymi wpływ na wszystkich, którzy są uważani za ojców lotów w kosmos (von Brown, </a:t>
            </a:r>
            <a:r>
              <a:rPr lang="pl-PL" dirty="0" err="1" smtClean="0"/>
              <a:t>Korolow</a:t>
            </a:r>
            <a:r>
              <a:rPr lang="pl-PL" dirty="0" smtClean="0"/>
              <a:t>)</a:t>
            </a:r>
            <a:endParaRPr lang="pl-PL" dirty="0"/>
          </a:p>
        </p:txBody>
      </p:sp>
      <p:grpSp>
        <p:nvGrpSpPr>
          <p:cNvPr id="9" name="Grupa 8"/>
          <p:cNvGrpSpPr/>
          <p:nvPr/>
        </p:nvGrpSpPr>
        <p:grpSpPr>
          <a:xfrm>
            <a:off x="8278366" y="1119443"/>
            <a:ext cx="614114" cy="744644"/>
            <a:chOff x="3304123" y="1988840"/>
            <a:chExt cx="614114" cy="744644"/>
          </a:xfrm>
        </p:grpSpPr>
        <p:pic>
          <p:nvPicPr>
            <p:cNvPr id="11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e tekstowe 11"/>
            <p:cNvSpPr txBox="1"/>
            <p:nvPr/>
          </p:nvSpPr>
          <p:spPr>
            <a:xfrm>
              <a:off x="3424730" y="219557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Problem podróży w US – dlaczego nie latamy „na skróty”?</a:t>
            </a:r>
            <a:endParaRPr lang="pl-PL" sz="2000" i="1" dirty="0"/>
          </a:p>
        </p:txBody>
      </p:sp>
      <p:sp>
        <p:nvSpPr>
          <p:cNvPr id="2" name="AutoShape 2" descr="data:image/jpeg;base64,/9j/4AAQSkZJRgABAQAAAQABAAD/2wCEAAkGBxQTEhUUExQWFhQXFxQYGBgUGBoYFxUUFBUXFxcXFRcYHCggGholHBUUITEhJSkrLi4uFx8zODMsNygtLisBCgoKDg0OGhAQGywkICQsLCwsLCwsLCwsLCwsLCwsLCwsLCwsLCwsLCwsLCwsLCwsLCwsLCwsLCwsLCwsLCwsLP/AABEIAOEA4AMBIgACEQEDEQH/xAAcAAABBAMBAAAAAAAAAAAAAAAAAwQFBgIHCAH/xABLEAABAwIDBAcDCAYHBwUAAAABAAIDBBEFITESQVFhBgcTInGBkRQyoRUjQlLB0eHwM0NTsdPxCBckNGKStFRydIKio7MWJTVjk//EABkBAAMBAQEAAAAAAAAAAAAAAAACAwEEBf/EACMRAAMAAgEFAQEBAQEAAAAAAAABAgMREgQTITFBURRhIkL/2gAMAwEAAhEDEQA/AN4oQhAAhCEACEIQAIQkayrZEx0kr2sY0Xc55DWtHEk5BACyFqHpf14wRXZQM7d+fzkgLYh4Nyc//pHMrU3SHpziFaT21Q8MNx2cfzcey7Igtb7wsSO9dBqTfo6VxzpxQUh2Z6qNrs+6CXvFr6tYCRoRmqXiXXrQsNoYZ5sxnZsbCCLkguO1cGwsWjfnx5+ZAl46cpXRWcLZtms6+5iHCKijafoukkc4DPLaY1rb5cHBRv8AXpiP7Gj/AMkv8ZUCOkSgpuSXmUXTl7/rzxH9jR/5Jf4ymaXr7dcdpQjZ+kWSm97fRDmcea1Z7L4INGjmHYRvTDevCgf+lZPCbXN2B7b30BY4k5Z5tG9XXBOllFV/3epikN7bIdZ97kDuOs7Ox3ZrlN1CkX0C3mK8D+HZiFyvgHT/ABKiNmTukZl83PeVlgb5XO03foR8Bba/RfrqpJiGVTHUzzYbR78JJy94C7Bf6wsN5TbRKopezaKEnBM17Q5jg5pFw5pBBHEEapRaICEIQAIQhAAhCEACEIQAIQhAAheErRvWf1vE7dLhziADsvqWmxNtWwEbr5be/O2VigC6dPutOlw/aiZ8/VD9W092M3/Wv3HXui542vdc+9J+lNXiEm3UyFwHusHdjZr7rBlfM5m55qHbHfM6nPP7U5iiuldFoxN+xKKFOGUx4J5TwDfqpGCDkpOjsnGkMIKTLROmUtlJRRm+aeNpFN0WUEVHDwCWFKVKxUlkqYQNyXkOoIf2QrL2TxUwymvuSnsZ4BZyN4EGaRIvpfNWX2Hl9iTkpOAujkY4KtJTDhZMpqHllxVukoE2koEysR4yO6M9LK3DnD2eS8VzeGS5idfWzdWm5vdpGet9FvvoR1g0uIjZYezqALuhee9bPNh0eMtRpcXAWip8PvqFGS0TmODmOcx7TdrmEtc08WkZgqs5f05svTb8o62QtVdW3Wj2xFNiDmsm7rY5fdbNoNl+5shOe4G+VtDtVWT2cNS5emCEIWmAhCEACEIQAIJQtOdeHWCYQaCmdaRzf7Q8asY4ZRtP1nA58AeJyAIPrf60O326Kif8xm2aZp/TG9jHGf2e4n6Wg7vvakjj4oiZvT2CJJVF8WPflnkUSkIKfglaSC2vwTsDkoujumDCKAb/AM+SfQRZ/eko2k7k7h2iQNFNsrMjhozyCkIG3bct9U0qINgA7QKUgqXaZ29Umyin4OmAcPxTiNwO63rZJNBOiVaHcPVZs3QpYAXJHxSgjB4fnmkjkLn8E4Y4DW3qjY2jxlMba+q8MJCcNdzS2zks2GiP7O+5YPpvLzT8DPK1/ilI37BvYI2bog5KWyY1VHyU/UNudwvuCS9lvktVCuSi4jht7j4LZ/VJ0+eXNoKx13WtBK85v4QvJ1db3TvtbW16pidLY6KBxDDrjhwI3HxVoyaOXNgVI6nQtfdU3TQ1cXs07r1ULdTcmaJtmiUk/SBIDs9bHfYbBXWns8ppp6YIQhBgIQhAFY6xOlbMOo3ykjtXAshbld0hGRsdWt1PIc1ybUTulkdI8lz3uc97jq5ziS4nmSSrn1u9L/lCtPZm9PBeOKxuHm525R/vEC3JreaqNLBdY2PE7YvT091JUlG7eMkrR0qmqWmUqO6fA3goCU7Zh794yUpSxacFJwCyk5OiWQcdARuSrMPJ/BWNjeXwT2CEHO3wU3BZUVBuGuvc3PmnLaQ3uFcWUrDuSrcMafBK4ZqtFV2LXztlv0+CBGHX2TllruVslwGNzbOulKXo7GwEBxz1/FLwobuxop0lOdBskc16aYkC5bfgOHkrt8hxkELKLBGZ5Afct7bF70FLe1wPdF28df5LKOR25t/JWLEOjJe8Fj9kAafanvyCNm21n9qThW9aH7sa9lQkBd3uztbnYpQ1BHvMI8c1L0vRiQPuZLtz1JN1Iv6Oj6yFFP2geSF9Ku+YEXDSeQyTUym53anMaK7NwRvPh5JF+AtO9NwZncj9KJKCTa+fA/YmNXE4AgtV7nwCzr3TOrwcb9/FNKZlOX6NbtfJTysnhOzLG4Oac7EjVrrEXadCN4JC6R6M45HW00dRF7rxmDqx7TZ7DfeCCOeRGRC0rV4Ja4vfgpfqqxT2SsdTPNoqj3b6NqGju+G20Ft95awLqxN+med1WPa5I3OhCFc88FT+tbpIaHDpZGG0r7RRG9iHyauHNrQ53iArgudv6QmOmWtZStI2KdgJG/tpczc8Njs/UoA1ZE25UvQQncoyAZhWGgCRs6sU+CSoojwUzTg7x6JlRH8lTtGBvz8MlJ0jrmWZ07uLSpKmI/IXkJbwUhTgHdZLy/0rxMoHt5FP6cN1uF5DDfhZO4aVp3fBGzGKQxtOacx07b3DiFlFRjwS7KMcSfgtRJtHvswKUZS2Q2k/N0q2ldxPqt0I6X6YClzSgoTuslo6U7ylRTu4o4k3k/0bCiK99hToQP4rLsX8VvBfgndf6R4o3DggUx0t8PtUh2bl45juSOKN7rGXsZ5JJ8B4fYn/AGb1iYn8lnFDLI/0iZKU8EyqKEqckY9NpWvsl4otORlUrqHkqpi+Gkd5hLXNIc1w1a5puHDmDn5LYtXA4/yVcxOidb8E0rRR1teTYPRXGPa6WKbIOc2z2i9myt7sjcxfJwNuIsdDdSy1t1WYgWTT0ribEdvGCSbWLWSgZWAziNr6km2pWyV0HlXPGmjwlca9KMWNXVz1BJPayPcL6hl7MGZNrNDRa+Vl1X0/xIU+HVcuXdheBcEjbeNhgIG4uc0LkEIFQ5pmXIspmC4CiYNclJ0t1JndC8EzRzcfvUvR1YvqQear8TiE9ZUkjOyjSOmGWeGqy0vz0T2KZwZtjNvLO3iqnS1hGpy/cpOjxMxG4sQdR+Cm0XTLLS4kQMx8VKUWJ3zt6H96pceIO2y9oGydWjQ/irDh1MyUAxO2Hb2k70g/j6WUYjfMApaLEgRqfRVqqLonWc8D9yQr8S2HtfGLNAs62juax79bF4Jl19ruLglOIZyRp5qqYZjAcx3ezy2fxunvy3Hs79reL2Hjms5fdiVh+aLRTyEavy8U6FSOKq1JVB/uuueG8LOdkg3+n3J5yVrwQrpk35ZaWVQO9K9sOIVLhqiDmSFhLirg7ZGfNN/RSFfRbfhl27YcV6JhxVGdixBzNvApNmOm9r+qz+lm/wAD/S/dqOISbphxVKGOE/z+9ZnEyN5Q+ob+GLoX+ltfMNyQllyH2KsfKz+OScfK5I3LO8xv5KRJTvFlX8UkFyLrN9aXZgZeKhsRqEytstOPXsY4bX9hX00mVu0Ebr5d2b5vWxtYua7/AJbXF1ulc94287Liw2eM2ng9ubT5EArf1FUCSNkgBAe1rgDqA4A2PquzG/B53VpK9oo/XlM5uDz2Ntp0LTzaZWm3wC5hjC6I/pGH/wBth/4uP/wzrnmFM/RCPZI0sI3mylKaEblG0Sl6Vt1Gmd8SOGRcE5ZCU6pmC25SlOGgZgFSdnQsZHRUNxqE5ZhruCl6dzOCesDOKlVlpxorrMNk1AyWdLUTQOuPQ6FWeOZjR7ySqJ43br+KR0Px/BpVVYnG0+ItfbUHI+RUXONka5cM1Y2zZWACwdFfVoPkjmt+Q4NLSK1S1Jabt/BLVFQ5xBsQeIVhiwwO0aB+eCfswNxH0fJV4435TJc7nwyu4aycu2mEl3xTiTEagPuS8O0sdPRXzo3g7IzcnNTcmFQudtFoJW9hUv8Alka6xTWqWzW0VRM3vPjdY532Sbokxn/6zfmB9y2hU1DI23dYDcPuCp1bGJn5N2WXvnqfwS3i4/R8PU9z/wA6KuKvaPeFm7iPtS7WDUWI+KtDMGbbRefITRYgZjTz1ScCvfleiqmVv80PnB5Kwt6MNPEeBySruh4+uUcDH1Er2yrk33nL0Ths+5SL8GYCQXnLgFhS0Lb2RxQ/PwNIJ3A2TSqYTmdVZThY4Gya1WHt4ZqsS0Sq0yiYiNVuDq6nD8MpCL92JsZvrtRXjd5XYbclrvFqS97Cy2B1aNth0I5z/wColXZHo83qkVH+kZ/8dD/xcf8A4J1zzEumeveDawiU7N9mSF17X2e+Gl3LJxF+a5kac1rOaXpknSqbpXKvQPUtSVC57R6WKkTkE+ScNmKiWTp0yrC52mdktExTPP8ANPWyeKi6aqblcqRiqGneoVvZ0zx0O45fyU5icD4+CQgc1OWPZxCk2yiSFWNsnMUpCSj2TvCzMY4pNsbSJGlqLcVJRVbePoq5Y8SvWs35rVbQlYVRa468biV67EHag+qrbS76yz2X7im71EP5ZJCXE+9d+f53JxDXt8PFQ5p3b/3JRkBWPK2O8Ea0WamrmH6QS4rmDUqpGMjRIyF28lMszIPopb9lxfirB7oTKfES7fZVhj3A3TgVLljzUxl0Uz6Jh0gtYKMmlDH5L0SuTaaME3N7o7pScWiQGMEbkxrcYJ0FuKavaAmj2qkZGZWGV50NK2tJH3rZHVk6+GwHnP8A6iVavxCO11tLq0g2MLpM77Ufaf8A7OMtvLbt5L0sHo8nrvGjLrIw41GGVcQvcwucALAl0dpGjPKxLADyK5FC7cljDmlrgC0ggg6EEWIK4wxrDjTVE0DszFI+O+Wew4gHInUC+qucCM6OHa3qXpKAneLclD0kinqKXepUd2MlKfCvNLx4awm1nXScdXsjfc7t6dtL36mw+PmoM6pFY8DbbMEea8GCOv3DbxISrKT/AB+qctp5G6Wdyt9qmy0/6JMwGb64t4r04S8mzZRfmUt7Zs++wg8E4pMTY42DTfwU2ysoanDJm6PBK8FLU8QfNTILeHwRIxh35pOKY/JoitiqZu+N0CvqBkQpEMA33SsYG+/gErhDrIR8eJT/AFb+IS7cXmH6s+QT4vFwNnLxzPiV6+Y7V7ehy+CztoHY2ixqb9kSnAxaXXsjb7Uo+J5tZ+Xx8lhPEcmtLr7zf9yztmc0efKsn7N3oknYq7exycx0OR2nu5C+RWDqJv1neWaO1s3uJCTK/P3HJ8KzK4B+9NPYhxdf4JR1EMrSZ78svgjtaDuJi768/Ut5pvJiR3tXhoRfKX1yuk3UQ3u+0eq3tGc0YSYiN7U1lxAX0TqXDWHSQelvVMKqmYz6Vz4K0YiN5RHpJWWgcWi7tk2A1LiLADney3hhdIIYYoha0bGMyFh3GgZDcMlofCac1NfSQAXHbNe7XKOA9q4kgG3utHC7gMrroJejE6R4vVXyoFzb1/YKYcR7cA7FRG121u7WMbDm/wCVsZ/5vFdJKh9dHR32vDXuY28sB7ZnHZb+kaPFlzbeWhOcxzNTcipWnntlZQsMllL00wcLGynSOvFXgl6KXO5zKlY5uJULBEdxT5meRyXPklndipfSVgrGqSpa0clARxE6EJ1DGQuStndHFljkc14s6xvvUVU0ZiO1GbhDJiMifRO4C53ugniOK2W/plyvhHx4w8atunDMf4sUq1oc0gxG+/JNW4UDustehVsxZjzd7AnMeNNP0Gpp8mt0uL805gwhu8ArGkN5PX4y36jU4gxEEfoxbiU5p8PaNLBE2DNJva/ndZ4DYn8rADLZ8vwWPyzyCdyYfFs924d4J7TYC1zbloBS6TNdJeyNfi2QvZYDGG8An1d0fGWyEmzCox7zFvExUmJMxYHxQ+ubfd5FOvkdpF2DLmU3bhYtk25JyN9Fug2jB9a3h9q8NYE/bgjLe9mm5wQZ5+hTqd/SbsjKisuch6qKraongp2fCGgaj1Vax/ZiYSO8dABmSTk0DiSbBdOKPJz5b8Fn6msN7WrqKo+7E0QM4bcmzJIRlqGiMa/SOWYW4FXugOBGioYYHfpLF8ud/nZCXvsbaAkgcgNdVYV1njU9vYIQhBhyX1ldEzhta+IfoX/OQnM/NuJ7pJ+k0ix8jvVfpZbLp7rX6HDEaM7I/tEIc+E7ybd6PX6QAHI2XLbbtNiCCCQQciCNQRuKxlMdaZYKGYqfp4HWvqFU6OcX1sVZ6DEshf4KTSO2aJGnjaTYhScGHNKhX1W04FuRUnSVbhwPgVCpR1RTJqiw2MZ2JU7S08YNxcE+Cr1JWfm6kI6pw0HxSako3RYmWG8+B1SopmHMtF+Y+5RFPibhrb0v9qewY62+Y+C3/km+SMpcJBzFhysnMWFs+kAfAr2PGWnRqewVYdo1bwnYtZL0Yw4dHbIepuvJqBgyDU4MzUn7QL7vz5IfFE073vyYQULTuXrafvWANk4bUBZCZvBZxl/THdiHsJXjqAWsU77Vv8lg6ZvFaokXuWRMmFgeA5lJTRMAttAW3KSkaX6Gw/PFQeN0ewNpp8bqTj6jpi2/DY2n4tcfADJNnT5Zn0SAnA96/kmOJVAAuBZEyVqvB7X1rba/FNugGGCvxHacLwUezI6+jqg/om89mzneLQqxjFa4lsUQ2ppXBkbRq57zsjXLUhb66D9GWYfSMgadp2b5X75JX+87QZaNHJoXdjnSPM6rNv8A5RPoQhVOIEIQgAWhuvLq/LHuxCmYSxxJqGtA7jj+uAG5xPe4HPebb5WE0TXtLXAOa4EEEXBaRYgjeCEAcUxPU1h1XbVWjrW6tnYe81FOC6jcfF1O5xyY/eWEkBrvI52LqBBLmkaOjHfxln7cE5BPqKXMBxIHEKv0s3NS0D+alSOyaJp42HWa7aGtwpWgnBHE776jwUBETbIjz/BPYBfgoteS814LCyXz81lJVgaajM2UIIid49U4bGeSVoomS9JVyvvstJA1tw4p7hmJOLrF2z4qGppJGmwJbfgSLpdsdkrQ2/0t08bjm14dxJULPizmEtIuo1sjhpteV1gXO4H0WUtmSteyTbjr/qpxFj7vq5KEAcNxTyfEA6MRtiDTvdbMpFI7a/CZjxdxFyABzKTnrHHVwOlrX1PFV8TuFhnYbivJq52yRbPiNfLgmUr6I/HosX/qFzRYgX8f3plNiL5T+bKu1E4NrN2bDPO5ceJSbsSLG2abKiXwR6XkfVtbskj83VfxrGthpLzp+bBM8WxkNYQfM7zyVn6qeg76yRtdWs/szc4In/rX3yke3ewZ2B1Ntwz6MeNHJnz6WkWLqd6HuaPlGqb89K09gw2PZQOsQ61snuz3+6eZA2mhC6Dzm9ghCEGAhCEACEIQAnUwNkY5j2hzHAtc1wBa5rhYhwORBG5c6dZ/VVJRF9TS3fS3uWZmSAHcfrRg6HUC19No9HoQBxNDMQpSkrrZO/Pit19P+pmKoLp6EthmOZiOULzfMttnGczpduQyGZWisUw2elkMVRE+OQZ7LxY2zALTo5uRzFxklc7L48uvZYaXEbc1I0+IA77KlRz808hrOKi5OuciLnHWAam/ipCmxEX3KmQ1oTltSeKTRVUXltaOKSkxFwfl7qq0FbbVL+380uh+RbG1ZNjv5mwWftDs+8PJVJldwKy9uPP1Ro3kWs4nnra3gSUi6vz1J8Bmqs/EDxSBrXcclumZyLM/EjnkTx0UdNXOcc9OShJa4/WUdU4nbefVap2I60WGbEAL8uKhcRx0NBsfJNMJoKqul7KlidI46kZNbvu957rRlvOfit79X3VRBQkTTkT1W4kfNxnP9G06mxHedwysrTj/AE5MvUfEVTq46rHzkVWJsIZ3TFTk+9ezg6YDQf4Dmc720O8GNAAAAAGQAyAA0AC9QqnI235YIQhBgIQhAAhCEACEIQAIQhAAozHuj9NWR9nUwslbu2h3m82OHeaeYIUmhAGhel/UbIy78Pk7QZ/MzENeP9yTJrvB1tNStW4rhVRSP2KmGSJ27baQDbe12jhzBK7MSNVSslaWSMa9pBBa9oc0gixBByIIyQaqa9HGLJuCXbPzXR+OdUGGVB2hE6B2f93dsNN7/QILRruAVMxLqCde9PWi1xZs0eYFsztsdmb7tkZHXLNXJZZ2jVrKgpQVB4q21nUribA4sMEltGtkIc8XtlttDQbZ5uUcOqrGf9k/78H8RLwKLqEQzagrJ1WfyVL/ANVeM/7J/wB+D+Ipil6kMRcRtyU7GnU7bnFuV7WDM88tUdsP6EUmTEDxTWbEjxW38N6gm61Fa45e7DGG2df673G4t/hGvrdsE6qcMpx/dxM699qoPabzbunuWz+ruF1vBCPqH8OdcGwesrXbNNBJKcrkCzRc2G091mjO+p3HgtpdF+orMPr57jI9lBv32fId27ujwK3XDE1oDWtDWjQNAAHgAs0ySRGrqvYzwnCoaaJsUEbY426NYLDPMk8TzKeIQtFBCEIAEIQgAQhCABCEIAEIQgAQhCABCEIAEIQgAQhCABCEIAEIQgAQhCABCEIAEIQgAQhCABCEIAEIQgD/2Q=="/>
          <p:cNvSpPr>
            <a:spLocks noChangeAspect="1" noChangeArrowheads="1"/>
          </p:cNvSpPr>
          <p:nvPr/>
        </p:nvSpPr>
        <p:spPr bwMode="auto">
          <a:xfrm>
            <a:off x="155575" y="-1676400"/>
            <a:ext cx="34861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9" name="Grupa 8"/>
          <p:cNvGrpSpPr/>
          <p:nvPr/>
        </p:nvGrpSpPr>
        <p:grpSpPr>
          <a:xfrm>
            <a:off x="21317" y="1052736"/>
            <a:ext cx="4294799" cy="5143716"/>
            <a:chOff x="225926" y="908720"/>
            <a:chExt cx="5138162" cy="5674986"/>
          </a:xfrm>
        </p:grpSpPr>
        <p:pic>
          <p:nvPicPr>
            <p:cNvPr id="1028" name="Picture 4" descr="http://www.our-earth.net/Images/Planets-Orbit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26" y="908720"/>
              <a:ext cx="5138162" cy="567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Łącznik prosty ze strzałką 4"/>
            <p:cNvCxnSpPr/>
            <p:nvPr/>
          </p:nvCxnSpPr>
          <p:spPr>
            <a:xfrm>
              <a:off x="2051720" y="3068960"/>
              <a:ext cx="2501583" cy="12961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Dowolny kształt 7"/>
            <p:cNvSpPr/>
            <p:nvPr/>
          </p:nvSpPr>
          <p:spPr>
            <a:xfrm>
              <a:off x="804815" y="1439990"/>
              <a:ext cx="3715910" cy="3003823"/>
            </a:xfrm>
            <a:custGeom>
              <a:avLst/>
              <a:gdLst>
                <a:gd name="connsiteX0" fmla="*/ 1340179 w 3715910"/>
                <a:gd name="connsiteY0" fmla="*/ 1542492 h 3003823"/>
                <a:gd name="connsiteX1" fmla="*/ 3356987 w 3715910"/>
                <a:gd name="connsiteY1" fmla="*/ 2183427 h 3003823"/>
                <a:gd name="connsiteX2" fmla="*/ 3630452 w 3715910"/>
                <a:gd name="connsiteY2" fmla="*/ 1269027 h 3003823"/>
                <a:gd name="connsiteX3" fmla="*/ 2938243 w 3715910"/>
                <a:gd name="connsiteY3" fmla="*/ 4249 h 3003823"/>
                <a:gd name="connsiteX4" fmla="*/ 314684 w 3715910"/>
                <a:gd name="connsiteY4" fmla="*/ 884466 h 3003823"/>
                <a:gd name="connsiteX5" fmla="*/ 135222 w 3715910"/>
                <a:gd name="connsiteY5" fmla="*/ 1602313 h 3003823"/>
                <a:gd name="connsiteX6" fmla="*/ 1109443 w 3715910"/>
                <a:gd name="connsiteY6" fmla="*/ 2234702 h 3003823"/>
                <a:gd name="connsiteX7" fmla="*/ 3715910 w 3715910"/>
                <a:gd name="connsiteY7" fmla="*/ 3003823 h 30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5910" h="3003823">
                  <a:moveTo>
                    <a:pt x="1340179" y="1542492"/>
                  </a:moveTo>
                  <a:cubicBezTo>
                    <a:pt x="2157727" y="1885748"/>
                    <a:pt x="2975275" y="2229005"/>
                    <a:pt x="3356987" y="2183427"/>
                  </a:cubicBezTo>
                  <a:cubicBezTo>
                    <a:pt x="3738699" y="2137850"/>
                    <a:pt x="3700243" y="1632223"/>
                    <a:pt x="3630452" y="1269027"/>
                  </a:cubicBezTo>
                  <a:cubicBezTo>
                    <a:pt x="3560661" y="905831"/>
                    <a:pt x="3490871" y="68342"/>
                    <a:pt x="2938243" y="4249"/>
                  </a:cubicBezTo>
                  <a:cubicBezTo>
                    <a:pt x="2385615" y="-59844"/>
                    <a:pt x="781854" y="618122"/>
                    <a:pt x="314684" y="884466"/>
                  </a:cubicBezTo>
                  <a:cubicBezTo>
                    <a:pt x="-152486" y="1150810"/>
                    <a:pt x="2762" y="1377274"/>
                    <a:pt x="135222" y="1602313"/>
                  </a:cubicBezTo>
                  <a:cubicBezTo>
                    <a:pt x="267682" y="1827352"/>
                    <a:pt x="512662" y="2001117"/>
                    <a:pt x="1109443" y="2234702"/>
                  </a:cubicBezTo>
                  <a:cubicBezTo>
                    <a:pt x="1706224" y="2468287"/>
                    <a:pt x="2711067" y="2736055"/>
                    <a:pt x="3715910" y="3003823"/>
                  </a:cubicBezTo>
                </a:path>
              </a:pathLst>
            </a:custGeom>
            <a:noFill/>
            <a:ln w="12700">
              <a:solidFill>
                <a:srgbClr val="FFFF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30" name="Picture 6" descr="In the map, created by Ulysse Carion, each planet or moon of interest is denoted by a circle. The 'intercept' areas denote areas where it is possible to change trajectory towards another world. Each number on the graph, meanwhile, denotes how much 'delta-v', or velocity and fuel, is needed to get to different destin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93279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3304123" y="1988840"/>
            <a:ext cx="614114" cy="744644"/>
            <a:chOff x="3304123" y="1988840"/>
            <a:chExt cx="614114" cy="744644"/>
          </a:xfrm>
        </p:grpSpPr>
        <p:pic>
          <p:nvPicPr>
            <p:cNvPr id="14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ole tekstowe 10"/>
            <p:cNvSpPr txBox="1"/>
            <p:nvPr/>
          </p:nvSpPr>
          <p:spPr>
            <a:xfrm>
              <a:off x="3424730" y="2195572"/>
              <a:ext cx="24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68309" y="1864087"/>
            <a:ext cx="614114" cy="744644"/>
            <a:chOff x="3304123" y="1988840"/>
            <a:chExt cx="614114" cy="744644"/>
          </a:xfrm>
        </p:grpSpPr>
        <p:pic>
          <p:nvPicPr>
            <p:cNvPr id="18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pole tekstowe 18"/>
            <p:cNvSpPr txBox="1"/>
            <p:nvPr/>
          </p:nvSpPr>
          <p:spPr>
            <a:xfrm>
              <a:off x="3424730" y="219557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47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/>
          <p:cNvGrpSpPr/>
          <p:nvPr/>
        </p:nvGrpSpPr>
        <p:grpSpPr>
          <a:xfrm>
            <a:off x="4518670" y="4480895"/>
            <a:ext cx="614114" cy="744644"/>
            <a:chOff x="3304123" y="1988840"/>
            <a:chExt cx="614114" cy="744644"/>
          </a:xfrm>
        </p:grpSpPr>
        <p:pic>
          <p:nvPicPr>
            <p:cNvPr id="21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pole tekstowe 21"/>
            <p:cNvSpPr txBox="1"/>
            <p:nvPr/>
          </p:nvSpPr>
          <p:spPr>
            <a:xfrm>
              <a:off x="3424730" y="219557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8063337" y="2636912"/>
            <a:ext cx="614114" cy="744644"/>
            <a:chOff x="3304123" y="1988840"/>
            <a:chExt cx="614114" cy="744644"/>
          </a:xfrm>
        </p:grpSpPr>
        <p:pic>
          <p:nvPicPr>
            <p:cNvPr id="27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pole tekstowe 27"/>
            <p:cNvSpPr txBox="1"/>
            <p:nvPr/>
          </p:nvSpPr>
          <p:spPr>
            <a:xfrm>
              <a:off x="3424730" y="219557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6334930" y="684020"/>
            <a:ext cx="614114" cy="744644"/>
            <a:chOff x="3304123" y="1988840"/>
            <a:chExt cx="614114" cy="744644"/>
          </a:xfrm>
        </p:grpSpPr>
        <p:pic>
          <p:nvPicPr>
            <p:cNvPr id="33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pole tekstowe 33"/>
            <p:cNvSpPr txBox="1"/>
            <p:nvPr/>
          </p:nvSpPr>
          <p:spPr>
            <a:xfrm>
              <a:off x="3424730" y="2195572"/>
              <a:ext cx="24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2274384" y="775935"/>
            <a:ext cx="614114" cy="744644"/>
            <a:chOff x="3304123" y="1988840"/>
            <a:chExt cx="614114" cy="744644"/>
          </a:xfrm>
        </p:grpSpPr>
        <p:pic>
          <p:nvPicPr>
            <p:cNvPr id="30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ole tekstowe 30"/>
            <p:cNvSpPr txBox="1"/>
            <p:nvPr/>
          </p:nvSpPr>
          <p:spPr>
            <a:xfrm>
              <a:off x="3424730" y="2195572"/>
              <a:ext cx="245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Asysta grawitacyjna</a:t>
            </a:r>
            <a:endParaRPr lang="pl-PL" sz="2000" i="1" dirty="0"/>
          </a:p>
        </p:txBody>
      </p:sp>
      <p:grpSp>
        <p:nvGrpSpPr>
          <p:cNvPr id="23" name="Grupa 22"/>
          <p:cNvGrpSpPr/>
          <p:nvPr/>
        </p:nvGrpSpPr>
        <p:grpSpPr>
          <a:xfrm>
            <a:off x="2123728" y="839539"/>
            <a:ext cx="6734447" cy="6187034"/>
            <a:chOff x="501849" y="363708"/>
            <a:chExt cx="6734447" cy="6187034"/>
          </a:xfrm>
        </p:grpSpPr>
        <p:pic>
          <p:nvPicPr>
            <p:cNvPr id="3" name="Picture 4" descr="http://i748.photobucket.com/albums/xx130/OldFashionedMassacure/planet-jupiter-larg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409506"/>
              <a:ext cx="2624408" cy="2631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owolny kształt 4"/>
            <p:cNvSpPr/>
            <p:nvPr/>
          </p:nvSpPr>
          <p:spPr>
            <a:xfrm rot="19046872">
              <a:off x="3332880" y="1315369"/>
              <a:ext cx="3714469" cy="5235373"/>
            </a:xfrm>
            <a:custGeom>
              <a:avLst/>
              <a:gdLst>
                <a:gd name="connsiteX0" fmla="*/ 2586137 w 2586137"/>
                <a:gd name="connsiteY0" fmla="*/ 5400942 h 5400942"/>
                <a:gd name="connsiteX1" fmla="*/ 13853 w 2586137"/>
                <a:gd name="connsiteY1" fmla="*/ 2965391 h 5400942"/>
                <a:gd name="connsiteX2" fmla="*/ 1620462 w 2586137"/>
                <a:gd name="connsiteY2" fmla="*/ 0 h 5400942"/>
                <a:gd name="connsiteX0" fmla="*/ 2673210 w 2673210"/>
                <a:gd name="connsiteY0" fmla="*/ 5400942 h 5400942"/>
                <a:gd name="connsiteX1" fmla="*/ 100926 w 2673210"/>
                <a:gd name="connsiteY1" fmla="*/ 2965391 h 5400942"/>
                <a:gd name="connsiteX2" fmla="*/ 634217 w 2673210"/>
                <a:gd name="connsiteY2" fmla="*/ 1388234 h 5400942"/>
                <a:gd name="connsiteX3" fmla="*/ 1707535 w 2673210"/>
                <a:gd name="connsiteY3" fmla="*/ 0 h 5400942"/>
                <a:gd name="connsiteX0" fmla="*/ 2673210 w 4942375"/>
                <a:gd name="connsiteY0" fmla="*/ 4856143 h 4856143"/>
                <a:gd name="connsiteX1" fmla="*/ 100926 w 4942375"/>
                <a:gd name="connsiteY1" fmla="*/ 2420592 h 4856143"/>
                <a:gd name="connsiteX2" fmla="*/ 634217 w 4942375"/>
                <a:gd name="connsiteY2" fmla="*/ 843435 h 4856143"/>
                <a:gd name="connsiteX3" fmla="*/ 4942375 w 4942375"/>
                <a:gd name="connsiteY3" fmla="*/ 0 h 4856143"/>
                <a:gd name="connsiteX0" fmla="*/ 2609100 w 4878265"/>
                <a:gd name="connsiteY0" fmla="*/ 4856143 h 4856143"/>
                <a:gd name="connsiteX1" fmla="*/ 36816 w 4878265"/>
                <a:gd name="connsiteY1" fmla="*/ 2420592 h 4856143"/>
                <a:gd name="connsiteX2" fmla="*/ 1126012 w 4878265"/>
                <a:gd name="connsiteY2" fmla="*/ 604984 h 4856143"/>
                <a:gd name="connsiteX3" fmla="*/ 4878265 w 4878265"/>
                <a:gd name="connsiteY3" fmla="*/ 0 h 4856143"/>
                <a:gd name="connsiteX0" fmla="*/ 2609100 w 4878265"/>
                <a:gd name="connsiteY0" fmla="*/ 4856143 h 4856143"/>
                <a:gd name="connsiteX1" fmla="*/ 36816 w 4878265"/>
                <a:gd name="connsiteY1" fmla="*/ 2420592 h 4856143"/>
                <a:gd name="connsiteX2" fmla="*/ 1126012 w 4878265"/>
                <a:gd name="connsiteY2" fmla="*/ 604984 h 4856143"/>
                <a:gd name="connsiteX3" fmla="*/ 4878265 w 4878265"/>
                <a:gd name="connsiteY3" fmla="*/ 0 h 4856143"/>
                <a:gd name="connsiteX0" fmla="*/ 2625051 w 4894216"/>
                <a:gd name="connsiteY0" fmla="*/ 4856143 h 4856143"/>
                <a:gd name="connsiteX1" fmla="*/ 52767 w 4894216"/>
                <a:gd name="connsiteY1" fmla="*/ 2420592 h 4856143"/>
                <a:gd name="connsiteX2" fmla="*/ 1141963 w 4894216"/>
                <a:gd name="connsiteY2" fmla="*/ 604984 h 4856143"/>
                <a:gd name="connsiteX3" fmla="*/ 4894216 w 4894216"/>
                <a:gd name="connsiteY3" fmla="*/ 0 h 4856143"/>
                <a:gd name="connsiteX0" fmla="*/ 2625051 w 5362081"/>
                <a:gd name="connsiteY0" fmla="*/ 4651997 h 4651997"/>
                <a:gd name="connsiteX1" fmla="*/ 52767 w 5362081"/>
                <a:gd name="connsiteY1" fmla="*/ 2216446 h 4651997"/>
                <a:gd name="connsiteX2" fmla="*/ 1141963 w 5362081"/>
                <a:gd name="connsiteY2" fmla="*/ 400838 h 4651997"/>
                <a:gd name="connsiteX3" fmla="*/ 5362081 w 5362081"/>
                <a:gd name="connsiteY3" fmla="*/ 0 h 4651997"/>
                <a:gd name="connsiteX0" fmla="*/ 2625051 w 5362081"/>
                <a:gd name="connsiteY0" fmla="*/ 4651997 h 4651997"/>
                <a:gd name="connsiteX1" fmla="*/ 52767 w 5362081"/>
                <a:gd name="connsiteY1" fmla="*/ 2216446 h 4651997"/>
                <a:gd name="connsiteX2" fmla="*/ 1141963 w 5362081"/>
                <a:gd name="connsiteY2" fmla="*/ 400838 h 4651997"/>
                <a:gd name="connsiteX3" fmla="*/ 5362081 w 5362081"/>
                <a:gd name="connsiteY3" fmla="*/ 0 h 4651997"/>
                <a:gd name="connsiteX0" fmla="*/ 2625051 w 5362081"/>
                <a:gd name="connsiteY0" fmla="*/ 4651997 h 4651997"/>
                <a:gd name="connsiteX1" fmla="*/ 52767 w 5362081"/>
                <a:gd name="connsiteY1" fmla="*/ 2216446 h 4651997"/>
                <a:gd name="connsiteX2" fmla="*/ 1141963 w 5362081"/>
                <a:gd name="connsiteY2" fmla="*/ 400838 h 4651997"/>
                <a:gd name="connsiteX3" fmla="*/ 5362081 w 5362081"/>
                <a:gd name="connsiteY3" fmla="*/ 0 h 4651997"/>
                <a:gd name="connsiteX0" fmla="*/ 2625051 w 5362081"/>
                <a:gd name="connsiteY0" fmla="*/ 4651997 h 4651997"/>
                <a:gd name="connsiteX1" fmla="*/ 52767 w 5362081"/>
                <a:gd name="connsiteY1" fmla="*/ 2216446 h 4651997"/>
                <a:gd name="connsiteX2" fmla="*/ 1141963 w 5362081"/>
                <a:gd name="connsiteY2" fmla="*/ 400838 h 4651997"/>
                <a:gd name="connsiteX3" fmla="*/ 5362081 w 5362081"/>
                <a:gd name="connsiteY3" fmla="*/ 0 h 4651997"/>
                <a:gd name="connsiteX0" fmla="*/ 2261563 w 4998593"/>
                <a:gd name="connsiteY0" fmla="*/ 4651997 h 4651997"/>
                <a:gd name="connsiteX1" fmla="*/ 91374 w 4998593"/>
                <a:gd name="connsiteY1" fmla="*/ 2096200 h 4651997"/>
                <a:gd name="connsiteX2" fmla="*/ 778475 w 4998593"/>
                <a:gd name="connsiteY2" fmla="*/ 400838 h 4651997"/>
                <a:gd name="connsiteX3" fmla="*/ 4998593 w 4998593"/>
                <a:gd name="connsiteY3" fmla="*/ 0 h 4651997"/>
                <a:gd name="connsiteX0" fmla="*/ 2182154 w 4919184"/>
                <a:gd name="connsiteY0" fmla="*/ 4651997 h 4651997"/>
                <a:gd name="connsiteX1" fmla="*/ 11965 w 4919184"/>
                <a:gd name="connsiteY1" fmla="*/ 2096200 h 4651997"/>
                <a:gd name="connsiteX2" fmla="*/ 1434217 w 4919184"/>
                <a:gd name="connsiteY2" fmla="*/ 363642 h 4651997"/>
                <a:gd name="connsiteX3" fmla="*/ 4919184 w 4919184"/>
                <a:gd name="connsiteY3" fmla="*/ 0 h 4651997"/>
                <a:gd name="connsiteX0" fmla="*/ 2183309 w 4920339"/>
                <a:gd name="connsiteY0" fmla="*/ 4651997 h 4651997"/>
                <a:gd name="connsiteX1" fmla="*/ 13120 w 4920339"/>
                <a:gd name="connsiteY1" fmla="*/ 2096200 h 4651997"/>
                <a:gd name="connsiteX2" fmla="*/ 1435372 w 4920339"/>
                <a:gd name="connsiteY2" fmla="*/ 363642 h 4651997"/>
                <a:gd name="connsiteX3" fmla="*/ 4920339 w 4920339"/>
                <a:gd name="connsiteY3" fmla="*/ 0 h 4651997"/>
                <a:gd name="connsiteX0" fmla="*/ 2183912 w 4920942"/>
                <a:gd name="connsiteY0" fmla="*/ 4651997 h 4651997"/>
                <a:gd name="connsiteX1" fmla="*/ 13723 w 4920942"/>
                <a:gd name="connsiteY1" fmla="*/ 2096200 h 4651997"/>
                <a:gd name="connsiteX2" fmla="*/ 1435975 w 4920942"/>
                <a:gd name="connsiteY2" fmla="*/ 363642 h 4651997"/>
                <a:gd name="connsiteX3" fmla="*/ 4920942 w 4920942"/>
                <a:gd name="connsiteY3" fmla="*/ 0 h 465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0942" h="4651997">
                  <a:moveTo>
                    <a:pt x="2183912" y="4651997"/>
                  </a:moveTo>
                  <a:cubicBezTo>
                    <a:pt x="978243" y="3884300"/>
                    <a:pt x="138379" y="2810926"/>
                    <a:pt x="13723" y="2096200"/>
                  </a:cubicBezTo>
                  <a:cubicBezTo>
                    <a:pt x="-110933" y="1381474"/>
                    <a:pt x="633620" y="605715"/>
                    <a:pt x="1435975" y="363642"/>
                  </a:cubicBezTo>
                  <a:cubicBezTo>
                    <a:pt x="2190339" y="123176"/>
                    <a:pt x="3908326" y="77166"/>
                    <a:pt x="492094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Dowolny kształt 6"/>
            <p:cNvSpPr/>
            <p:nvPr/>
          </p:nvSpPr>
          <p:spPr>
            <a:xfrm rot="19046872" flipH="1">
              <a:off x="4601172" y="363708"/>
              <a:ext cx="2288202" cy="5624432"/>
            </a:xfrm>
            <a:custGeom>
              <a:avLst/>
              <a:gdLst>
                <a:gd name="connsiteX0" fmla="*/ 2586137 w 2586137"/>
                <a:gd name="connsiteY0" fmla="*/ 5400942 h 5400942"/>
                <a:gd name="connsiteX1" fmla="*/ 13853 w 2586137"/>
                <a:gd name="connsiteY1" fmla="*/ 2965391 h 5400942"/>
                <a:gd name="connsiteX2" fmla="*/ 1620462 w 2586137"/>
                <a:gd name="connsiteY2" fmla="*/ 0 h 540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6137" h="5400942">
                  <a:moveTo>
                    <a:pt x="2586137" y="5400942"/>
                  </a:moveTo>
                  <a:cubicBezTo>
                    <a:pt x="1380468" y="4633245"/>
                    <a:pt x="174799" y="3865548"/>
                    <a:pt x="13853" y="2965391"/>
                  </a:cubicBezTo>
                  <a:cubicBezTo>
                    <a:pt x="-147093" y="2065234"/>
                    <a:pt x="1137625" y="457200"/>
                    <a:pt x="162046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Strzałka w lewo 5"/>
            <p:cNvSpPr/>
            <p:nvPr/>
          </p:nvSpPr>
          <p:spPr>
            <a:xfrm>
              <a:off x="3203848" y="3573016"/>
              <a:ext cx="1800200" cy="36004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" name="Łącznik prosty ze strzałką 10"/>
            <p:cNvCxnSpPr>
              <a:stCxn id="7" idx="0"/>
            </p:cNvCxnSpPr>
            <p:nvPr/>
          </p:nvCxnSpPr>
          <p:spPr>
            <a:xfrm flipV="1">
              <a:off x="6804248" y="4005064"/>
              <a:ext cx="432048" cy="201622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/>
            <p:cNvCxnSpPr/>
            <p:nvPr/>
          </p:nvCxnSpPr>
          <p:spPr>
            <a:xfrm flipH="1" flipV="1">
              <a:off x="4644008" y="5877272"/>
              <a:ext cx="2160240" cy="14401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ze strzałką 13"/>
            <p:cNvCxnSpPr/>
            <p:nvPr/>
          </p:nvCxnSpPr>
          <p:spPr>
            <a:xfrm flipH="1" flipV="1">
              <a:off x="501849" y="748729"/>
              <a:ext cx="3420380" cy="59203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/>
            <p:cNvCxnSpPr/>
            <p:nvPr/>
          </p:nvCxnSpPr>
          <p:spPr>
            <a:xfrm flipV="1">
              <a:off x="4342166" y="585729"/>
              <a:ext cx="603684" cy="64807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a 23"/>
          <p:cNvGrpSpPr/>
          <p:nvPr/>
        </p:nvGrpSpPr>
        <p:grpSpPr>
          <a:xfrm>
            <a:off x="323528" y="3861048"/>
            <a:ext cx="3793243" cy="2794615"/>
            <a:chOff x="323528" y="3861048"/>
            <a:chExt cx="3793243" cy="2794615"/>
          </a:xfrm>
        </p:grpSpPr>
        <p:pic>
          <p:nvPicPr>
            <p:cNvPr id="2050" name="Picture 2" descr="http://upload.wikimedia.org/wikipedia/commons/d/d1/GPB_circling_eart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861048"/>
              <a:ext cx="3793243" cy="279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i748.photobucket.com/albums/xx130/OldFashionedMassacure/planet-jupiter-larg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157192"/>
              <a:ext cx="877376" cy="87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227106" y="1709632"/>
            <a:ext cx="3793243" cy="1815882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tym wypadku siłą działającą na satelitę jest grawitacja masywnego obiektu – planety.</a:t>
            </a:r>
          </a:p>
          <a:p>
            <a:endParaRPr lang="pl-PL" sz="1600" dirty="0"/>
          </a:p>
          <a:p>
            <a:r>
              <a:rPr lang="pl-PL" sz="1600" dirty="0" smtClean="0"/>
              <a:t>Bardzo efektywna i szeroko wykorzystywana metoda – minimalne ilości paliwa, duży zysk prędkości 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1926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Asysta grawitacyjna</a:t>
            </a:r>
            <a:endParaRPr lang="pl-PL" sz="2000" i="1" dirty="0"/>
          </a:p>
        </p:txBody>
      </p:sp>
      <p:pic>
        <p:nvPicPr>
          <p:cNvPr id="4" name="Picture 2" descr="http://abyss.uoregon.edu/%7Ejs/images/voy_tr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0" y="725164"/>
            <a:ext cx="36195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car.colorado.edu/asen5050/projects/projects_2010/kelly/solarOrbiterEclipt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1524"/>
            <a:ext cx="3377528" cy="33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d/d7/ISEE3-ICE-trajector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6070"/>
            <a:ext cx="3910112" cy="30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poxi.umd.edu/3gallery/graphics/EPOXI_DI_orbit_v2-l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46" y="3748392"/>
            <a:ext cx="2901713" cy="29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aturn.jpl.nasa.gov/images/cassini-trajectory-black-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9" y="3573016"/>
            <a:ext cx="2952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7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Misja </a:t>
            </a:r>
            <a:r>
              <a:rPr lang="pl-PL" sz="2000" i="1" dirty="0" err="1" smtClean="0"/>
              <a:t>Rosetta</a:t>
            </a:r>
            <a:endParaRPr lang="pl-PL" sz="2000" i="1" dirty="0"/>
          </a:p>
        </p:txBody>
      </p:sp>
      <p:pic>
        <p:nvPicPr>
          <p:cNvPr id="3074" name="Picture 2" descr="http://techgenmag.com/wp-content/uploads/2014/01/rosetta-mi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6" y="908720"/>
            <a:ext cx="5942050" cy="546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228185" y="1502804"/>
            <a:ext cx="2694786" cy="427809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Wystrzelenie 2 marca 2004 r.</a:t>
            </a:r>
          </a:p>
          <a:p>
            <a:endParaRPr lang="pl-PL" sz="1600" dirty="0" smtClean="0"/>
          </a:p>
          <a:p>
            <a:r>
              <a:rPr lang="pl-PL" sz="1600" dirty="0" smtClean="0"/>
              <a:t>10 lat w przestrzeni międzyplanetarnej. W tym czasie odwiedzone zostały dwie planetoidy: </a:t>
            </a:r>
            <a:r>
              <a:rPr lang="pl-PL" sz="1600" dirty="0" err="1" smtClean="0"/>
              <a:t>Steins</a:t>
            </a:r>
            <a:r>
              <a:rPr lang="pl-PL" sz="1600" dirty="0" smtClean="0"/>
              <a:t> i </a:t>
            </a:r>
            <a:r>
              <a:rPr lang="pl-PL" sz="1600" dirty="0" err="1" smtClean="0"/>
              <a:t>Lutetia</a:t>
            </a:r>
            <a:endParaRPr lang="pl-PL" sz="1600" dirty="0" smtClean="0"/>
          </a:p>
          <a:p>
            <a:endParaRPr lang="pl-PL" sz="1600" dirty="0"/>
          </a:p>
          <a:p>
            <a:r>
              <a:rPr lang="pl-PL" sz="1600" dirty="0" smtClean="0"/>
              <a:t>Wejście na orbitę wokół jądra komety 67P/</a:t>
            </a:r>
            <a:r>
              <a:rPr lang="pl-PL" sz="1600" dirty="0" err="1" smtClean="0"/>
              <a:t>Czuriumow-Gierasimienko</a:t>
            </a:r>
            <a:r>
              <a:rPr lang="pl-PL" sz="1600" dirty="0" smtClean="0"/>
              <a:t>.</a:t>
            </a:r>
          </a:p>
          <a:p>
            <a:endParaRPr lang="pl-PL" sz="1600" dirty="0"/>
          </a:p>
          <a:p>
            <a:r>
              <a:rPr lang="pl-PL" sz="1600" dirty="0" smtClean="0"/>
              <a:t>Lądowanie na powierzchni.</a:t>
            </a:r>
          </a:p>
          <a:p>
            <a:endParaRPr lang="pl-PL" sz="1600" dirty="0"/>
          </a:p>
          <a:p>
            <a:r>
              <a:rPr lang="pl-PL" sz="1600" dirty="0" smtClean="0"/>
              <a:t>Wędrówka obu instrumentów wraz z kometą w kierunku Słońca.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2178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Kometa 67P/</a:t>
            </a:r>
            <a:r>
              <a:rPr lang="pl-PL" sz="2000" i="1" dirty="0" err="1" smtClean="0"/>
              <a:t>Czuriumow-Gierasimienko</a:t>
            </a:r>
            <a:endParaRPr lang="pl-PL" sz="2000" i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3" y="764704"/>
            <a:ext cx="4204402" cy="2828995"/>
          </a:xfrm>
          <a:prstGeom prst="rect">
            <a:avLst/>
          </a:prstGeom>
        </p:spPr>
      </p:pic>
      <p:pic>
        <p:nvPicPr>
          <p:cNvPr id="2050" name="Picture 2" descr="http://www.windows2universe.org/comets/images/sl9_trajec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72932"/>
            <a:ext cx="3672408" cy="2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indows2universe.org/comets/images/J_family_comet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72" y="3841043"/>
            <a:ext cx="3639196" cy="27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364088" y="3439811"/>
            <a:ext cx="3341364" cy="30777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400" dirty="0" smtClean="0"/>
              <a:t>Ewolucja orbity komety </a:t>
            </a:r>
            <a:r>
              <a:rPr lang="pl-PL" sz="1400" dirty="0" err="1" smtClean="0"/>
              <a:t>Schoemaker-Levy</a:t>
            </a:r>
            <a:r>
              <a:rPr lang="pl-PL" sz="1400" dirty="0" smtClean="0"/>
              <a:t> 9</a:t>
            </a:r>
            <a:endParaRPr lang="pl-PL" sz="1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755585" y="6309320"/>
            <a:ext cx="2416815" cy="30777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400" dirty="0" smtClean="0"/>
              <a:t>Orbity komet z rodziny Jowisza</a:t>
            </a:r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251520" y="3717032"/>
            <a:ext cx="4712497" cy="304698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dirty="0" smtClean="0"/>
              <a:t>11.09.1969 r. Klim </a:t>
            </a:r>
            <a:r>
              <a:rPr lang="pl-PL" sz="1600" dirty="0" err="1" smtClean="0"/>
              <a:t>Czuriumow</a:t>
            </a:r>
            <a:r>
              <a:rPr lang="pl-PL" sz="1600" dirty="0" smtClean="0"/>
              <a:t> i Swietłana </a:t>
            </a:r>
            <a:r>
              <a:rPr lang="pl-PL" sz="1600" dirty="0" err="1" smtClean="0"/>
              <a:t>Gierasimienko</a:t>
            </a:r>
            <a:endParaRPr lang="pl-PL" sz="1600" dirty="0" smtClean="0"/>
          </a:p>
          <a:p>
            <a:endParaRPr lang="pl-PL" sz="1600" dirty="0" smtClean="0"/>
          </a:p>
          <a:p>
            <a:r>
              <a:rPr lang="pl-PL" sz="1600" dirty="0" smtClean="0"/>
              <a:t>Rozmiary jądra: 4.1x4.5 km</a:t>
            </a:r>
          </a:p>
          <a:p>
            <a:endParaRPr lang="pl-PL" sz="1600" dirty="0" smtClean="0"/>
          </a:p>
          <a:p>
            <a:r>
              <a:rPr lang="pl-PL" sz="1600" dirty="0"/>
              <a:t>Należy do komet rodziny </a:t>
            </a:r>
            <a:r>
              <a:rPr lang="pl-PL" sz="1600" dirty="0" smtClean="0"/>
              <a:t>Jowisza (inny przykład: </a:t>
            </a:r>
            <a:r>
              <a:rPr lang="pl-PL" sz="1600" dirty="0" err="1" smtClean="0"/>
              <a:t>Schoemaker-Levy</a:t>
            </a:r>
            <a:r>
              <a:rPr lang="pl-PL" sz="1600" dirty="0" smtClean="0"/>
              <a:t> 9). </a:t>
            </a:r>
          </a:p>
          <a:p>
            <a:endParaRPr lang="pl-PL" sz="1600" dirty="0"/>
          </a:p>
          <a:p>
            <a:r>
              <a:rPr lang="pl-PL" sz="1600" dirty="0" smtClean="0"/>
              <a:t>Duża zmienność parametrów orbity. </a:t>
            </a:r>
            <a:endParaRPr lang="pl-PL" sz="1600" dirty="0"/>
          </a:p>
          <a:p>
            <a:r>
              <a:rPr lang="pl-PL" sz="1600" dirty="0" smtClean="0"/>
              <a:t>okres: 6.56 lat</a:t>
            </a:r>
          </a:p>
          <a:p>
            <a:r>
              <a:rPr lang="pl-PL" sz="1600" dirty="0" smtClean="0"/>
              <a:t>półoś: 3.46 </a:t>
            </a:r>
            <a:r>
              <a:rPr lang="pl-PL" sz="1600" dirty="0" err="1" smtClean="0"/>
              <a:t>j.a</a:t>
            </a:r>
            <a:r>
              <a:rPr lang="pl-PL" sz="1600" dirty="0" smtClean="0"/>
              <a:t>.</a:t>
            </a:r>
          </a:p>
          <a:p>
            <a:r>
              <a:rPr lang="pl-PL" sz="1600" dirty="0" smtClean="0"/>
              <a:t>peryhelium: 1.24 </a:t>
            </a:r>
            <a:r>
              <a:rPr lang="pl-PL" sz="1600" dirty="0" err="1" smtClean="0"/>
              <a:t>j.a</a:t>
            </a:r>
            <a:r>
              <a:rPr lang="pl-PL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924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www.wprost.pl/G/news_foto/b/d/5/bd57c78537aae417c57b5a8d3db1b410ff2445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3" y="2994787"/>
            <a:ext cx="5005946" cy="37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Problem lądowania na powierzchni </a:t>
            </a:r>
            <a:r>
              <a:rPr lang="pl-PL" sz="2000" i="1" dirty="0" err="1" smtClean="0"/>
              <a:t>małomasywnego</a:t>
            </a:r>
            <a:r>
              <a:rPr lang="pl-PL" sz="2000" i="1" dirty="0" smtClean="0"/>
              <a:t> ciała</a:t>
            </a:r>
            <a:endParaRPr lang="pl-PL" sz="2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6" y="836712"/>
            <a:ext cx="3234705" cy="216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31" y="836712"/>
            <a:ext cx="177911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2987824" y="2622465"/>
            <a:ext cx="614114" cy="744644"/>
            <a:chOff x="3304123" y="1988840"/>
            <a:chExt cx="614114" cy="744644"/>
          </a:xfrm>
        </p:grpSpPr>
        <p:pic>
          <p:nvPicPr>
            <p:cNvPr id="4" name="Picture 4" descr="Plik:Sir Isaac Newton by Sir Godfrey Kneller, B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123" y="1988840"/>
              <a:ext cx="614114" cy="74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ole tekstowe 4"/>
            <p:cNvSpPr txBox="1"/>
            <p:nvPr/>
          </p:nvSpPr>
          <p:spPr>
            <a:xfrm>
              <a:off x="3374577" y="2205283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I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r>
                <a:rPr lang="pl-PL" b="1" dirty="0" smtClean="0">
                  <a:solidFill>
                    <a:schemeClr val="bg1"/>
                  </a:solidFill>
                </a:rPr>
                <a:t> </a:t>
              </a:r>
              <a:r>
                <a:rPr lang="pl-PL" b="1" dirty="0" err="1" smtClean="0">
                  <a:solidFill>
                    <a:schemeClr val="bg1"/>
                  </a:solidFill>
                </a:rPr>
                <a:t>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214126" y="836712"/>
            <a:ext cx="691215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Philae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466203" y="851389"/>
            <a:ext cx="761747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Mupus</a:t>
            </a:r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14" y="3861048"/>
            <a:ext cx="3476087" cy="280831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84320" y="1568695"/>
            <a:ext cx="3545474" cy="1200329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Przyciąganie grawitacyjne na komecie jest znikome. Przy każdym uderzeniu istnieje ryzyko oderwania się od powierzchni.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23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Kolejne miesiące misji – zbliżanie do Słońca</a:t>
            </a:r>
            <a:endParaRPr lang="pl-PL" sz="2000" i="1" dirty="0"/>
          </a:p>
        </p:txBody>
      </p:sp>
      <p:pic>
        <p:nvPicPr>
          <p:cNvPr id="2" name="ENCKE_042507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051" y="764704"/>
            <a:ext cx="4104456" cy="4104456"/>
          </a:xfrm>
          <a:prstGeom prst="rect">
            <a:avLst/>
          </a:prstGeom>
        </p:spPr>
      </p:pic>
      <p:pic>
        <p:nvPicPr>
          <p:cNvPr id="6146" name="Picture 2" descr="http://www.butrousfoundation.com/ysj/wp-content/uploads/2014/01/rosetta_orbit_land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50" y="764703"/>
            <a:ext cx="4377330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erith.net/comet/catalog/0067P/2015-ma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65" y="3428999"/>
            <a:ext cx="4236132" cy="317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246300" y="6453336"/>
            <a:ext cx="2915029" cy="33855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Maksimum jasności za około rok.</a:t>
            </a: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25051" y="5157337"/>
            <a:ext cx="4104456" cy="132343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Czas działania lądownika </a:t>
            </a:r>
            <a:r>
              <a:rPr lang="pl-PL" sz="1600" dirty="0" err="1" smtClean="0"/>
              <a:t>Philae</a:t>
            </a:r>
            <a:r>
              <a:rPr lang="pl-PL" sz="1600" dirty="0" smtClean="0"/>
              <a:t> na powierzchni jest zakładany na kilka tygodni, ale liczymy na to, że będzie działał kilka miesięcy – niezwykła okazja na obserwowanie procesu ogrzewania i sublimacji jądra kometarnego.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8165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Zdjęcia roku 2014. Czekamy na więcej!</a:t>
            </a:r>
            <a:endParaRPr lang="pl-PL" sz="2000" i="1" dirty="0"/>
          </a:p>
        </p:txBody>
      </p:sp>
      <p:pic>
        <p:nvPicPr>
          <p:cNvPr id="1030" name="Picture 6" descr="http://www.esa.int/var/esa/storage/images/esa_multimedia/images/2014/10/rosetta_mission_selfie_at_16_km/14968938-1-eng-GB/Rosetta_mission_selfie_at_16_km_node_full_image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6" y="908720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bcdn-sphotos-b-a.akamaihd.net/hphotos-ak-xfp1/v/t1.0-9/1959222_10152326602000667_8555231933739021234_n.jpg?oh=f10113a74cdb82a6fe46ced28d247bad&amp;oe=54AF4ECF&amp;__gda__=1421312671_0028060423d73775096027c03869c6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660261" cy="46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Po co nam wiedza o kometach?</a:t>
            </a:r>
            <a:endParaRPr lang="pl-PL" sz="2000" i="1" dirty="0"/>
          </a:p>
        </p:txBody>
      </p:sp>
      <p:pic>
        <p:nvPicPr>
          <p:cNvPr id="3" name="Picture 4" descr="http://www.khoahoc.com.vn/photos/Image/2009/08/13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3910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9087"/>
            <a:ext cx="4391025" cy="316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ylkoryby.pl/wp-content/uploads/2011/07/14651-kar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456384" cy="24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840511" y="3520167"/>
            <a:ext cx="4032448" cy="329320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Około 4-3.8 mld lat temu nastąpił okres tzw. wielkiego bombardowania.</a:t>
            </a:r>
          </a:p>
          <a:p>
            <a:endParaRPr lang="pl-PL" sz="1600" dirty="0"/>
          </a:p>
          <a:p>
            <a:r>
              <a:rPr lang="pl-PL" sz="1600" dirty="0" smtClean="0"/>
              <a:t>Podejrzewa się, że w Układzie Słonecznym doszło wtedy do zdarzeń, które zaburzyły rezerwuar komet (pas </a:t>
            </a:r>
            <a:r>
              <a:rPr lang="pl-PL" sz="1600" dirty="0" err="1" smtClean="0"/>
              <a:t>Kuipera</a:t>
            </a:r>
            <a:r>
              <a:rPr lang="pl-PL" sz="1600" dirty="0" smtClean="0"/>
              <a:t>, obłok </a:t>
            </a:r>
            <a:r>
              <a:rPr lang="pl-PL" sz="1600" dirty="0" err="1" smtClean="0"/>
              <a:t>Oorta</a:t>
            </a:r>
            <a:r>
              <a:rPr lang="pl-PL" sz="1600" dirty="0" smtClean="0"/>
              <a:t>).</a:t>
            </a:r>
          </a:p>
          <a:p>
            <a:endParaRPr lang="pl-PL" sz="1600" dirty="0"/>
          </a:p>
          <a:p>
            <a:r>
              <a:rPr lang="pl-PL" sz="1600" dirty="0" smtClean="0"/>
              <a:t>Komety, wyrzucone ze swoich orbit, zaczęły w dużej liczbie pojawiać się w wewnętrznym obszarze Układu Słonecznego.</a:t>
            </a:r>
          </a:p>
          <a:p>
            <a:endParaRPr lang="pl-PL" sz="1600" dirty="0"/>
          </a:p>
          <a:p>
            <a:r>
              <a:rPr lang="pl-PL" sz="1600" dirty="0" smtClean="0"/>
              <a:t>To także mógł być moment kiedy na Ziemię dostarczone zostały olbrzymie ilości wody.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5588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sunflowercosmos.org/solar_system/small_solar_images/come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8" y="836712"/>
            <a:ext cx="4032448" cy="264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Komety</a:t>
            </a:r>
            <a:endParaRPr lang="pl-PL" sz="2000" i="1" dirty="0"/>
          </a:p>
        </p:txBody>
      </p:sp>
      <p:grpSp>
        <p:nvGrpSpPr>
          <p:cNvPr id="4" name="Grupa 3"/>
          <p:cNvGrpSpPr/>
          <p:nvPr/>
        </p:nvGrpSpPr>
        <p:grpSpPr>
          <a:xfrm>
            <a:off x="2103252" y="836712"/>
            <a:ext cx="2900796" cy="2643495"/>
            <a:chOff x="5433038" y="1196752"/>
            <a:chExt cx="2952750" cy="2724151"/>
          </a:xfrm>
        </p:grpSpPr>
        <p:pic>
          <p:nvPicPr>
            <p:cNvPr id="5" name="Picture 6" descr="comet stru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038" y="1196752"/>
              <a:ext cx="2952750" cy="2724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6713855" y="1196752"/>
              <a:ext cx="16719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smtClean="0">
                  <a:solidFill>
                    <a:schemeClr val="bg1"/>
                  </a:solidFill>
                </a:rPr>
                <a:t>Encyclopedia of Science</a:t>
              </a:r>
              <a:endParaRPr lang="pl-PL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Prostokąt 6"/>
          <p:cNvSpPr/>
          <p:nvPr/>
        </p:nvSpPr>
        <p:spPr>
          <a:xfrm>
            <a:off x="107504" y="3546865"/>
            <a:ext cx="4322987" cy="329320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dirty="0" smtClean="0"/>
              <a:t>Przybywają z daleka, z bardzo zimnych obszarów Układu Słonecznego. Jądro zbudowane jest z lodu i gruzu. Praktycznie nie odbija światła. </a:t>
            </a:r>
          </a:p>
          <a:p>
            <a:endParaRPr lang="pl-PL" sz="1600" dirty="0"/>
          </a:p>
          <a:p>
            <a:r>
              <a:rPr lang="pl-PL" sz="1600" dirty="0" smtClean="0"/>
              <a:t>Zbliżająca się do Słońca kometa jest coraz mocniej rozgrzewana. W pewnym momencie sublimujący gaz i odrywające się drobne cząsteczki prowadzą do pojawienia się nowych struktur.</a:t>
            </a:r>
          </a:p>
          <a:p>
            <a:endParaRPr lang="pl-PL" sz="1600" dirty="0"/>
          </a:p>
          <a:p>
            <a:r>
              <a:rPr lang="pl-PL" sz="1600" dirty="0" smtClean="0"/>
              <a:t>Oprócz jądra możemy od tego momentu wyróżnić głowę, warkocz zbudowany z pyłu (mogący osiągnąć długość 10 mln km), warkocz jonowy (do kilkuset milionów km)</a:t>
            </a:r>
            <a:endParaRPr lang="pl-PL" sz="1600" dirty="0"/>
          </a:p>
        </p:txBody>
      </p:sp>
      <p:pic>
        <p:nvPicPr>
          <p:cNvPr id="9" name="Picture 2" descr="File:Kuiper o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56378"/>
            <a:ext cx="3619632" cy="31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1" y="4221088"/>
            <a:ext cx="45720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Komety</a:t>
            </a:r>
            <a:endParaRPr lang="pl-PL" sz="2000" i="1" dirty="0"/>
          </a:p>
        </p:txBody>
      </p:sp>
      <p:pic>
        <p:nvPicPr>
          <p:cNvPr id="11" name="Picture 2" descr="http://i.dailymail.co.uk/i/pix/2012/09/27/article-0-153AC3BE000005DC-974_634x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9" y="692696"/>
            <a:ext cx="4679943" cy="28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38150" y="3207474"/>
            <a:ext cx="2410532" cy="33855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Kometa Hale-Bopp, 1997 r.</a:t>
            </a:r>
            <a:endParaRPr lang="pl-PL" sz="1600" dirty="0"/>
          </a:p>
        </p:txBody>
      </p:sp>
      <p:pic>
        <p:nvPicPr>
          <p:cNvPr id="13" name="Picture 2" descr="Comet Lul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85" y="720766"/>
            <a:ext cx="3942092" cy="265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5115297" y="3021105"/>
            <a:ext cx="193123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Kometa Lulin, 2009 r.</a:t>
            </a:r>
            <a:endParaRPr lang="pl-PL" sz="1600" dirty="0"/>
          </a:p>
        </p:txBody>
      </p:sp>
      <p:pic>
        <p:nvPicPr>
          <p:cNvPr id="15" name="Picture 6" descr="http://www.paulandliz.org/Comet_McNaught-McNau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2794"/>
            <a:ext cx="4352114" cy="28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2051720" y="6371377"/>
            <a:ext cx="240700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Kometa </a:t>
            </a:r>
            <a:r>
              <a:rPr lang="pl-PL" sz="1600" dirty="0" err="1" smtClean="0"/>
              <a:t>McNaught</a:t>
            </a:r>
            <a:r>
              <a:rPr lang="pl-PL" sz="1600" dirty="0" smtClean="0"/>
              <a:t>, 2006 r.</a:t>
            </a:r>
            <a:endParaRPr lang="pl-PL" sz="1600" dirty="0"/>
          </a:p>
        </p:txBody>
      </p:sp>
      <p:pic>
        <p:nvPicPr>
          <p:cNvPr id="18" name="Picture 2" descr="67 seconds after the impact of Deep Impact with Comet Tempel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7563"/>
            <a:ext cx="3212368" cy="32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7236296" y="6274752"/>
            <a:ext cx="939103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Tempel</a:t>
            </a:r>
            <a:r>
              <a:rPr lang="pl-PL" sz="1600" dirty="0" smtClean="0"/>
              <a:t> 1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3066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Warkocz grozy.</a:t>
            </a:r>
            <a:endParaRPr lang="pl-PL" sz="20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474152"/>
            <a:ext cx="7620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a 4"/>
          <p:cNvGrpSpPr/>
          <p:nvPr/>
        </p:nvGrpSpPr>
        <p:grpSpPr>
          <a:xfrm>
            <a:off x="177192" y="767931"/>
            <a:ext cx="2882640" cy="4173237"/>
            <a:chOff x="5361768" y="1128530"/>
            <a:chExt cx="3602720" cy="4896544"/>
          </a:xfrm>
        </p:grpSpPr>
        <p:pic>
          <p:nvPicPr>
            <p:cNvPr id="6" name="Picture 4" descr="http://deepimpact.umd.edu/webdings/icons/Hevelius_Comet_Typ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768" y="1128530"/>
              <a:ext cx="3602720" cy="489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pole tekstowe 6"/>
            <p:cNvSpPr txBox="1"/>
            <p:nvPr/>
          </p:nvSpPr>
          <p:spPr>
            <a:xfrm>
              <a:off x="5544659" y="5717297"/>
              <a:ext cx="2555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smtClean="0"/>
                <a:t>Jan Heweliusz, „</a:t>
              </a:r>
              <a:r>
                <a:rPr lang="pl-PL" sz="1400" dirty="0" err="1" smtClean="0"/>
                <a:t>Cometographia</a:t>
              </a:r>
              <a:r>
                <a:rPr lang="pl-PL" sz="1400" dirty="0" smtClean="0"/>
                <a:t>”</a:t>
              </a:r>
              <a:endParaRPr lang="pl-PL" sz="1400" dirty="0"/>
            </a:p>
          </p:txBody>
        </p:sp>
      </p:grpSp>
      <p:pic>
        <p:nvPicPr>
          <p:cNvPr id="11" name="Picture 6" descr="http://2.bp.blogspot.com/-qPFatZOty2A/UKd0sBK3XrI/AAAAAAAAPQA/169vTvY0fL4/s1600/leonids-miskotte-nov-2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52970"/>
            <a:ext cx="2880674" cy="19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ordcraft.net/cometstufftemp/hcpostcar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19" y="620688"/>
            <a:ext cx="4032448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25.media.tumblr.com/tumblr_m6b3rqFMZH1rzvdr0o1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21779"/>
            <a:ext cx="315442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Czy komet należy się bać?</a:t>
            </a:r>
            <a:endParaRPr lang="pl-PL" sz="2000" i="1" dirty="0"/>
          </a:p>
        </p:txBody>
      </p:sp>
      <p:sp>
        <p:nvSpPr>
          <p:cNvPr id="3" name="Prostokąt 2"/>
          <p:cNvSpPr/>
          <p:nvPr/>
        </p:nvSpPr>
        <p:spPr>
          <a:xfrm>
            <a:off x="4320480" y="980728"/>
            <a:ext cx="4572000" cy="12003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>
            <a:spAutoFit/>
          </a:bodyPr>
          <a:lstStyle/>
          <a:p>
            <a:r>
              <a:rPr lang="pl-PL" dirty="0" smtClean="0"/>
              <a:t>Plemię </a:t>
            </a:r>
            <a:r>
              <a:rPr lang="en-US" dirty="0" smtClean="0"/>
              <a:t>!Kung</a:t>
            </a:r>
            <a:r>
              <a:rPr lang="pl-PL" dirty="0" smtClean="0"/>
              <a:t> z pustyni Kalahari wierzy, że kometa na niebie zwiastuje szczęśliwe wydarzenia. To chyba jedyny taki przypadek na całej Ziemi.</a:t>
            </a:r>
            <a:r>
              <a:rPr lang="en-US" dirty="0" smtClean="0"/>
              <a:t> </a:t>
            </a:r>
            <a:endParaRPr lang="pl-PL" dirty="0"/>
          </a:p>
        </p:txBody>
      </p:sp>
      <p:pic>
        <p:nvPicPr>
          <p:cNvPr id="4" name="Picture 2" descr="http://upload.wikimedia.org/wikipedia/commons/thumb/5/55/Kalahari.png/256px-Kalahar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5426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ages.monstermarketplace.com/traditional-and-contemporary-world-music/music-of-the-kung-bushmen-of-the-kalahari-desert-cd-700x6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3343"/>
            <a:ext cx="4062231" cy="40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71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Czy komet należy się bać?</a:t>
            </a:r>
            <a:endParaRPr lang="pl-PL" sz="2000" i="1" dirty="0"/>
          </a:p>
        </p:txBody>
      </p:sp>
      <p:pic>
        <p:nvPicPr>
          <p:cNvPr id="3" name="Picture 2" descr="http://upload.wikimedia.org/wikipedia/commons/thumb/c/c6/Stanis%C5%82aw_Lubieniecki.PNG/300px-Stanis%C5%82aw_Lubieniec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8575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59290" y="5589240"/>
            <a:ext cx="2960582" cy="64633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23 sierpnia 1623 w </a:t>
            </a:r>
            <a:r>
              <a:rPr lang="pl-PL" dirty="0" smtClean="0"/>
              <a:t>Rakowie </a:t>
            </a:r>
          </a:p>
          <a:p>
            <a:r>
              <a:rPr lang="pl-PL" dirty="0" smtClean="0"/>
              <a:t>18 </a:t>
            </a:r>
            <a:r>
              <a:rPr lang="pl-PL" dirty="0"/>
              <a:t>maja 1675 w Hamburgu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419872" y="980728"/>
            <a:ext cx="5616624" cy="230832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1666 – 1668 r. pisze </a:t>
            </a:r>
            <a:r>
              <a:rPr lang="pl-PL" i="1" dirty="0" err="1"/>
              <a:t>Theatrum</a:t>
            </a:r>
            <a:r>
              <a:rPr lang="pl-PL" i="1" dirty="0"/>
              <a:t> </a:t>
            </a:r>
            <a:r>
              <a:rPr lang="pl-PL" i="1" dirty="0" err="1" smtClean="0"/>
              <a:t>cometicum</a:t>
            </a:r>
            <a:r>
              <a:rPr lang="pl-PL" i="1" dirty="0" smtClean="0"/>
              <a:t>. </a:t>
            </a:r>
            <a:r>
              <a:rPr lang="pl-PL" dirty="0" smtClean="0"/>
              <a:t>Jest to antologia 415. komet odkrytych do 1655 r. i stowarzyszonych z nimi wydarzeń.</a:t>
            </a:r>
          </a:p>
          <a:p>
            <a:endParaRPr lang="pl-PL" dirty="0"/>
          </a:p>
          <a:p>
            <a:r>
              <a:rPr lang="pl-PL" dirty="0" err="1" smtClean="0"/>
              <a:t>Lubieniecki</a:t>
            </a:r>
            <a:r>
              <a:rPr lang="pl-PL" dirty="0" smtClean="0"/>
              <a:t> nie zanotował tylko katastrof, ale też pozytywne wydarzenia. Stwierdza, że tych drugich jest połowa, a więc nie ma podstaw do tego aby komety traktować jako zwiastuny nieszczęść!</a:t>
            </a:r>
            <a:endParaRPr lang="pl-PL" dirty="0"/>
          </a:p>
        </p:txBody>
      </p:sp>
      <p:pic>
        <p:nvPicPr>
          <p:cNvPr id="6" name="Picture 4" descr="http://upload.wikimedia.org/wikipedia/commons/thumb/d/db/Moonmap_from_clementine_data.png/720px-Moonmap_from_clementine_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9528"/>
            <a:ext cx="5312084" cy="26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upload.wikimedia.org/wikipedia/commons/thumb/1/1c/Flag_icon_red_4.svg/32px-Flag_icon_red_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76" y="4728566"/>
            <a:ext cx="304800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950191" y="6235571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17° 48′ 0″ S, 23° 48′ 0″ W</a:t>
            </a:r>
          </a:p>
        </p:txBody>
      </p:sp>
    </p:spTree>
    <p:extLst>
      <p:ext uri="{BB962C8B-B14F-4D97-AF65-F5344CB8AC3E}">
        <p14:creationId xmlns:p14="http://schemas.microsoft.com/office/powerpoint/2010/main" val="88020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1" y="778760"/>
            <a:ext cx="5279942" cy="26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Badania komet.</a:t>
            </a:r>
            <a:endParaRPr lang="pl-PL" sz="2000" i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306917" y="2962539"/>
            <a:ext cx="5148845" cy="338554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Odsłoneczny zwrot warkocza – istnienie wiatru słonecznego</a:t>
            </a:r>
            <a:endParaRPr lang="pl-PL" sz="1600" dirty="0"/>
          </a:p>
        </p:txBody>
      </p:sp>
      <p:pic>
        <p:nvPicPr>
          <p:cNvPr id="5122" name="Picture 2" descr="http://starchild.gsfc.nasa.gov/Images/StarChild/learning_center/people/Hall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3"/>
            <a:ext cx="218122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he orbital paths of Halley, outlined in blue, against the orbits of Jupiter, Saturn, Uranus and Neptune, outlined in 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58215"/>
            <a:ext cx="158417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7659894" y="1088997"/>
            <a:ext cx="1224136" cy="58477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Okresowość ruchu</a:t>
            </a:r>
            <a:endParaRPr lang="pl-PL" sz="1600" dirty="0"/>
          </a:p>
        </p:txBody>
      </p:sp>
      <p:pic>
        <p:nvPicPr>
          <p:cNvPr id="5125" name="Picture 5" descr="http://sirius.bu.edu/planetary/cometc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1" y="3321000"/>
            <a:ext cx="3235912" cy="34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136506" y="6461248"/>
            <a:ext cx="3265702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Skład chemiczny i struktura warkocza</a:t>
            </a:r>
            <a:endParaRPr lang="pl-PL" sz="1600" dirty="0"/>
          </a:p>
        </p:txBody>
      </p:sp>
      <p:pic>
        <p:nvPicPr>
          <p:cNvPr id="5127" name="Picture 7" descr="Comet Halley's nucleus as seen by Giot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742922"/>
            <a:ext cx="2926019" cy="30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://www.esa.int/var/esa/storage/images/esa_multimedia/images/2004/01/stardust/10138712-2-eng-GB/Stardust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61" y="3399842"/>
            <a:ext cx="16192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www.esa.int/var/esa/storage/images/esa_multimedia/images/2004/01/deep_space_1/10197912-2-eng-GB/Deep_Space_1_sma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43" y="4407938"/>
            <a:ext cx="16192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://www.esa.int/var/esa/storage/images/esa_multimedia/images/2004/01/international_cometary_explorer_ice/9719352-3-eng-GB/International_Cometary_Explorer_ICE_sma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25389"/>
            <a:ext cx="16192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ole tekstowe 21"/>
          <p:cNvSpPr txBox="1"/>
          <p:nvPr/>
        </p:nvSpPr>
        <p:spPr>
          <a:xfrm>
            <a:off x="6957871" y="6291971"/>
            <a:ext cx="1571854" cy="33855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Misje do komet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7365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otsanas.com/photo/2001001-0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63" y="764704"/>
            <a:ext cx="2302460" cy="17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kotsanas.com/photo/2001001-0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23" y="764704"/>
            <a:ext cx="2302460" cy="17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kotsanas.com/photo/2001001-04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37" y="764704"/>
            <a:ext cx="2302460" cy="17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Archytas of Tarentum MAN Napoli Inv56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3" y="2829470"/>
            <a:ext cx="2568820" cy="38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46143" y="5925814"/>
            <a:ext cx="1955535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l-PL" dirty="0" err="1" smtClean="0"/>
              <a:t>Archytas</a:t>
            </a:r>
            <a:r>
              <a:rPr lang="pl-PL" dirty="0" smtClean="0"/>
              <a:t> z Tarentu </a:t>
            </a:r>
          </a:p>
          <a:p>
            <a:pPr algn="ctr"/>
            <a:r>
              <a:rPr lang="pl-PL" dirty="0" smtClean="0"/>
              <a:t>428–347 p.n.e.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07504" y="980728"/>
            <a:ext cx="1800200" cy="13234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Pierwsze w historii urządzenie latające napędzane siłą odrzutu, które nazwał gołębiem.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14126" y="220578"/>
            <a:ext cx="867835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1000"/>
                </a:schemeClr>
              </a:gs>
              <a:gs pos="39999">
                <a:schemeClr val="bg1">
                  <a:lumMod val="65000"/>
                </a:schemeClr>
              </a:gs>
              <a:gs pos="70000">
                <a:schemeClr val="bg1">
                  <a:lumMod val="85000"/>
                </a:schemeClr>
              </a:gs>
              <a:gs pos="100000">
                <a:schemeClr val="bg1">
                  <a:alpha val="86000"/>
                </a:schemeClr>
              </a:gs>
            </a:gsLst>
            <a:lin ang="108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50800" h="44450" prst="angle"/>
          </a:sp3d>
        </p:spPr>
        <p:txBody>
          <a:bodyPr wrap="square" rtlCol="0">
            <a:spAutoFit/>
          </a:bodyPr>
          <a:lstStyle/>
          <a:p>
            <a:r>
              <a:rPr lang="pl-PL" sz="2000" i="1" dirty="0" smtClean="0"/>
              <a:t>Oderwać się od Ziemi</a:t>
            </a:r>
            <a:endParaRPr lang="pl-PL" sz="2000" i="1" dirty="0"/>
          </a:p>
        </p:txBody>
      </p:sp>
      <p:pic>
        <p:nvPicPr>
          <p:cNvPr id="11" name="Picture 2" descr="http://2.bp.blogspot.com/_JpC8BcCQnpk/TDO87IxMAyI/AAAAAAAAARo/UhesFsH92Cg/s1600/wanh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78" y="4390816"/>
            <a:ext cx="3456384" cy="24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7921803" y="6163317"/>
            <a:ext cx="1133872" cy="646331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/>
              <a:t>XV/XVI w. </a:t>
            </a:r>
          </a:p>
          <a:p>
            <a:r>
              <a:rPr lang="pl-PL" dirty="0" smtClean="0"/>
              <a:t>Wan </a:t>
            </a:r>
            <a:r>
              <a:rPr lang="pl-PL" dirty="0"/>
              <a:t>Hu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826744" y="5375959"/>
            <a:ext cx="2735377" cy="132343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dirty="0"/>
              <a:t>5 czerwca 1783 bracia Joseph Michel </a:t>
            </a:r>
            <a:r>
              <a:rPr lang="pl-PL" sz="1600" dirty="0" smtClean="0"/>
              <a:t>i </a:t>
            </a:r>
            <a:r>
              <a:rPr lang="pl-PL" sz="1600" dirty="0"/>
              <a:t>Jacques </a:t>
            </a:r>
            <a:r>
              <a:rPr lang="pl-PL" sz="1600" dirty="0" err="1"/>
              <a:t>Étienne</a:t>
            </a:r>
            <a:r>
              <a:rPr lang="pl-PL" sz="1600" dirty="0"/>
              <a:t> </a:t>
            </a:r>
            <a:r>
              <a:rPr lang="pl-PL" sz="1600" dirty="0" smtClean="0"/>
              <a:t>Montgolfier. Balon papierowo-płócienny (</a:t>
            </a:r>
            <a:r>
              <a:rPr lang="pl-PL" sz="1600" dirty="0"/>
              <a:t>średnica ok. 12 m) </a:t>
            </a:r>
            <a:r>
              <a:rPr lang="pl-PL" sz="1600" i="1" dirty="0"/>
              <a:t>Ad </a:t>
            </a:r>
            <a:r>
              <a:rPr lang="pl-PL" sz="1600" i="1" dirty="0" smtClean="0"/>
              <a:t>Astra.</a:t>
            </a:r>
            <a:endParaRPr lang="pl-PL" sz="1600" dirty="0"/>
          </a:p>
        </p:txBody>
      </p:sp>
      <p:pic>
        <p:nvPicPr>
          <p:cNvPr id="15" name="Picture 6" descr="File:Montgolfier brothers fligh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45" y="2636912"/>
            <a:ext cx="2735377" cy="266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5635803" y="2564904"/>
            <a:ext cx="3419872" cy="181588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dirty="0" smtClean="0"/>
              <a:t>(…) Wan </a:t>
            </a:r>
            <a:r>
              <a:rPr lang="pl-PL" sz="1600" dirty="0"/>
              <a:t>Hu tylko się zaśmiał i powiedział: „Latanie było marzeniem Chińczyków od tysięcy lat. </a:t>
            </a:r>
            <a:r>
              <a:rPr lang="pl-PL" sz="1600" dirty="0" smtClean="0"/>
              <a:t>Dzisiaj </a:t>
            </a:r>
            <a:r>
              <a:rPr lang="pl-PL" sz="1600" dirty="0"/>
              <a:t>chcę odkryć nowy sposób poznania nieba, nawet jeśli mogę się rozlecieć na kawałki. Nie musisz się bać. Po prostu odpal rakiety.</a:t>
            </a:r>
            <a:r>
              <a:rPr lang="en-US" sz="16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50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</TotalTime>
  <Words>756</Words>
  <Application>Microsoft Office PowerPoint</Application>
  <PresentationFormat>Pokaz na ekranie (4:3)</PresentationFormat>
  <Paragraphs>107</Paragraphs>
  <Slides>19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55</cp:revision>
  <dcterms:created xsi:type="dcterms:W3CDTF">2014-10-06T20:03:22Z</dcterms:created>
  <dcterms:modified xsi:type="dcterms:W3CDTF">2014-10-18T11:17:39Z</dcterms:modified>
</cp:coreProperties>
</file>