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59" r:id="rId6"/>
    <p:sldId id="272" r:id="rId7"/>
    <p:sldId id="281" r:id="rId8"/>
    <p:sldId id="275" r:id="rId9"/>
    <p:sldId id="260" r:id="rId10"/>
    <p:sldId id="278" r:id="rId11"/>
    <p:sldId id="282" r:id="rId12"/>
    <p:sldId id="273" r:id="rId13"/>
    <p:sldId id="261" r:id="rId14"/>
    <p:sldId id="274" r:id="rId15"/>
    <p:sldId id="262" r:id="rId16"/>
    <p:sldId id="277" r:id="rId17"/>
    <p:sldId id="280" r:id="rId18"/>
    <p:sldId id="283" r:id="rId19"/>
    <p:sldId id="266" r:id="rId20"/>
    <p:sldId id="279" r:id="rId21"/>
    <p:sldId id="263" r:id="rId22"/>
    <p:sldId id="276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479574"/>
            <a:ext cx="842493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dirty="0" smtClean="0">
                <a:solidFill>
                  <a:schemeClr val="bg1"/>
                </a:solidFill>
              </a:rPr>
              <a:t>Izerski Park Ciemnego Nieba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pPr algn="r"/>
            <a:endParaRPr lang="pl-PL" dirty="0" smtClean="0">
              <a:solidFill>
                <a:schemeClr val="bg1"/>
              </a:solidFill>
            </a:endParaRPr>
          </a:p>
          <a:p>
            <a:pPr algn="r"/>
            <a:endParaRPr lang="pl-PL" dirty="0" smtClean="0">
              <a:solidFill>
                <a:schemeClr val="bg1"/>
              </a:solidFill>
            </a:endParaRPr>
          </a:p>
          <a:p>
            <a:pPr algn="r"/>
            <a:r>
              <a:rPr lang="pl-PL" sz="1600" dirty="0" smtClean="0">
                <a:solidFill>
                  <a:schemeClr val="bg1"/>
                </a:solidFill>
              </a:rPr>
              <a:t>Tomasz Mrozek</a:t>
            </a:r>
          </a:p>
          <a:p>
            <a:pPr marL="342900" indent="-342900" algn="r">
              <a:buAutoNum type="arabicPeriod"/>
            </a:pPr>
            <a:r>
              <a:rPr lang="pl-PL" sz="1600" dirty="0" smtClean="0">
                <a:solidFill>
                  <a:schemeClr val="bg1"/>
                </a:solidFill>
              </a:rPr>
              <a:t>Instytut Astronomiczny </a:t>
            </a:r>
            <a:r>
              <a:rPr lang="pl-PL" sz="1600" dirty="0" err="1" smtClean="0">
                <a:solidFill>
                  <a:schemeClr val="bg1"/>
                </a:solidFill>
              </a:rPr>
              <a:t>UWr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342900" indent="-342900" algn="r">
              <a:buAutoNum type="arabicPeriod"/>
            </a:pPr>
            <a:r>
              <a:rPr lang="pl-PL" sz="1600" dirty="0" smtClean="0">
                <a:solidFill>
                  <a:schemeClr val="bg1"/>
                </a:solidFill>
              </a:rPr>
              <a:t>Zakład Fizyki Słońca, CBK PAN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5"/>
            <a:ext cx="8176391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Rozwiązanie</a:t>
            </a:r>
            <a:endParaRPr lang="pl-PL" i="1" dirty="0"/>
          </a:p>
        </p:txBody>
      </p:sp>
      <p:pic>
        <p:nvPicPr>
          <p:cNvPr id="4" name="Obraz 3" descr="sky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840" y="1754444"/>
            <a:ext cx="3499809" cy="4194836"/>
          </a:xfrm>
          <a:prstGeom prst="rect">
            <a:avLst/>
          </a:prstGeom>
          <a:ln w="12700">
            <a:solidFill>
              <a:srgbClr val="DDDD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sky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315" y="1754444"/>
            <a:ext cx="3473077" cy="4194836"/>
          </a:xfrm>
          <a:prstGeom prst="rect">
            <a:avLst/>
          </a:prstGeom>
          <a:ln w="12700">
            <a:solidFill>
              <a:srgbClr val="DDDD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79388" y="836613"/>
            <a:ext cx="8785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FFC000"/>
              </a:buClr>
              <a:defRPr/>
            </a:pPr>
            <a:r>
              <a:rPr lang="pl-PL" sz="1800" dirty="0" smtClean="0">
                <a:latin typeface="Calibri" pitchFamily="34" charset="0"/>
                <a:cs typeface="Arial" pitchFamily="34" charset="0"/>
              </a:rPr>
              <a:t>Mądre </a:t>
            </a:r>
            <a:r>
              <a:rPr lang="pl-PL" sz="1800" dirty="0">
                <a:latin typeface="Calibri" pitchFamily="34" charset="0"/>
                <a:cs typeface="Arial" pitchFamily="34" charset="0"/>
              </a:rPr>
              <a:t>i racjonalne wykorzystanie sztucznego oświetlenia</a:t>
            </a:r>
          </a:p>
        </p:txBody>
      </p:sp>
    </p:spTree>
    <p:extLst>
      <p:ext uri="{BB962C8B-B14F-4D97-AF65-F5344CB8AC3E}">
        <p14:creationId xmlns:p14="http://schemas.microsoft.com/office/powerpoint/2010/main" val="12115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9" y="692696"/>
            <a:ext cx="825016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18" y="3618008"/>
            <a:ext cx="3127133" cy="2084756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13" y="1297137"/>
            <a:ext cx="3127133" cy="208475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8" y="3618008"/>
            <a:ext cx="3127133" cy="20847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Izerski Park Ciemnego Nieba (4.11.2009 r.)</a:t>
            </a:r>
            <a:endParaRPr lang="pl-PL" i="1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38541" y="764704"/>
            <a:ext cx="6195577" cy="3017866"/>
            <a:chOff x="366" y="1170"/>
            <a:chExt cx="4932" cy="2405"/>
          </a:xfrm>
        </p:grpSpPr>
        <p:sp>
          <p:nvSpPr>
            <p:cNvPr id="5" name="pole tekstowe 1"/>
            <p:cNvSpPr txBox="1">
              <a:spLocks noChangeArrowheads="1"/>
            </p:cNvSpPr>
            <p:nvPr/>
          </p:nvSpPr>
          <p:spPr bwMode="auto">
            <a:xfrm>
              <a:off x="3804" y="2164"/>
              <a:ext cx="1273" cy="466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Nadleśnictwo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Świeradów</a:t>
              </a:r>
            </a:p>
          </p:txBody>
        </p:sp>
        <p:sp>
          <p:nvSpPr>
            <p:cNvPr id="6" name="pole tekstowe 2"/>
            <p:cNvSpPr txBox="1">
              <a:spLocks noChangeArrowheads="1"/>
            </p:cNvSpPr>
            <p:nvPr/>
          </p:nvSpPr>
          <p:spPr bwMode="auto">
            <a:xfrm>
              <a:off x="3385" y="1170"/>
              <a:ext cx="1913" cy="66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Instytut Astronomiczny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Uniwersytetu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Wrocławskiego</a:t>
              </a:r>
              <a:endParaRPr lang="pl-PL" sz="1600" b="1" i="1">
                <a:solidFill>
                  <a:srgbClr val="FFFF66"/>
                </a:solidFill>
                <a:latin typeface="Century Gothic" pitchFamily="34" charset="0"/>
              </a:endParaRPr>
            </a:p>
          </p:txBody>
        </p:sp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457" y="1170"/>
              <a:ext cx="1913" cy="66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Instytut Astronomiczny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Akademii Nauk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Republiki Czeskiej</a:t>
              </a:r>
            </a:p>
          </p:txBody>
        </p: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366" y="2070"/>
              <a:ext cx="1644" cy="662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Obszar Krajobrazu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Chronionego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Jizerské hory</a:t>
              </a:r>
            </a:p>
          </p:txBody>
        </p:sp>
        <p:sp>
          <p:nvSpPr>
            <p:cNvPr id="9" name="pole tekstowe 1"/>
            <p:cNvSpPr txBox="1">
              <a:spLocks noChangeArrowheads="1"/>
            </p:cNvSpPr>
            <p:nvPr/>
          </p:nvSpPr>
          <p:spPr bwMode="auto">
            <a:xfrm>
              <a:off x="3468" y="3109"/>
              <a:ext cx="1493" cy="466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Nadleśnictwo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Szklarska Poręba</a:t>
              </a:r>
            </a:p>
          </p:txBody>
        </p:sp>
        <p:sp>
          <p:nvSpPr>
            <p:cNvPr id="10" name="pole tekstowe 1"/>
            <p:cNvSpPr txBox="1">
              <a:spLocks noChangeArrowheads="1"/>
            </p:cNvSpPr>
            <p:nvPr/>
          </p:nvSpPr>
          <p:spPr bwMode="auto">
            <a:xfrm>
              <a:off x="373" y="3109"/>
              <a:ext cx="1859" cy="466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Dyrekcja Regionalna </a:t>
              </a:r>
            </a:p>
            <a:p>
              <a:pPr algn="ctr"/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Lasów </a:t>
              </a:r>
              <a:r>
                <a:rPr lang="cs-CZ" sz="1600" b="1">
                  <a:solidFill>
                    <a:srgbClr val="FFFF66"/>
                  </a:solidFill>
                  <a:latin typeface="Century Gothic" pitchFamily="34" charset="0"/>
                </a:rPr>
                <a:t>ČR </a:t>
              </a:r>
              <a:r>
                <a:rPr lang="pl-PL" sz="1600" b="1">
                  <a:solidFill>
                    <a:srgbClr val="FFFF66"/>
                  </a:solidFill>
                  <a:latin typeface="Century Gothic" pitchFamily="34" charset="0"/>
                </a:rPr>
                <a:t>w Libercu</a:t>
              </a:r>
            </a:p>
          </p:txBody>
        </p:sp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1936" y="1440"/>
              <a:ext cx="1889" cy="1970"/>
              <a:chOff x="1936" y="1440"/>
              <a:chExt cx="1889" cy="1970"/>
            </a:xfrm>
          </p:grpSpPr>
          <p:sp>
            <p:nvSpPr>
              <p:cNvPr id="12" name="Oval 12"/>
              <p:cNvSpPr>
                <a:spLocks noChangeArrowheads="1"/>
              </p:cNvSpPr>
              <p:nvPr/>
            </p:nvSpPr>
            <p:spPr bwMode="auto">
              <a:xfrm>
                <a:off x="2018" y="1570"/>
                <a:ext cx="1724" cy="17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/>
              </a:p>
            </p:txBody>
          </p:sp>
          <p:pic>
            <p:nvPicPr>
              <p:cNvPr id="13" name="Obraz 16" descr="logo2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36" y="1440"/>
                <a:ext cx="1889" cy="1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468313" y="5949280"/>
            <a:ext cx="8197850" cy="720725"/>
            <a:chOff x="22" y="3785"/>
            <a:chExt cx="5164" cy="454"/>
          </a:xfrm>
        </p:grpSpPr>
        <p:pic>
          <p:nvPicPr>
            <p:cNvPr id="15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16" y="3785"/>
              <a:ext cx="105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" y="3785"/>
              <a:ext cx="320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 l="60532"/>
            <a:stretch>
              <a:fillRect/>
            </a:stretch>
          </p:blipFill>
          <p:spPr bwMode="auto">
            <a:xfrm>
              <a:off x="3651" y="3785"/>
              <a:ext cx="153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537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6" y="692696"/>
            <a:ext cx="809836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Projekt Astro Izery</a:t>
            </a:r>
            <a:endParaRPr lang="pl-PL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572000" y="5264040"/>
            <a:ext cx="446449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Imprezy cykliczne: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(14)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Ogólnopolskie Spotkania Astronomiczne (8)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Astronomiczny Dzień w IPCN (10)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07504" y="5264040"/>
            <a:ext cx="4320480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Elementy stałe:</a:t>
            </a:r>
          </a:p>
          <a:p>
            <a:endParaRPr lang="pl-PL" dirty="0" smtClean="0"/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model Układu Słonecznego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gnomon i zegar słoneczny</a:t>
            </a:r>
          </a:p>
          <a:p>
            <a:pPr marL="182563" indent="-182563">
              <a:buBlip>
                <a:blip r:embed="rId4"/>
              </a:buBlip>
            </a:pPr>
            <a:r>
              <a:rPr lang="pl-PL" dirty="0" smtClean="0"/>
              <a:t> Izerski Park Ciemnego Nieba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8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90930"/>
            <a:ext cx="8208912" cy="50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1" y="764704"/>
            <a:ext cx="8228818" cy="52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4" y="3765458"/>
            <a:ext cx="4464496" cy="297633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Suma doświadczeń</a:t>
            </a:r>
            <a:endParaRPr lang="pl-PL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" y="2924944"/>
            <a:ext cx="4754586" cy="31697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62" y="1997303"/>
            <a:ext cx="3135086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2" y="692696"/>
            <a:ext cx="821830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Bez ludzi nic się nie uda…</a:t>
            </a:r>
            <a:endParaRPr lang="pl-PL" i="1" dirty="0"/>
          </a:p>
        </p:txBody>
      </p:sp>
      <p:grpSp>
        <p:nvGrpSpPr>
          <p:cNvPr id="4" name="Grupa 3"/>
          <p:cNvGrpSpPr/>
          <p:nvPr/>
        </p:nvGrpSpPr>
        <p:grpSpPr>
          <a:xfrm>
            <a:off x="5796280" y="2346431"/>
            <a:ext cx="3308326" cy="2121280"/>
            <a:chOff x="6804248" y="2014352"/>
            <a:chExt cx="3740374" cy="2375817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035782"/>
              <a:ext cx="1064456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827" y="2035782"/>
              <a:ext cx="1403685" cy="235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014352"/>
              <a:ext cx="1400622" cy="236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279" y="1094263"/>
            <a:ext cx="1735164" cy="128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6938" y="2268889"/>
            <a:ext cx="1168616" cy="13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334" y="751073"/>
            <a:ext cx="1130834" cy="1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0718" y="751073"/>
            <a:ext cx="1668450" cy="111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224339"/>
            <a:ext cx="127541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Obraz 12" descr="IMG_60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8567" y="1863373"/>
            <a:ext cx="1849577" cy="123305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5" y="4698271"/>
            <a:ext cx="2232945" cy="20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190" y="2952529"/>
            <a:ext cx="1358770" cy="173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6379"/>
            <a:ext cx="1534942" cy="18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49" y="3636170"/>
            <a:ext cx="1070594" cy="11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81" y="2728613"/>
            <a:ext cx="1199501" cy="22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79899"/>
            <a:ext cx="887284" cy="2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994287"/>
            <a:ext cx="941234" cy="163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26364"/>
            <a:ext cx="1746498" cy="16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32" y="4424239"/>
            <a:ext cx="1224632" cy="17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88" y="3074967"/>
            <a:ext cx="1291447" cy="14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72" y="4425849"/>
            <a:ext cx="1188589" cy="18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21" y="4467711"/>
            <a:ext cx="1459279" cy="18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06" y="926379"/>
            <a:ext cx="1624253" cy="14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35" y="5390291"/>
            <a:ext cx="1198264" cy="13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84" y="5510733"/>
            <a:ext cx="1474303" cy="120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6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7429698" cy="55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Jak połączyć astronomię z przyrodą?</a:t>
            </a:r>
            <a:endParaRPr lang="pl-PL" i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48" y="2348880"/>
            <a:ext cx="3132348" cy="208823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076056" y="837053"/>
            <a:ext cx="396277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/>
              <a:t>14.12.2007 Spotkanie w Nadleśnictwie Szklarska Poręba poświęcone tworzeniu czesko-polskiej ścieżki edukacyjno-rekreacyjnej w Górach Izerskich.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3" y="1700808"/>
            <a:ext cx="4268688" cy="32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1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" y="764704"/>
            <a:ext cx="819740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amienie z modelami 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699016" cy="519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Akademia Izerska</a:t>
            </a:r>
            <a:endParaRPr lang="pl-PL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50" y="4027119"/>
            <a:ext cx="3827700" cy="2551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82" y="1944825"/>
            <a:ext cx="3204355" cy="240326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1755" y="4315514"/>
            <a:ext cx="2598849" cy="174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96341"/>
            <a:ext cx="3150350" cy="2100233"/>
          </a:xfrm>
          <a:prstGeom prst="rect">
            <a:avLst/>
          </a:prstGeom>
        </p:spPr>
      </p:pic>
      <p:pic>
        <p:nvPicPr>
          <p:cNvPr id="9" name="Picture 2" descr="http://www.swa.edu.pl/foto/swa4/IMGP4201_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78" y="677759"/>
            <a:ext cx="2872026" cy="20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20" y="647558"/>
            <a:ext cx="2407925" cy="1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95131" cy="513687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178252" y="5898934"/>
            <a:ext cx="286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 smtClean="0">
                <a:solidFill>
                  <a:schemeClr val="bg1"/>
                </a:solidFill>
              </a:rPr>
              <a:t>Dziękuję za uwagę</a:t>
            </a:r>
            <a:endParaRPr lang="pl-PL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251754" cy="50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4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Nocne niebo?</a:t>
            </a:r>
            <a:endParaRPr lang="pl-PL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8" y="1052736"/>
            <a:ext cx="7920372" cy="5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2077"/>
            <a:ext cx="8244408" cy="548768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Nocne niebo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6388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352928" cy="55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Zanieczyszczenie światłem</a:t>
            </a:r>
            <a:endParaRPr lang="pl-PL" i="1" dirty="0"/>
          </a:p>
        </p:txBody>
      </p:sp>
      <p:pic>
        <p:nvPicPr>
          <p:cNvPr id="4" name="Obraz 4" descr="Night_lights_in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692696"/>
            <a:ext cx="8099425" cy="5788025"/>
          </a:xfrm>
          <a:prstGeom prst="rect">
            <a:avLst/>
          </a:prstGeom>
          <a:noFill/>
          <a:ln w="12700">
            <a:solidFill>
              <a:srgbClr val="DDD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052736"/>
            <a:ext cx="723680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256376"/>
            <a:ext cx="8712968" cy="369332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i="1" dirty="0" smtClean="0"/>
              <a:t>Zanieczyszczenie światłem</a:t>
            </a:r>
            <a:endParaRPr lang="pl-PL" i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19250" y="1124744"/>
            <a:ext cx="5486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Utrudnienia w prowadzeniu obserwacji astronomicznych</a:t>
            </a:r>
            <a:endParaRPr lang="en-US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98651" y="3851756"/>
            <a:ext cx="3527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Zły wpływ na ludzkie życie i zdrowie</a:t>
            </a:r>
            <a:endParaRPr lang="en-US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92986" y="2996952"/>
            <a:ext cx="2538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dirty="0">
                <a:latin typeface="Calibri" pitchFamily="34" charset="0"/>
              </a:rPr>
              <a:t>Zaburzenie </a:t>
            </a:r>
            <a:r>
              <a:rPr lang="pl-PL" dirty="0" smtClean="0">
                <a:latin typeface="Calibri" pitchFamily="34" charset="0"/>
              </a:rPr>
              <a:t>ekosystemów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79239" y="4869160"/>
            <a:ext cx="5185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Marnotrawstwo energii i zanieczyszczanie środowiska</a:t>
            </a:r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4374" y="5838309"/>
            <a:ext cx="3395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„Znikanie” rozgwieżdżonego nieba</a:t>
            </a:r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12537" y="2060848"/>
            <a:ext cx="4608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dirty="0">
                <a:latin typeface="Calibri" pitchFamily="34" charset="0"/>
              </a:rPr>
              <a:t>Zmniejszanie bezpieczeństwa w nocy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13" descr="jazda_noc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72816"/>
            <a:ext cx="1608138" cy="107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4" descr="liczni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440238"/>
            <a:ext cx="1169987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5" descr="leka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359150"/>
            <a:ext cx="960438" cy="144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6" descr="teleskop"/>
          <p:cNvPicPr>
            <a:picLocks noChangeAspect="1" noChangeArrowheads="1"/>
          </p:cNvPicPr>
          <p:nvPr/>
        </p:nvPicPr>
        <p:blipFill>
          <a:blip r:embed="rId5"/>
          <a:srcRect l="1454" t="1369" r="1454" b="1369"/>
          <a:stretch>
            <a:fillRect/>
          </a:stretch>
        </p:blipFill>
        <p:spPr bwMode="auto">
          <a:xfrm>
            <a:off x="7612063" y="766763"/>
            <a:ext cx="13525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8" descr="Sow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2550" y="2640013"/>
            <a:ext cx="1263650" cy="1441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0" descr="ori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5303838"/>
            <a:ext cx="10731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3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171</Words>
  <Application>Microsoft Office PowerPoint</Application>
  <PresentationFormat>Pokaz na ekranie (4:3)</PresentationFormat>
  <Paragraphs>65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16</cp:revision>
  <dcterms:created xsi:type="dcterms:W3CDTF">2014-10-01T07:33:16Z</dcterms:created>
  <dcterms:modified xsi:type="dcterms:W3CDTF">2014-10-03T10:01:00Z</dcterms:modified>
</cp:coreProperties>
</file>