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4" r:id="rId3"/>
    <p:sldId id="276" r:id="rId4"/>
    <p:sldId id="265" r:id="rId5"/>
    <p:sldId id="275" r:id="rId6"/>
    <p:sldId id="322" r:id="rId7"/>
    <p:sldId id="323" r:id="rId8"/>
    <p:sldId id="266" r:id="rId9"/>
    <p:sldId id="295" r:id="rId10"/>
    <p:sldId id="281" r:id="rId11"/>
    <p:sldId id="261" r:id="rId12"/>
    <p:sldId id="329" r:id="rId13"/>
    <p:sldId id="274" r:id="rId14"/>
    <p:sldId id="282" r:id="rId15"/>
    <p:sldId id="272" r:id="rId16"/>
    <p:sldId id="283" r:id="rId17"/>
    <p:sldId id="312" r:id="rId18"/>
    <p:sldId id="330" r:id="rId19"/>
    <p:sldId id="331" r:id="rId20"/>
    <p:sldId id="291" r:id="rId21"/>
    <p:sldId id="306" r:id="rId22"/>
    <p:sldId id="335" r:id="rId23"/>
    <p:sldId id="277" r:id="rId24"/>
    <p:sldId id="268" r:id="rId25"/>
    <p:sldId id="278" r:id="rId26"/>
    <p:sldId id="292" r:id="rId27"/>
    <p:sldId id="301" r:id="rId28"/>
    <p:sldId id="336" r:id="rId29"/>
    <p:sldId id="328" r:id="rId30"/>
    <p:sldId id="293" r:id="rId31"/>
    <p:sldId id="324" r:id="rId32"/>
    <p:sldId id="325" r:id="rId33"/>
    <p:sldId id="300" r:id="rId34"/>
    <p:sldId id="297" r:id="rId35"/>
    <p:sldId id="294" r:id="rId36"/>
    <p:sldId id="298" r:id="rId37"/>
    <p:sldId id="327" r:id="rId38"/>
    <p:sldId id="299" r:id="rId39"/>
    <p:sldId id="302" r:id="rId40"/>
    <p:sldId id="267" r:id="rId41"/>
    <p:sldId id="303" r:id="rId42"/>
    <p:sldId id="307" r:id="rId43"/>
    <p:sldId id="280" r:id="rId44"/>
    <p:sldId id="309" r:id="rId45"/>
    <p:sldId id="304" r:id="rId46"/>
    <p:sldId id="269" r:id="rId47"/>
    <p:sldId id="313" r:id="rId48"/>
    <p:sldId id="258" r:id="rId49"/>
    <p:sldId id="317" r:id="rId5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FBA7"/>
    <a:srgbClr val="73F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2014-08-16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wygasz.edu.p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wygasz.edu.pl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65200" y="323945"/>
            <a:ext cx="5643854" cy="584775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 smtClean="0"/>
              <a:t>Lekcje w </a:t>
            </a:r>
            <a:r>
              <a:rPr lang="pl-PL" sz="3200" b="1" dirty="0" smtClean="0"/>
              <a:t>Uniwersytecie Izerskim</a:t>
            </a:r>
            <a:endParaRPr lang="pl-PL" sz="3200" b="1" dirty="0" smtClean="0"/>
          </a:p>
        </p:txBody>
      </p:sp>
      <p:sp>
        <p:nvSpPr>
          <p:cNvPr id="5" name="Prostokąt 4"/>
          <p:cNvSpPr/>
          <p:nvPr/>
        </p:nvSpPr>
        <p:spPr>
          <a:xfrm>
            <a:off x="3007329" y="5122301"/>
            <a:ext cx="3796919" cy="1061829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Tomek </a:t>
            </a:r>
            <a:r>
              <a:rPr lang="pl-PL" sz="2000" dirty="0" smtClean="0"/>
              <a:t>Mrozek, Sylwek </a:t>
            </a:r>
            <a:r>
              <a:rPr lang="pl-PL" sz="2000" dirty="0" err="1" smtClean="0"/>
              <a:t>Kołomański</a:t>
            </a:r>
            <a:endParaRPr lang="pl-PL" sz="2000" dirty="0" smtClean="0"/>
          </a:p>
          <a:p>
            <a:pPr algn="ctr"/>
            <a:endParaRPr lang="pl-PL" sz="1100" dirty="0"/>
          </a:p>
          <a:p>
            <a:pPr algn="ctr"/>
            <a:r>
              <a:rPr lang="pl-PL" sz="1600" dirty="0"/>
              <a:t>1. Instytut Astronomiczny </a:t>
            </a:r>
            <a:r>
              <a:rPr lang="pl-PL" sz="1600" dirty="0" err="1"/>
              <a:t>UWr</a:t>
            </a:r>
            <a:endParaRPr lang="pl-PL" sz="1600" dirty="0"/>
          </a:p>
          <a:p>
            <a:pPr algn="ctr"/>
            <a:r>
              <a:rPr lang="pl-PL" sz="1600" dirty="0"/>
              <a:t>2. Zakład Fizyki Słońca CBK PAN</a:t>
            </a:r>
          </a:p>
        </p:txBody>
      </p:sp>
    </p:spTree>
    <p:extLst>
      <p:ext uri="{BB962C8B-B14F-4D97-AF65-F5344CB8AC3E}">
        <p14:creationId xmlns:p14="http://schemas.microsoft.com/office/powerpoint/2010/main" val="5640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75656" y="630002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II OSA (7 – 9 września 2007). </a:t>
            </a:r>
            <a:r>
              <a:rPr lang="pl-PL" b="1" dirty="0" smtClean="0"/>
              <a:t>Zapoznanie z wodnym światem.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Uniwersytet Izerski. </a:t>
            </a:r>
            <a:r>
              <a:rPr lang="pl-PL" sz="2400" i="1" dirty="0" smtClean="0"/>
              <a:t>Lekcja 1.</a:t>
            </a:r>
            <a:endParaRPr lang="pl-PL" sz="2400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064896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9" y="908720"/>
            <a:ext cx="745282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8" y="980728"/>
            <a:ext cx="7631639" cy="509104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630002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 SWA (5 - 7 listopada </a:t>
            </a:r>
            <a:r>
              <a:rPr lang="pl-PL" b="1" i="1" dirty="0" smtClean="0"/>
              <a:t>2007). </a:t>
            </a:r>
            <a:r>
              <a:rPr lang="pl-PL" b="1" dirty="0" smtClean="0"/>
              <a:t>Pierwsze załamanie pogody.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2.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16019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" y="917015"/>
            <a:ext cx="7560840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8" y="945100"/>
            <a:ext cx="7631639" cy="507522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187624" y="630002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 SWA (5 - 7 listopada </a:t>
            </a:r>
            <a:r>
              <a:rPr lang="pl-PL" b="1" i="1" dirty="0" smtClean="0"/>
              <a:t>2007). </a:t>
            </a:r>
            <a:r>
              <a:rPr lang="pl-PL" b="1" dirty="0" smtClean="0"/>
              <a:t>Pierwsza zdjęcie nocnego nieba.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3.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40412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" y="907090"/>
            <a:ext cx="7560840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wa2.nazwa.pl/swa/foto/1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83" y="908720"/>
            <a:ext cx="762047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691680" y="630002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 SWA (5 - 7 listopada </a:t>
            </a:r>
            <a:r>
              <a:rPr lang="pl-PL" b="1" i="1" dirty="0" smtClean="0"/>
              <a:t>2007). </a:t>
            </a:r>
            <a:r>
              <a:rPr lang="pl-PL" b="1" dirty="0" smtClean="0"/>
              <a:t>Pierwszy pomiar ciemności.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4.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13587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Pomiary jasności nocnego nieba</a:t>
            </a:r>
            <a:endParaRPr lang="pl-PL" sz="24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214" y="3908656"/>
            <a:ext cx="4027473" cy="27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wa2.nazwa.pl/swa/foto/1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53" y="668297"/>
            <a:ext cx="472255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539552" y="668297"/>
            <a:ext cx="581439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SWA 1 (listopad 2007)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ramka</a:t>
            </a:r>
            <a:br>
              <a:rPr lang="pl-PL" sz="1400" dirty="0"/>
            </a:br>
            <a:r>
              <a:rPr lang="pl-PL" sz="1400" dirty="0"/>
              <a:t>wynik: 820 gwiazd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4 (kwiecień 2009)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1890 gwiazd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5 (kwiecień 2010)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500 gwiazd</a:t>
            </a:r>
            <a:br>
              <a:rPr lang="pl-PL" sz="1400" dirty="0"/>
            </a:br>
            <a:r>
              <a:rPr lang="pl-PL" sz="1400" dirty="0"/>
              <a:t>uwaga: pełnia Księżyca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6 ( 2010)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1466 gwiazd 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8 ( 2011)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1960 gwiazd 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Światowy atlas zanieczyszczenia światła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wyliczenia z pomiarów satelitarnych</a:t>
            </a:r>
            <a:br>
              <a:rPr lang="pl-PL" sz="1400" dirty="0"/>
            </a:br>
            <a:r>
              <a:rPr lang="pl-PL" sz="1400" dirty="0"/>
              <a:t>wynik: 700 gwiazd</a:t>
            </a:r>
            <a:br>
              <a:rPr lang="pl-PL" sz="1400" dirty="0"/>
            </a:br>
            <a:r>
              <a:rPr lang="pl-PL" sz="1400" dirty="0"/>
              <a:t>Uwaga: </a:t>
            </a:r>
            <a:r>
              <a:rPr lang="pl-PL" sz="1400" dirty="0" smtClean="0"/>
              <a:t>liczba </a:t>
            </a:r>
            <a:r>
              <a:rPr lang="pl-PL" sz="1400" dirty="0"/>
              <a:t>gwiazd powyżej 30° nad horyzontem </a:t>
            </a:r>
            <a:endParaRPr lang="pl-PL" sz="1400" dirty="0" smtClean="0"/>
          </a:p>
          <a:p>
            <a:r>
              <a:rPr lang="pl-PL" sz="1400" dirty="0" smtClean="0"/>
              <a:t>(</a:t>
            </a:r>
            <a:r>
              <a:rPr lang="pl-PL" sz="1400" dirty="0"/>
              <a:t>1/2 widocznej sfery niebieskiej) i bez uwzględnienia </a:t>
            </a:r>
            <a:endParaRPr lang="pl-PL" sz="1400" dirty="0" smtClean="0"/>
          </a:p>
          <a:p>
            <a:r>
              <a:rPr lang="pl-PL" sz="1400" dirty="0" smtClean="0"/>
              <a:t>osłaniania </a:t>
            </a:r>
            <a:r>
              <a:rPr lang="pl-PL" sz="1400" dirty="0"/>
              <a:t>przez góry</a:t>
            </a:r>
          </a:p>
        </p:txBody>
      </p:sp>
    </p:spTree>
    <p:extLst>
      <p:ext uri="{BB962C8B-B14F-4D97-AF65-F5344CB8AC3E}">
        <p14:creationId xmlns:p14="http://schemas.microsoft.com/office/powerpoint/2010/main" val="25350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7076"/>
            <a:ext cx="7920880" cy="528058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553099" y="6287023"/>
            <a:ext cx="20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Pekin. Olympic Park.</a:t>
            </a:r>
            <a:endParaRPr lang="pl-P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187624" y="630002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 SWA (5 - 7 listopada </a:t>
            </a:r>
            <a:r>
              <a:rPr lang="pl-PL" b="1" i="1" dirty="0" smtClean="0"/>
              <a:t>2007). </a:t>
            </a:r>
            <a:r>
              <a:rPr lang="pl-PL" b="1" dirty="0" smtClean="0"/>
              <a:t>Pierwszy spacer przez Układ Słoneczny.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9" y="908720"/>
            <a:ext cx="7631639" cy="507383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5.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2064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6"/>
            <a:ext cx="7828925" cy="51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Model Układu Słonecznego</a:t>
            </a:r>
            <a:endParaRPr lang="pl-PL" sz="2400" i="1" dirty="0"/>
          </a:p>
        </p:txBody>
      </p:sp>
      <p:pic>
        <p:nvPicPr>
          <p:cNvPr id="6" name="Picture 2" descr="kamienie z modelami pl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6700"/>
            <a:ext cx="4320480" cy="60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74803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Łącznik prostoliniowy 9"/>
          <p:cNvCxnSpPr/>
          <p:nvPr/>
        </p:nvCxnSpPr>
        <p:spPr>
          <a:xfrm>
            <a:off x="6084168" y="1556792"/>
            <a:ext cx="864096" cy="792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4860032" y="558924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Planety karłowate: Ceres, Pluton, </a:t>
            </a:r>
            <a:r>
              <a:rPr lang="pl-PL" dirty="0" err="1" smtClean="0"/>
              <a:t>Haumea</a:t>
            </a:r>
            <a:r>
              <a:rPr lang="pl-PL" dirty="0" smtClean="0"/>
              <a:t>, </a:t>
            </a:r>
            <a:r>
              <a:rPr lang="pl-PL" dirty="0" err="1" smtClean="0"/>
              <a:t>Makemake</a:t>
            </a:r>
            <a:r>
              <a:rPr lang="pl-PL" dirty="0" smtClean="0"/>
              <a:t>, Eris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8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6.</a:t>
            </a:r>
            <a:endParaRPr lang="pl-PL" sz="2400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0" y="980728"/>
            <a:ext cx="7631639" cy="5073833"/>
          </a:xfrm>
          <a:prstGeom prst="rect">
            <a:avLst/>
          </a:prstGeom>
        </p:spPr>
      </p:pic>
      <p:pic>
        <p:nvPicPr>
          <p:cNvPr id="5" name="Picture 2" descr="http://www.swa.edu.pl/foto/1725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22423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187624" y="630002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 SWA (5 - 7 listopada </a:t>
            </a:r>
            <a:r>
              <a:rPr lang="pl-PL" b="1" i="1" dirty="0" smtClean="0"/>
              <a:t>2007). </a:t>
            </a:r>
            <a:r>
              <a:rPr lang="pl-PL" b="1" dirty="0" smtClean="0"/>
              <a:t>Pierwsza lekcja jazdy izerskiej.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4258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7.</a:t>
            </a:r>
            <a:endParaRPr lang="pl-PL" sz="2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475656" y="630002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II SWA (26 - 28 maja </a:t>
            </a:r>
            <a:r>
              <a:rPr lang="pl-PL" b="1" i="1" dirty="0" smtClean="0"/>
              <a:t>2008). </a:t>
            </a:r>
            <a:r>
              <a:rPr lang="pl-PL" b="1" dirty="0" smtClean="0"/>
              <a:t>Pierwszy gnomon i opalenizna.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" y="836712"/>
            <a:ext cx="7867800" cy="5267645"/>
          </a:xfrm>
          <a:prstGeom prst="rect">
            <a:avLst/>
          </a:prstGeom>
        </p:spPr>
      </p:pic>
      <p:pic>
        <p:nvPicPr>
          <p:cNvPr id="8" name="Picture 2" descr="http://www.swa.edu.pl/foto/maj08/swa2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4"/>
            <a:ext cx="333171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9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Uniwersytet Izerski. Lekcja 8.</a:t>
            </a:r>
            <a:endParaRPr lang="pl-PL" sz="2400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4" y="3650006"/>
            <a:ext cx="4439131" cy="295942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341406" cy="2905125"/>
          </a:xfrm>
          <a:prstGeom prst="rect">
            <a:avLst/>
          </a:prstGeom>
        </p:spPr>
      </p:pic>
      <p:pic>
        <p:nvPicPr>
          <p:cNvPr id="11" name="Picture 2" descr="http://www.swa.edu.pl/foto/swa10/sklad_swa10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05" y="908721"/>
            <a:ext cx="47910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58" y="3813845"/>
            <a:ext cx="4206921" cy="28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6"/>
            <a:ext cx="7560837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908720"/>
            <a:ext cx="7740352" cy="515301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078400" y="6277661"/>
            <a:ext cx="498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Droga Mleczna. Grzędy, Biebrzański Park Narodowy.</a:t>
            </a:r>
            <a:endParaRPr lang="pl-P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</a:t>
            </a:r>
            <a:r>
              <a:rPr lang="pl-PL" sz="2400" i="1" dirty="0"/>
              <a:t>9</a:t>
            </a:r>
            <a:r>
              <a:rPr lang="pl-PL" sz="2400" i="1" dirty="0" smtClean="0"/>
              <a:t>.</a:t>
            </a:r>
            <a:endParaRPr lang="pl-PL" sz="2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23528" y="630002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III SWA (29 września - 2 października 2008</a:t>
            </a:r>
            <a:r>
              <a:rPr lang="pl-PL" b="1" i="1" dirty="0" smtClean="0"/>
              <a:t>). </a:t>
            </a:r>
            <a:r>
              <a:rPr lang="pl-PL" b="1" dirty="0" smtClean="0"/>
              <a:t>Pierwsza wizyta w CK LKP Sudety Zachodnie.</a:t>
            </a:r>
            <a:endParaRPr lang="pl-PL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" y="836712"/>
            <a:ext cx="7668852" cy="5112568"/>
          </a:xfrm>
          <a:prstGeom prst="rect">
            <a:avLst/>
          </a:prstGeom>
        </p:spPr>
      </p:pic>
      <p:pic>
        <p:nvPicPr>
          <p:cNvPr id="10" name="Picture 2" descr="http://www.swa.edu.pl/foto/swa3/imgp3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4157"/>
            <a:ext cx="2783208" cy="18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" y="917015"/>
            <a:ext cx="7560840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88301"/>
            <a:ext cx="2989244" cy="448386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65" y="764704"/>
            <a:ext cx="4689255" cy="312616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05" y="783229"/>
            <a:ext cx="3752633" cy="250175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5184022" cy="345601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3" y="3890873"/>
            <a:ext cx="4248221" cy="285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331640" y="6377144"/>
            <a:ext cx="69608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i="1" dirty="0"/>
              <a:t>Walończycy, szkło i katastrofa </a:t>
            </a:r>
            <a:r>
              <a:rPr lang="pl-PL" i="1" dirty="0" smtClean="0"/>
              <a:t>ekologiczna, czyli świat jest skomplikowany</a:t>
            </a:r>
            <a:endParaRPr lang="pl-PL" i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10.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59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" y="917015"/>
            <a:ext cx="7560840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11.</a:t>
            </a:r>
            <a:endParaRPr lang="pl-PL" sz="2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691680" y="63000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IV SWA (27-30 kwietnia 2009</a:t>
            </a:r>
            <a:r>
              <a:rPr lang="pl-PL" b="1" i="1" dirty="0" smtClean="0"/>
              <a:t>). </a:t>
            </a:r>
            <a:r>
              <a:rPr lang="pl-PL" b="1" dirty="0" smtClean="0"/>
              <a:t>Pierwsza praca zespołowa.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793303"/>
            <a:ext cx="7272808" cy="545460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499992" y="1260049"/>
            <a:ext cx="392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LECIMY NA MARSA?</a:t>
            </a:r>
            <a:endParaRPr lang="pl-P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12.</a:t>
            </a:r>
            <a:endParaRPr lang="pl-PL" sz="2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691680" y="63000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IV SWA (27-30 kwietnia 2009</a:t>
            </a:r>
            <a:r>
              <a:rPr lang="pl-PL" b="1" i="1" dirty="0" smtClean="0"/>
              <a:t>). </a:t>
            </a:r>
            <a:r>
              <a:rPr lang="pl-PL" b="1" dirty="0" smtClean="0"/>
              <a:t>Pierwsze zdjęcie uczniów.</a:t>
            </a:r>
            <a:endParaRPr lang="pl-PL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836712"/>
            <a:ext cx="7668344" cy="5112229"/>
          </a:xfrm>
          <a:prstGeom prst="rect">
            <a:avLst/>
          </a:prstGeom>
        </p:spPr>
      </p:pic>
      <p:pic>
        <p:nvPicPr>
          <p:cNvPr id="10" name="Picture 2" descr="http://www.swa.edu.pl/foto/swa4/IMGP4201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600400" cy="25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7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" y="917015"/>
            <a:ext cx="7560839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13.</a:t>
            </a:r>
            <a:endParaRPr lang="pl-PL" sz="2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915816" y="63000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Jesień 2009. </a:t>
            </a:r>
            <a:r>
              <a:rPr lang="pl-PL" b="1" dirty="0" smtClean="0"/>
              <a:t>Pierwsza przerwa.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48266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Góry Izerskie</a:t>
            </a:r>
            <a:endParaRPr lang="pl-PL" sz="24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88840"/>
            <a:ext cx="57606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83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Suma doświadczeń.</a:t>
            </a:r>
            <a:endParaRPr lang="pl-PL" sz="2400" i="1" dirty="0"/>
          </a:p>
        </p:txBody>
      </p:sp>
      <p:pic>
        <p:nvPicPr>
          <p:cNvPr id="3" name="Picture 4" descr="http://www.towarzystwoizerskie.org/media/2012/11/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96370"/>
            <a:ext cx="5764624" cy="15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8" y="680311"/>
            <a:ext cx="55245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astro.uni.wroc.pl/images/Images_InfOg/instyt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23" y="980728"/>
            <a:ext cx="3115407" cy="222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3016"/>
            <a:ext cx="2398385" cy="10677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Projekt </a:t>
            </a:r>
            <a:r>
              <a:rPr lang="pl-PL" sz="2400" i="1" dirty="0" err="1" smtClean="0"/>
              <a:t>Wygasz</a:t>
            </a:r>
            <a:r>
              <a:rPr lang="pl-PL" sz="2400" i="1" dirty="0" smtClean="0"/>
              <a:t>.</a:t>
            </a:r>
            <a:endParaRPr lang="pl-PL" sz="2400" i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23528" y="780955"/>
            <a:ext cx="842493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Nazwa</a:t>
            </a:r>
          </a:p>
          <a:p>
            <a:pPr marL="180975"/>
            <a:r>
              <a:rPr lang="pl-PL" sz="1600" b="1" dirty="0" err="1" smtClean="0"/>
              <a:t>Wygasz</a:t>
            </a:r>
            <a:r>
              <a:rPr lang="pl-PL" sz="1600" dirty="0" smtClean="0"/>
              <a:t>. Innowacyjny projekt badania zanieczyszczenia światłem w województwie dolnośląskim przy udziale uczniów i nauczycieli szkół średnich.</a:t>
            </a:r>
          </a:p>
          <a:p>
            <a:endParaRPr lang="pl-PL" dirty="0" smtClean="0"/>
          </a:p>
          <a:p>
            <a:r>
              <a:rPr lang="pl-PL" u="sng" dirty="0" smtClean="0"/>
              <a:t>Realizowany przez</a:t>
            </a:r>
          </a:p>
          <a:p>
            <a:pPr marL="180975"/>
            <a:r>
              <a:rPr lang="pl-PL" sz="1600" dirty="0" smtClean="0"/>
              <a:t>konsorcjum </a:t>
            </a:r>
            <a:r>
              <a:rPr lang="pl-PL" sz="1600" b="1" dirty="0" err="1" smtClean="0"/>
              <a:t>Unizery</a:t>
            </a:r>
            <a:r>
              <a:rPr lang="pl-PL" sz="1600" dirty="0" smtClean="0"/>
              <a:t> (Uniwersytet Wrocławski i Towarzystwo Izerskie)</a:t>
            </a:r>
          </a:p>
          <a:p>
            <a:endParaRPr lang="pl-PL" dirty="0" smtClean="0"/>
          </a:p>
          <a:p>
            <a:r>
              <a:rPr lang="pl-PL" u="sng" dirty="0" smtClean="0"/>
              <a:t>Planowany okres realizacji projektu </a:t>
            </a:r>
          </a:p>
          <a:p>
            <a:pPr marL="180975"/>
            <a:r>
              <a:rPr lang="pl-PL" sz="1600" dirty="0" smtClean="0"/>
              <a:t>18 miesięcy</a:t>
            </a:r>
          </a:p>
          <a:p>
            <a:r>
              <a:rPr lang="pl-PL" dirty="0" smtClean="0"/>
              <a:t> </a:t>
            </a:r>
          </a:p>
          <a:p>
            <a:r>
              <a:rPr lang="pl-PL" u="sng" dirty="0" smtClean="0"/>
              <a:t>Planowany termin zakończenia projektu</a:t>
            </a:r>
          </a:p>
          <a:p>
            <a:pPr marL="180975"/>
            <a:r>
              <a:rPr lang="pl-PL" sz="1600" dirty="0" smtClean="0"/>
              <a:t>31.12.2014</a:t>
            </a:r>
          </a:p>
          <a:p>
            <a:r>
              <a:rPr lang="pl-PL" dirty="0" smtClean="0"/>
              <a:t> </a:t>
            </a:r>
          </a:p>
          <a:p>
            <a:r>
              <a:rPr lang="pl-PL" u="sng" dirty="0" smtClean="0"/>
              <a:t>Liczba wykonawców projektu, w tym pracowników naukowych;</a:t>
            </a:r>
          </a:p>
          <a:p>
            <a:pPr marL="180975"/>
            <a:r>
              <a:rPr lang="pl-PL" sz="1600" dirty="0" smtClean="0"/>
              <a:t>10 osób w tym pracowników naukowych 7 osób</a:t>
            </a:r>
          </a:p>
          <a:p>
            <a:r>
              <a:rPr lang="pl-PL" dirty="0" smtClean="0"/>
              <a:t> </a:t>
            </a:r>
          </a:p>
          <a:p>
            <a:r>
              <a:rPr lang="pl-PL" u="sng" dirty="0" smtClean="0"/>
              <a:t>Planowane nakłady ogółem na realizację projektu</a:t>
            </a:r>
          </a:p>
          <a:p>
            <a:pPr marL="180975"/>
            <a:r>
              <a:rPr lang="pl-PL" sz="1600" b="1" dirty="0" smtClean="0"/>
              <a:t>200 000 PLN </a:t>
            </a:r>
          </a:p>
          <a:p>
            <a:endParaRPr lang="pl-PL" dirty="0" smtClean="0"/>
          </a:p>
          <a:p>
            <a:r>
              <a:rPr lang="pl-PL" u="sng" dirty="0" smtClean="0"/>
              <a:t>Główny cel</a:t>
            </a:r>
          </a:p>
          <a:p>
            <a:pPr marL="180975"/>
            <a:r>
              <a:rPr lang="pl-PL" sz="1600" dirty="0" smtClean="0"/>
              <a:t>Podniesienie poziomu wiedzy w społeczeństwie na temat zasięgu i skutków zanieczyszczenia światłem.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60" y="2115181"/>
            <a:ext cx="2378774" cy="26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6423214" y="4787860"/>
            <a:ext cx="2469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dr Sylwester </a:t>
            </a:r>
            <a:r>
              <a:rPr lang="pl-PL" dirty="0" err="1" smtClean="0"/>
              <a:t>Kołomański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74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Efekt końcowy.</a:t>
            </a:r>
            <a:endParaRPr lang="pl-PL" sz="2400" i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09496" y="1449347"/>
            <a:ext cx="3435171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Wykorzystanie masowych </a:t>
            </a:r>
          </a:p>
          <a:p>
            <a:r>
              <a:rPr lang="pl-PL" dirty="0" smtClean="0"/>
              <a:t>obserwacji z udziałem</a:t>
            </a:r>
          </a:p>
          <a:p>
            <a:r>
              <a:rPr lang="pl-PL" dirty="0" smtClean="0"/>
              <a:t>uczniów pozwoli na </a:t>
            </a:r>
          </a:p>
          <a:p>
            <a:r>
              <a:rPr lang="pl-PL" dirty="0" smtClean="0"/>
              <a:t>uśrednienie wyników</a:t>
            </a:r>
          </a:p>
          <a:p>
            <a:r>
              <a:rPr lang="pl-PL" dirty="0" smtClean="0"/>
              <a:t>i stworzenie mapy </a:t>
            </a:r>
          </a:p>
          <a:p>
            <a:r>
              <a:rPr lang="pl-PL" dirty="0" smtClean="0"/>
              <a:t>zanieczyszczenia światłem</a:t>
            </a:r>
          </a:p>
          <a:p>
            <a:r>
              <a:rPr lang="pl-PL" dirty="0" smtClean="0"/>
              <a:t>dla terenu Polski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r>
              <a:rPr lang="pl-PL" sz="2400" b="1" dirty="0" smtClean="0">
                <a:hlinkClick r:id="rId2"/>
              </a:rPr>
              <a:t>www.wygasz.edu.pl</a:t>
            </a:r>
            <a:endParaRPr lang="pl-PL" sz="2400" b="1" dirty="0" smtClean="0"/>
          </a:p>
          <a:p>
            <a:r>
              <a:rPr lang="pl-PL" sz="2400" dirty="0" smtClean="0"/>
              <a:t>wygasz@astro.uni.wroc.pl</a:t>
            </a:r>
            <a:endParaRPr lang="pl-PL" sz="2400" dirty="0"/>
          </a:p>
        </p:txBody>
      </p:sp>
      <p:pic>
        <p:nvPicPr>
          <p:cNvPr id="5" name="Obraz 4" descr="viirs2012-pols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33" y="1412776"/>
            <a:ext cx="5872530" cy="4537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6" y="3933056"/>
            <a:ext cx="2348104" cy="12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Strona projektu.</a:t>
            </a:r>
            <a:endParaRPr lang="pl-PL" sz="2400" i="1" dirty="0"/>
          </a:p>
        </p:txBody>
      </p:sp>
      <p:sp>
        <p:nvSpPr>
          <p:cNvPr id="3" name="Prostokąt 2"/>
          <p:cNvSpPr/>
          <p:nvPr/>
        </p:nvSpPr>
        <p:spPr>
          <a:xfrm>
            <a:off x="791445" y="6206068"/>
            <a:ext cx="7561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hlinkClick r:id="rId2"/>
              </a:rPr>
              <a:t>www.wygasz.edu.pl</a:t>
            </a:r>
            <a:r>
              <a:rPr lang="pl-PL" sz="2400" b="1" dirty="0" smtClean="0"/>
              <a:t> 		</a:t>
            </a:r>
            <a:r>
              <a:rPr lang="pl-PL" sz="2400" dirty="0" smtClean="0"/>
              <a:t>wygasz@astro.uni.wroc.pl</a:t>
            </a:r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6" y="764704"/>
            <a:ext cx="8626896" cy="51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1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/>
              <a:t>Uniwersytet Izerski. </a:t>
            </a:r>
            <a:r>
              <a:rPr lang="pl-PL" sz="2400" i="1" dirty="0" smtClean="0"/>
              <a:t>Lekcja najważniejsza.</a:t>
            </a:r>
            <a:endParaRPr lang="pl-PL" sz="2400" i="1" dirty="0"/>
          </a:p>
        </p:txBody>
      </p:sp>
      <p:grpSp>
        <p:nvGrpSpPr>
          <p:cNvPr id="3" name="Grupa 2"/>
          <p:cNvGrpSpPr/>
          <p:nvPr/>
        </p:nvGrpSpPr>
        <p:grpSpPr>
          <a:xfrm>
            <a:off x="5796280" y="2346431"/>
            <a:ext cx="3308326" cy="2121280"/>
            <a:chOff x="6804248" y="2014352"/>
            <a:chExt cx="3740374" cy="2375817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035782"/>
              <a:ext cx="1064456" cy="235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827" y="2035782"/>
              <a:ext cx="1403685" cy="235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2014352"/>
              <a:ext cx="1400622" cy="236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279" y="1094263"/>
            <a:ext cx="1735164" cy="12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6938" y="2268889"/>
            <a:ext cx="1168616" cy="13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5334" y="751073"/>
            <a:ext cx="1130834" cy="1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0718" y="751073"/>
            <a:ext cx="1668450" cy="11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224339"/>
            <a:ext cx="127541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Obraz 11" descr="IMG_608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18567" y="1863373"/>
            <a:ext cx="1849577" cy="123305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5" y="4698271"/>
            <a:ext cx="2232945" cy="20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190" y="2952529"/>
            <a:ext cx="1358770" cy="173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26379"/>
            <a:ext cx="1534942" cy="18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49" y="3636170"/>
            <a:ext cx="1070594" cy="11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81" y="2728613"/>
            <a:ext cx="1199501" cy="22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79899"/>
            <a:ext cx="887284" cy="2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994287"/>
            <a:ext cx="941234" cy="163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26364"/>
            <a:ext cx="1746498" cy="164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32" y="4424239"/>
            <a:ext cx="1224632" cy="17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8" y="3074967"/>
            <a:ext cx="1291447" cy="14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72" y="4425849"/>
            <a:ext cx="1188589" cy="18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21" y="4467711"/>
            <a:ext cx="1459279" cy="180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06" y="926379"/>
            <a:ext cx="1624253" cy="14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35" y="5390291"/>
            <a:ext cx="1198264" cy="13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84" y="5510733"/>
            <a:ext cx="1474303" cy="120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6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8" y="917015"/>
            <a:ext cx="8140873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" y="917015"/>
            <a:ext cx="7560839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5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Astronomowie w Górach Izerskich</a:t>
            </a:r>
            <a:endParaRPr lang="pl-PL" sz="24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62" y="3049796"/>
            <a:ext cx="4540115" cy="301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P10303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5921" y="1321604"/>
            <a:ext cx="326471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178031" y="817548"/>
            <a:ext cx="312970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400" dirty="0" smtClean="0">
                <a:latin typeface="Calibri" pitchFamily="34" charset="0"/>
              </a:rPr>
              <a:t>13-14 V 2006 – 10-ty Rajd Astronomów </a:t>
            </a:r>
            <a:endParaRPr lang="pl-PL" sz="1400" dirty="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9" y="1177588"/>
            <a:ext cx="270894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4615" y="835550"/>
            <a:ext cx="3240360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5362607" y="3265820"/>
            <a:ext cx="374589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l-PL" sz="1400" dirty="0" smtClean="0"/>
              <a:t>22-24 września 2006 r.</a:t>
            </a:r>
          </a:p>
          <a:p>
            <a:pPr algn="ctr"/>
            <a:r>
              <a:rPr lang="pl-PL" sz="1400" dirty="0" smtClean="0"/>
              <a:t>I Ogólnopolskie Spotkania Astronomiczne (OSA)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2927" y="889556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7"/>
          <p:cNvSpPr txBox="1">
            <a:spLocks noChangeArrowheads="1"/>
          </p:cNvSpPr>
          <p:nvPr/>
        </p:nvSpPr>
        <p:spPr bwMode="auto">
          <a:xfrm>
            <a:off x="818592" y="6074132"/>
            <a:ext cx="360791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dirty="0" smtClean="0">
                <a:latin typeface="Calibri" pitchFamily="34" charset="0"/>
              </a:rPr>
              <a:t>2-gie OSA (09.2007) - rodzi </a:t>
            </a:r>
            <a:r>
              <a:rPr lang="pl-PL" sz="1400" dirty="0">
                <a:latin typeface="Calibri" pitchFamily="34" charset="0"/>
              </a:rPr>
              <a:t>się </a:t>
            </a:r>
            <a:r>
              <a:rPr lang="pl-PL" sz="1400" dirty="0" smtClean="0">
                <a:latin typeface="Calibri" pitchFamily="34" charset="0"/>
              </a:rPr>
              <a:t>idea </a:t>
            </a:r>
          </a:p>
          <a:p>
            <a:r>
              <a:rPr lang="pl-PL" sz="1400" dirty="0" smtClean="0">
                <a:latin typeface="Calibri" pitchFamily="34" charset="0"/>
              </a:rPr>
              <a:t>Szkolnych </a:t>
            </a:r>
            <a:r>
              <a:rPr lang="pl-PL" sz="1400" dirty="0">
                <a:latin typeface="Calibri" pitchFamily="34" charset="0"/>
              </a:rPr>
              <a:t>Warsztatów </a:t>
            </a:r>
            <a:r>
              <a:rPr lang="pl-PL" sz="1400" dirty="0" smtClean="0">
                <a:latin typeface="Calibri" pitchFamily="34" charset="0"/>
              </a:rPr>
              <a:t>Astronomicznych </a:t>
            </a:r>
            <a:r>
              <a:rPr lang="pl-PL" sz="1400" dirty="0">
                <a:latin typeface="Calibri" pitchFamily="34" charset="0"/>
              </a:rPr>
              <a:t>(SWA)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2567" y="3769875"/>
            <a:ext cx="3672408" cy="246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>
            <a:spLocks noChangeArrowheads="1"/>
          </p:cNvSpPr>
          <p:nvPr/>
        </p:nvSpPr>
        <p:spPr bwMode="auto">
          <a:xfrm>
            <a:off x="5362607" y="6146140"/>
            <a:ext cx="317574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dirty="0">
                <a:latin typeface="Calibri" pitchFamily="34" charset="0"/>
              </a:rPr>
              <a:t>Miesiąc później – pierwsza </a:t>
            </a:r>
            <a:r>
              <a:rPr lang="pl-PL" sz="1400" dirty="0" smtClean="0">
                <a:latin typeface="Calibri" pitchFamily="34" charset="0"/>
              </a:rPr>
              <a:t>edycja SWA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smtClean="0">
                <a:latin typeface="Calibri" pitchFamily="34" charset="0"/>
              </a:rPr>
              <a:t>– </a:t>
            </a:r>
          </a:p>
          <a:p>
            <a:r>
              <a:rPr lang="pl-PL" sz="1400" dirty="0" smtClean="0">
                <a:latin typeface="Calibri" pitchFamily="34" charset="0"/>
              </a:rPr>
              <a:t>rodzi się idea Projektów Izerskich</a:t>
            </a:r>
          </a:p>
        </p:txBody>
      </p:sp>
    </p:spTree>
    <p:extLst>
      <p:ext uri="{BB962C8B-B14F-4D97-AF65-F5344CB8AC3E}">
        <p14:creationId xmlns:p14="http://schemas.microsoft.com/office/powerpoint/2010/main" val="412531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" y="917015"/>
            <a:ext cx="7560840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C5FBA7">
              <a:alpha val="48000"/>
            </a:srgbClr>
          </a:solidFill>
          <a:effectLst>
            <a:outerShdw blurRad="355600" dist="215900" dir="5220000" sx="105000" sy="105000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Astro Izery</a:t>
            </a:r>
            <a:endParaRPr lang="pl-PL" sz="24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8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572000" y="5264040"/>
            <a:ext cx="4464496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Imprezy cykliczne:</a:t>
            </a:r>
          </a:p>
          <a:p>
            <a:endParaRPr lang="pl-PL" dirty="0" smtClean="0"/>
          </a:p>
          <a:p>
            <a:pPr marL="182563" indent="-182563">
              <a:buBlip>
                <a:blip r:embed="rId4"/>
              </a:buBlip>
            </a:pPr>
            <a:r>
              <a:rPr lang="en-US" dirty="0" smtClean="0"/>
              <a:t>S</a:t>
            </a:r>
            <a:r>
              <a:rPr lang="pl-PL" dirty="0" err="1" smtClean="0"/>
              <a:t>zkolne</a:t>
            </a:r>
            <a:r>
              <a:rPr lang="pl-PL" dirty="0" smtClean="0"/>
              <a:t> Warsztaty Astronomiczne (13)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Ogólnopolskie Spotkania Astronomiczne (8)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Astronomiczny Dzień w IPCN (9)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07504" y="5264040"/>
            <a:ext cx="4320480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Elementy stałe:</a:t>
            </a:r>
          </a:p>
          <a:p>
            <a:endParaRPr lang="pl-PL" dirty="0" smtClean="0"/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model Układu Słonecznego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gnomon i zegar słoneczny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Izerski Park Ciemnego Nieba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96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3" y="917015"/>
            <a:ext cx="7560838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468</Words>
  <Application>Microsoft Office PowerPoint</Application>
  <PresentationFormat>Pokaz na ekranie (4:3)</PresentationFormat>
  <Paragraphs>103</Paragraphs>
  <Slides>49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Tomek</cp:lastModifiedBy>
  <cp:revision>33</cp:revision>
  <dcterms:created xsi:type="dcterms:W3CDTF">2014-05-12T20:04:46Z</dcterms:created>
  <dcterms:modified xsi:type="dcterms:W3CDTF">2014-08-16T18:22:11Z</dcterms:modified>
</cp:coreProperties>
</file>