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78" r:id="rId3"/>
    <p:sldId id="257" r:id="rId4"/>
    <p:sldId id="261" r:id="rId5"/>
    <p:sldId id="275" r:id="rId6"/>
    <p:sldId id="276" r:id="rId7"/>
    <p:sldId id="256" r:id="rId8"/>
    <p:sldId id="294" r:id="rId9"/>
    <p:sldId id="262" r:id="rId10"/>
    <p:sldId id="280" r:id="rId11"/>
    <p:sldId id="260" r:id="rId12"/>
    <p:sldId id="259" r:id="rId13"/>
    <p:sldId id="264" r:id="rId14"/>
    <p:sldId id="265" r:id="rId15"/>
    <p:sldId id="281" r:id="rId16"/>
    <p:sldId id="284" r:id="rId17"/>
    <p:sldId id="266" r:id="rId18"/>
    <p:sldId id="283" r:id="rId19"/>
    <p:sldId id="282" r:id="rId20"/>
    <p:sldId id="267" r:id="rId21"/>
    <p:sldId id="268" r:id="rId22"/>
    <p:sldId id="285" r:id="rId23"/>
    <p:sldId id="295" r:id="rId24"/>
    <p:sldId id="269" r:id="rId25"/>
    <p:sldId id="270" r:id="rId26"/>
    <p:sldId id="298" r:id="rId27"/>
    <p:sldId id="300" r:id="rId28"/>
    <p:sldId id="301" r:id="rId29"/>
    <p:sldId id="302" r:id="rId30"/>
    <p:sldId id="303" r:id="rId31"/>
    <p:sldId id="306" r:id="rId32"/>
    <p:sldId id="307" r:id="rId33"/>
    <p:sldId id="308" r:id="rId3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8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0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C55CE-3780-4737-9747-9E7847E65FD0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85619-6407-4836-969B-B24115AB3D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7932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5619-6407-4836-969B-B24115AB3DC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80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5619-6407-4836-969B-B24115AB3DC2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807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5619-6407-4836-969B-B24115AB3DC2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807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85619-6407-4836-969B-B24115AB3DC2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780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2014-06-21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ivas.org.uk/stonehenge/sh_fig2.html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gif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91170" y="560874"/>
            <a:ext cx="4013278" cy="707886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4000" dirty="0" smtClean="0">
                <a:solidFill>
                  <a:srgbClr val="DF8521"/>
                </a:solidFill>
              </a:rPr>
              <a:t>Światło i ciemność</a:t>
            </a:r>
            <a:endParaRPr lang="pl-PL" sz="4000" dirty="0">
              <a:solidFill>
                <a:srgbClr val="DF852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552" y="5680232"/>
            <a:ext cx="3110467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DF8521"/>
                </a:solidFill>
              </a:rPr>
              <a:t>Tomek Mrozek</a:t>
            </a:r>
          </a:p>
          <a:p>
            <a:r>
              <a:rPr lang="pl-PL" dirty="0" smtClean="0">
                <a:solidFill>
                  <a:srgbClr val="DF8521"/>
                </a:solidFill>
              </a:rPr>
              <a:t>1. Instytut Astronomiczny </a:t>
            </a:r>
            <a:r>
              <a:rPr lang="pl-PL" dirty="0" err="1" smtClean="0">
                <a:solidFill>
                  <a:srgbClr val="DF8521"/>
                </a:solidFill>
              </a:rPr>
              <a:t>UWr</a:t>
            </a:r>
            <a:endParaRPr lang="pl-PL" dirty="0" smtClean="0">
              <a:solidFill>
                <a:srgbClr val="DF8521"/>
              </a:solidFill>
            </a:endParaRPr>
          </a:p>
          <a:p>
            <a:r>
              <a:rPr lang="pl-PL" dirty="0" smtClean="0">
                <a:solidFill>
                  <a:srgbClr val="DF8521"/>
                </a:solidFill>
              </a:rPr>
              <a:t>2. Zakład Fizyki Słońca CBK PAN</a:t>
            </a:r>
            <a:endParaRPr lang="pl-PL" dirty="0">
              <a:solidFill>
                <a:srgbClr val="DF85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Gdzie jest granica występowania nocy polarnej?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2992"/>
            <a:ext cx="8824868" cy="252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082417" y="6505599"/>
            <a:ext cx="288207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sz="1400" dirty="0"/>
              <a:t>http://topdesktop-no1.blogspot.com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" y="1168105"/>
            <a:ext cx="4412519" cy="294167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23528" y="777478"/>
            <a:ext cx="84969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Refrakcja i rozmiar tarczy Słońca sprawiają, że granica występowania dnia polarnego jest przesunięta kilkadziesiąt kilometrów na południe od koła podbiegunowego. Analogicznie granica nocy polarnej jest przesunięta na północ od koła podbiegunowego.</a:t>
            </a:r>
            <a:endParaRPr lang="pl-PL" dirty="0"/>
          </a:p>
        </p:txBody>
      </p:sp>
      <p:pic>
        <p:nvPicPr>
          <p:cNvPr id="1026" name="Picture 2" descr="http://www.wiw.pl/astronomia/grafika/a-refrakcja-4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50922"/>
            <a:ext cx="3619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6920772" y="3757720"/>
            <a:ext cx="155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/>
              <a:t>http://www.wiw.pl</a:t>
            </a:r>
          </a:p>
        </p:txBody>
      </p:sp>
    </p:spTree>
    <p:extLst>
      <p:ext uri="{BB962C8B-B14F-4D97-AF65-F5344CB8AC3E}">
        <p14:creationId xmlns:p14="http://schemas.microsoft.com/office/powerpoint/2010/main" val="37217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s3.flog.pl/media/foto/3184417_noc-kupa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337" y="901329"/>
            <a:ext cx="3131822" cy="418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Długość dnia, wysokość Słońca, przesilenia</a:t>
            </a:r>
            <a:endParaRPr lang="pl-PL" sz="2400" i="1" dirty="0">
              <a:solidFill>
                <a:schemeClr val="bg1"/>
              </a:solidFill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1142976" y="846450"/>
            <a:ext cx="4807436" cy="3589570"/>
            <a:chOff x="2428860" y="2071678"/>
            <a:chExt cx="6715172" cy="4755004"/>
          </a:xfrm>
        </p:grpSpPr>
        <p:grpSp>
          <p:nvGrpSpPr>
            <p:cNvPr id="3" name="Grupa 2"/>
            <p:cNvGrpSpPr/>
            <p:nvPr/>
          </p:nvGrpSpPr>
          <p:grpSpPr>
            <a:xfrm>
              <a:off x="2428860" y="2071678"/>
              <a:ext cx="6715172" cy="3835834"/>
              <a:chOff x="2428860" y="2071678"/>
              <a:chExt cx="6715172" cy="3835834"/>
            </a:xfrm>
          </p:grpSpPr>
          <p:pic>
            <p:nvPicPr>
              <p:cNvPr id="5" name="Obraz 4" descr="P1130705_filtered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890330" y="2071678"/>
                <a:ext cx="5753636" cy="3826310"/>
              </a:xfrm>
              <a:prstGeom prst="rect">
                <a:avLst/>
              </a:prstGeom>
            </p:spPr>
          </p:pic>
          <p:pic>
            <p:nvPicPr>
              <p:cNvPr id="6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28860" y="4469228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7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89868" y="2111774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8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733140" y="4430990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9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43900" y="4430990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10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89868" y="2683278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11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00364" y="4469228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12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89604" y="4469228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13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89868" y="3254782"/>
                <a:ext cx="410892" cy="323990"/>
              </a:xfrm>
              <a:prstGeom prst="rect">
                <a:avLst/>
              </a:prstGeom>
              <a:noFill/>
            </p:spPr>
          </p:pic>
          <p:pic>
            <p:nvPicPr>
              <p:cNvPr id="14" name="Picture 2" descr="C:\user\mrozek\sun.gif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75818" y="4469228"/>
                <a:ext cx="410892" cy="323990"/>
              </a:xfrm>
              <a:prstGeom prst="rect">
                <a:avLst/>
              </a:prstGeom>
              <a:noFill/>
            </p:spPr>
          </p:pic>
          <p:sp>
            <p:nvSpPr>
              <p:cNvPr id="17" name="Łuk 16"/>
              <p:cNvSpPr/>
              <p:nvPr/>
            </p:nvSpPr>
            <p:spPr>
              <a:xfrm>
                <a:off x="3786182" y="3397658"/>
                <a:ext cx="3776690" cy="2509854"/>
              </a:xfrm>
              <a:prstGeom prst="arc">
                <a:avLst>
                  <a:gd name="adj1" fmla="val 10793687"/>
                  <a:gd name="adj2" fmla="val 21578127"/>
                </a:avLst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5" name="Łuk 14"/>
            <p:cNvSpPr/>
            <p:nvPr/>
          </p:nvSpPr>
          <p:spPr>
            <a:xfrm>
              <a:off x="2643174" y="2254650"/>
              <a:ext cx="6286544" cy="4572032"/>
            </a:xfrm>
            <a:prstGeom prst="arc">
              <a:avLst>
                <a:gd name="adj1" fmla="val 10793687"/>
                <a:gd name="adj2" fmla="val 21578127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Łuk 15"/>
            <p:cNvSpPr/>
            <p:nvPr/>
          </p:nvSpPr>
          <p:spPr>
            <a:xfrm>
              <a:off x="3143240" y="2826154"/>
              <a:ext cx="5214974" cy="3786214"/>
            </a:xfrm>
            <a:prstGeom prst="arc">
              <a:avLst>
                <a:gd name="adj1" fmla="val 10793687"/>
                <a:gd name="adj2" fmla="val 21578127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8" name="Łącznik prosty ze strzałką 17"/>
          <p:cNvCxnSpPr/>
          <p:nvPr/>
        </p:nvCxnSpPr>
        <p:spPr>
          <a:xfrm>
            <a:off x="116854" y="1440925"/>
            <a:ext cx="1857106" cy="1373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>
            <a:off x="116854" y="2085455"/>
            <a:ext cx="1857106" cy="15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V="1">
            <a:off x="179512" y="2728397"/>
            <a:ext cx="1932476" cy="607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116854" y="1085323"/>
            <a:ext cx="55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lato</a:t>
            </a:r>
            <a:endParaRPr lang="pl-PL" b="1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116854" y="1716123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wiosna, jesień</a:t>
            </a:r>
            <a:endParaRPr lang="pl-PL" b="1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116854" y="2371207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zima</a:t>
            </a:r>
            <a:endParaRPr lang="pl-PL" b="1" dirty="0"/>
          </a:p>
        </p:txBody>
      </p:sp>
      <p:pic>
        <p:nvPicPr>
          <p:cNvPr id="34" name="Obraz 33" descr="http://witcombe.sbc.edu/earthmysteries/EMSunrise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2993256"/>
            <a:ext cx="2025850" cy="263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Obraz 34" descr="Stonehenge I and III alignments (40 KB) - links to a larger 64 KB version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67415" y="3608885"/>
            <a:ext cx="3161156" cy="313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upload.wikimedia.org/wikipedia/commons/5/54/ARAGO_Francois_Astronomie_Populaire_T4_djvu_0760_Fig35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39321"/>
            <a:ext cx="3141496" cy="23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1" y="5078211"/>
            <a:ext cx="1860468" cy="176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73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5516" y="6093296"/>
            <a:ext cx="87129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i="1" dirty="0"/>
              <a:t>O</a:t>
            </a:r>
            <a:r>
              <a:rPr lang="pl-PL" i="1" dirty="0" smtClean="0"/>
              <a:t>gień wspomagał </a:t>
            </a:r>
            <a:r>
              <a:rPr lang="pl-PL" i="1" dirty="0"/>
              <a:t>życiodajną siłę słońca, przywoływał płodność, oczyszczał, odpędzał zło, ogrzewał przybywające z zaświatów dusze zmarłych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Ogień i bezpieczeństwo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06" y="797528"/>
            <a:ext cx="7578588" cy="505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1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37821"/>
            <a:ext cx="4968044" cy="3312029"/>
          </a:xfrm>
          <a:prstGeom prst="rect">
            <a:avLst/>
          </a:prstGeom>
        </p:spPr>
      </p:pic>
      <p:pic>
        <p:nvPicPr>
          <p:cNvPr id="7182" name="Picture 14" descr="http://www.led.micros.pl/bin/images/4bdb3c3ab__507568d5788b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00" y="1379264"/>
            <a:ext cx="3109592" cy="20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images.ioh.pl/kalendarium_zdjecia/3_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07" y="908720"/>
            <a:ext cx="2453580" cy="214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Światło jest dobre, ale co za dużo…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2.bp.blogspot.com/-IAucL2uygHo/Tc1_9_I7JhI/AAAAAAAAAP0/Ac_yNaOmMJE/s1600/cavefiree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8006"/>
            <a:ext cx="2592288" cy="323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data:image/jpeg;base64,/9j/4AAQSkZJRgABAQAAAQABAAD/2wCEAAkGBxQSEhQUEhQUFRQUFRUXFRcXFRQVFBUUFBUXFxUUFBQYHCggGBolHBQWITEhJSkrLi4uFx8zODMsNygtLisBCgoKDg0OFxAQFywcHBwsLCwsLCwsLCwsLCwsLCssNywsLCwsLCwsLCwsKywsLCwsLCwsLCwuLCwsLDctLCwsLP/AABEIAMABAAMBIgACEQEDEQH/xAAbAAABBQEBAAAAAAAAAAAAAAACAAEDBAUGB//EADgQAAEDAQUGBQMDAwQDAAAAAAEAAhEDBCExQVESYXGBkfAFBhOhsSLB4TLR8RRCchVTYoIjM1L/xAAaAQACAwEBAAAAAAAAAAAAAAABAgADBAUG/8QAJhEAAgIBBAICAgMBAAAAAAAAAAECEQMEEiExE0FRgSJhFCNSBf/aAAwDAQACEQMRAD8A8nY0KVrRohaFK0KmzRQgBoiEJAIg1LYaFdoldonAT7KlhoG5KBoj2U0IBAu0TEBHspbKhKAgJQE8JQoSgbtEoGiKE0KAGgaJQNE6ZQAxASgJ0pUIDsjRNA0UiUKWSiKBomgaKUtTbKNgaIoCSPZShEBGTuTbakhMQiAH1Bol6g0SLUxphSiWxy8JtoITTQFpUoFkkhA6EEpi5GiWXmtUgana1SNaq2y5IFoRgIg1EGpbGojhFsow1EGqWHaRBiQYpgxPspbGUSAsTEKchAWo2SiEhNCl2UxajYrRFCaFJCaEbFojhNClhCWqWCiOElJCGERQEgj2UMIgFKcJoSAQoljoSEkpUCNspiEUpFQlAQmhGlCNgaI4TI4TEI2LQDgEDqQUsISEbBReARtCdrcIU9OmqWzWogNaj2UWypWU0ljqJGympm0VZoWeV0flzy0+1PLW4NEk5CcFW5lqhStnK+io3U11fjvl19mfsPGN7TFxWLWs6VZLI4oyzTQliuupqJ7FYpCuJULExarBYghNYriV4Qwpy1AWprK2iIhNClLUBaiK0RwmhSFqbZRsSgCEJClTEJgURkISFJCaERaI4TKSE2zPeil0RRbdIBA6oBmieNVSr14uzvnkouSyWPYuWXA4HNIrKNZT07VvTbSpOy8mKhZaAUe0hRLCJQEoS5CSjQtm1TxVtoAULQpmMvWWTs3RQmNlXKNKVHTatOyUlVKRfBFmw2VeveRPDhRswMfVUO0eGXsvP/B7HtFoA/UQOpXr9CkGta0YNAA5BW6WNycn6K9e9sIx+TM8zeDC1US3+8XsOjvyvHbZYouIg3gjfmveVwPnbwgNqeoMKmO5w/f91NXir819lOiyX/W/o8wr0FTqUl0Vqs8Ssq0UVljI1NUZjmKMtVx9NROYrkxWVHMQFquPpqLZTJi0VnMQEK0WIHMTJiOJW2UJapyxDsFNuQvjk/RDCYhS+mdEbbNrKjmkMtPOXoqlOGE5K62zhSCkleeui6Gh/wBMqUrJP6ugRWml9JyMfTu7hXCdkEqpUccdcsozCq3yk7NsMEIRpIzHUy684CCsy3USDOq3CIkjA9Ql/TB/7FaIZdvZkzabeqXZzMp1rV7ADjcdQPlR/wCnNGJJ73LR5YnOemyJmc18K9RdKkdSAwACYI7kxXBx4YRCEqQISESpnRBqnY3onDFK1i5zZ1Eg6DFs2Gms6i1a9gVMmXY+ztfKdmBqs3GegXoQXE+SxNQbmldst+kX4X+zD/0ZXlS+EJUvFrF61JzMzeNxGCvJlplFSTTMMZOLTXo8f8Us0Egi8TO5c9aWL0nzv4dsu9QC5+P+Q/f7LgbUy8rjTi4SaZ2lJTipL2ZFRihLFeeAi/onESfpG/HopvS7JGDl0ZbmoTSK2W2Vowv3lDUYIw5pXm+EXx0/+jGNApv6c6LSqDeoHG645XI+RstWKK9FY2fVQupAEmZ3XQN6J7L5N/XBLZEXI20W7EROIGSNrhrCjeonpuwbSU1wMAoxWJ3fKhqYcEIeDKbaS+Sd7Dd7qMiRcYn5uUrnTgeRxVqy0CL5BOl3RLdD9lU0NReq9UXRAxw4LRrEKi44k5zyGSaDZXOiuc5v71Verj0VmQL9Lyqbt60RMWV8ENRCwJPKdq0xOZN2w4TEI0irTM2dYGeyNjf4UoYpdhcZyOuhqbPladlyVENVyztvCRssgz0PyL/7DuZ9wu3C4vyGILjq0D3K7OV1NM0oUc7Wu8v0h0yr2i1NaLyue8S83UqYxM5ACSShPVRTpclMMM5dI2/GLAK9J1M3TgdCMF5lavBMw+ReL4Vm3efi03Hqf2XL+Ieantio6ntsqE7ew9zKjQDiMQ66dFlzRnmTnFVR09LFYntm7suvYGXht4xIGE++qhfaLiRjvwB3rpaNOnaKdGrSMhzZDsNoOGB0IIWdarFe0AEzOQj/ALTwXM5T5OpHa1+JhtqTc4fULuO8JqgkQMdVcrWEtkEnCbsJOhi5Vq1KbhfAu4N3ZlWKn0B2iq8SCMcL+tyo2gbIP3Vyu/AsjHdv1yVasGOabzLBdJx1HEc8MlZFULfJnF3HkmbUujTrzVevbmiYVP8A1CZgLQsbkN5Ix9mqWdNyjc3mqLLW4jC9SMa8jGPlDY12PuT6JnNuIIEH9kLKEwLrvhT06WQxVmpT2RHfEpXKuANIpNoQdfiVPEKXDio3Hqhdg6KtV15niN6r1XKWqOZVSoVfGNmfJKgXu/KqVip3O/lVXmT8LTCJz88+AAFIwIVK0LQkYZPgRSKdMU5Sd01ikY3qpabPupA1cFs7JE1l4VmkIQht6lQCd95OqxTLhkQDuuzW1bfFw0ZLgvL/AIx/TugiWOucPgrN84eYvTe5rDLciOE481rWGWXmH2Z5qClc/o1/MHmfEA+8FcLb7U2p9TtpoMwduAdy562+LOc7aLww65HirfhPly1W76x9FP8A3XyGn/EG93JaPBHDG5Ogwyb3UVZSquYXgbbyHGNkfU4mcABid29eg2LyaHw60kspRdRwqObkHEfoHusmz26y+FS2zMNoteD6twLdQMdgbsVt+F17XWDXONOi1xk/S6o8j/IkBZNRqJOFR4Xy/f0bcWDm32dJtANa1oaxrQA1rAAABgAqtd8D6nHljuUVR14aJOEmOvsiM3kyNwvgDAneubZujFR6KviFNwu2iLrrgTqI6e6yatMk56xMclr2mkHwTEzjBuGJzVPZwvuMAx8pk6JJGO+iB/bH79yq72tON3d61at8ZHOcwZvVSvTwwi8HMnCD8q6MipooPAOMHofdVKlgaTcBK0vSByP8ZIPSjEAcBP8AKfdXQUzHq0S03xu3oqdJzsOsQtOpOEXDvNQuBTbmMpA02hmGJRG/ifcZqN0D9R74JerkAZOe5LRLBMG/LvqoXnIa9eKkJxnKI38SoKrlZFCtlSsdO+CqVSAp7Q+OPsqD3SVsxxMGfIJ5lRQpAmK0Iwz5ACkQtxRK2KMs2JJJIphD0drVK0SkEULzx2gad8/CMhKngm2wONygSUu35lcd5lsLm2lzyagpVYcSxhfskANcCMjcOq6o1IUbrVEwVZhzSxS3RBKKkqfJwLbXTpPmzsNRw/vrgOj/ABpi4c5Ulp8w2uqIqWips6NhoA3BsLovFq1N4/8AI0E6i5w5rlK+zJ2cN/4WyElk5cbf75FlUenRp+A7LYe4zBhjXfqJ1azCN85L0Gy28loJMCL74gLy2xEte1wyvF66J/jzSRIMDGQNrhP3WbUYnKVo2YciUafB239dGWOmnZTnxEmIbN+JuiPkrlPDrUXgETLvqIDgSdBfBF/Fa9Sr6bJqVA0ktDWk33G+8XxvWKWNp0aVK+TSN+cT3zQvAF+JGGKzqltOUEf8TI/Kp1LeDdJHOOQCCiyWaForSQL4v5nXBVXObJ1wvE8hCgD9SeCGraAMxwwTpCktWAFn13Sf1GYGBgX7+SatWJ09lRrWjHDp+VfjgxJOicjVx6qN2zOJPMqibTu91JTqHQCe8VfsK1NFoFowHshfU5KH1ML8NFBWtHAfKChYznRadUwnPDfvCp2i1adVVqV+81XfVlaIYvkzZNR6Qqj5QgJgiC0oxN2JCnlIBFFc3QwCdJMVcZGIpSkU0qAPTdrvvvgl6kKuXqB7ru/uvPHbLZrQAqta2gZ9hU61a7vu5Ydvrm+9W48W5iylSNiv4qFn2jxbRYRcUJW2OmijM879Fm02su4KqkSmJVySXRS5N9hNfBwBVylVDrp5Tes+UxQlBMsx5nH9mzTtBaZuMRE4CE9ntRBJEbRMl0Dav/5HBZtK2EXOvGuf5VkODsDKolCu0bYZt3TNOlbr73wb8PrvuvJNynHiEklwuyvEx0hYwJGBI4XYqAjGSflJ4oss8zR0LLaD+mW9esi5M6pF+1PQrFFYACDh3uUNSse5CCwBepSXJqVrQcvhVX2gqg6odUO2VdHFRnnqLNAWg9Ef9SVmeruSNbcev4TeMVZ/2XalonNQPqquaiGUygkVyytkhemBQhEAnKggU6GUkQhBOmSVkUUZHbFCdNKTSnKBJnIkJUIejEd4994qKo2O+isgd9/yhdT+/wCbs+yvOncMyvTkd993rCt9Erq30NdFRr2KQbu+/wAq/Hk2sWUbVHFuCFdBavCJwzWZaPDXtylbo5oy9mOWGS9FFMUZYRiEBVpSCmKIpADNEgEJhcZFx3Ik0KBJadtcMRPsVM21sdnB0IVMhA5qVwTLFmkuOzS2RxQObxVFlSMVYbaEu1osWSLDIQEI/VQl6KsjoAgISQpC5CXIiNAyEg9LaTEphQk4QgpSoCyRPOQUQJOHVSMYAmSElP4DGCYp0oVhSMknAShQA097k5KZpTKAPTmN496d3qQN+MtO+QQsPffxkpxv+xwx4/C86dwi9LPn3+/RI0cr8dBzEfbqrEfbOcMwc+OaIM+4/T9p9ss1Ame+gIyyz10PeihrWKff2xnvgtU0+M9+/wA5IfS49OnDjkpZDmLV4KHTd7x9lk1fLrpuMcvsu8NI9gb+4zxQGmORwh34vH3Vsc849MSWOMu0efny9U7BUb/A6g99y9BfZwLzAjM4C/Xj1QPsY0Gfd2Ks/lzE/jw+Dzmp4VUGQVZ9BwxC9MrWMZxnjG7v2VOv4a05DfMc/wA9E8dW/aFenj6PO4TELsrT4C03xr2e9yyrT4AR+k99wtEdTBlUtPJGAQgLNFoVvDnty7zVV7CMQQr1NPplDg12iLaKXqIiEMIg3MQeltJtlLYRom5jbe9N6iIMRtpo0K5MAEqVtLXpkjaESahXJiailCO++8U6IoQRR33uQomnvvegERamcFIO/siDULJRBHeSZwUxYmLEbJTPSGHvGYxuz4YKan89457jgqdN057uem83KxTcMZHQn2z4YBefOyWge8Mc/wA9ER5aYa5d4qJj75v5HTec96PbHZy6XD3UIHcNO+d3HJINg4DKJGGeGu7NMHceoPC7Xck14GemLsr5ywUCIOEZde+qed5zSDvt/cJnpihngeAnoPgc1CDhsTzyAywvw+yZreAvGfIXZfYcUtoXmR7kfkfJQlw1wxumNe80CAjXhgIOcY4buqZzb7r9IBOERA+Brei2o/8AvnDZ19sVGSDiAZj+6cRwz9lCAemJ7uv1Ok45nFVn0pH7Qb/5yzKsOjG7DIHPfPIbkNR0Te3PK66MAchhxvRRDOr2cbvc3Dfnx1KoVvDgZEficfzqSttzb7iRhkMgdNAbjmSoXNGBO684Xm6N2JGd0KyMmgM5qv4K05EciIiJnhieSz6vgpGB6xx+CuvewG/PeCZzEnqSccAoH0QZ5aC465X4nK5XxzSXsqlji/RxrvDXjRRGyO0XZOog7+WOsnfidAFC6gON3CZPQSR0C0RztlLwROTbQOh6JemdOyumfQBmIM7icfifgKJ1AdiJv+59lcsxU8Bz4YTkkKZW4+zDeccBj/Ju5IHURPd/ZuTeUTwmP6R73I/RPfVaRojv7cT8JjTAz/N+PP7I+QnjM8Ue++70Xoq8WDjH73dShLB3fP8AJU3g2FcU43d3qZrO/lFA1PTvNKRxjv3Pwg2FKhnNHe5RPb3rCm2hqbu56qOo7TuPyhZKR//Z"/>
          <p:cNvSpPr>
            <a:spLocks noChangeAspect="1" noChangeArrowheads="1"/>
          </p:cNvSpPr>
          <p:nvPr/>
        </p:nvSpPr>
        <p:spPr bwMode="auto">
          <a:xfrm>
            <a:off x="155575" y="-10969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data:image/jpeg;base64,/9j/4AAQSkZJRgABAQAAAQABAAD/2wCEAAkGBxQSEhQUEhQUFRQUFRUXFRcXFRQVFBUUFBUXFxUUFBQYHCggGBolHBQWITEhJSkrLi4uFx8zODMsNygtLisBCgoKDg0OFxAQFywcHBwsLCwsLCwsLCwsLCwsLCssNywsLCwsLCwsLCwsKywsLCwsLCwsLCwuLCwsLDctLCwsLP/AABEIAMABAAMBIgACEQEDEQH/xAAbAAABBQEBAAAAAAAAAAAAAAACAAEDBAUGB//EADgQAAEDAQUGBQMDAwQDAAAAAAEAAhEDBCExQVESYXGBkfAFBhOhsSLB4TLR8RRCchVTYoIjM1L/xAAaAQACAwEBAAAAAAAAAAAAAAABAgADBAUG/8QAJhEAAgIBBAICAgMBAAAAAAAAAAECEQMEEiExE0FRgSJhFCNSBf/aAAwDAQACEQMRAD8A8nY0KVrRohaFK0KmzRQgBoiEJAIg1LYaFdoldonAT7KlhoG5KBoj2U0IBAu0TEBHspbKhKAgJQE8JQoSgbtEoGiKE0KAGgaJQNE6ZQAxASgJ0pUIDsjRNA0UiUKWSiKBomgaKUtTbKNgaIoCSPZShEBGTuTbakhMQiAH1Bol6g0SLUxphSiWxy8JtoITTQFpUoFkkhA6EEpi5GiWXmtUgana1SNaq2y5IFoRgIg1EGpbGojhFsow1EGqWHaRBiQYpgxPspbGUSAsTEKchAWo2SiEhNCl2UxajYrRFCaFJCaEbFojhNClhCWqWCiOElJCGERQEgj2UMIgFKcJoSAQoljoSEkpUCNspiEUpFQlAQmhGlCNgaI4TI4TEI2LQDgEDqQUsISEbBReARtCdrcIU9OmqWzWogNaj2UWypWU0ljqJGympm0VZoWeV0flzy0+1PLW4NEk5CcFW5lqhStnK+io3U11fjvl19mfsPGN7TFxWLWs6VZLI4oyzTQliuupqJ7FYpCuJULExarBYghNYriV4Qwpy1AWprK2iIhNClLUBaiK0RwmhSFqbZRsSgCEJClTEJgURkISFJCaERaI4TKSE2zPeil0RRbdIBA6oBmieNVSr14uzvnkouSyWPYuWXA4HNIrKNZT07VvTbSpOy8mKhZaAUe0hRLCJQEoS5CSjQtm1TxVtoAULQpmMvWWTs3RQmNlXKNKVHTatOyUlVKRfBFmw2VeveRPDhRswMfVUO0eGXsvP/B7HtFoA/UQOpXr9CkGta0YNAA5BW6WNycn6K9e9sIx+TM8zeDC1US3+8XsOjvyvHbZYouIg3gjfmveVwPnbwgNqeoMKmO5w/f91NXir819lOiyX/W/o8wr0FTqUl0Vqs8Ssq0UVljI1NUZjmKMtVx9NROYrkxWVHMQFquPpqLZTJi0VnMQEK0WIHMTJiOJW2UJapyxDsFNuQvjk/RDCYhS+mdEbbNrKjmkMtPOXoqlOGE5K62zhSCkleeui6Gh/wBMqUrJP6ugRWml9JyMfTu7hXCdkEqpUccdcsozCq3yk7NsMEIRpIzHUy684CCsy3USDOq3CIkjA9Ql/TB/7FaIZdvZkzabeqXZzMp1rV7ADjcdQPlR/wCnNGJJ73LR5YnOemyJmc18K9RdKkdSAwACYI7kxXBx4YRCEqQISESpnRBqnY3onDFK1i5zZ1Eg6DFs2Gms6i1a9gVMmXY+ztfKdmBqs3GegXoQXE+SxNQbmldst+kX4X+zD/0ZXlS+EJUvFrF61JzMzeNxGCvJlplFSTTMMZOLTXo8f8Us0Egi8TO5c9aWL0nzv4dsu9QC5+P+Q/f7LgbUy8rjTi4SaZ2lJTipL2ZFRihLFeeAi/onESfpG/HopvS7JGDl0ZbmoTSK2W2Vowv3lDUYIw5pXm+EXx0/+jGNApv6c6LSqDeoHG645XI+RstWKK9FY2fVQupAEmZ3XQN6J7L5N/XBLZEXI20W7EROIGSNrhrCjeonpuwbSU1wMAoxWJ3fKhqYcEIeDKbaS+Sd7Dd7qMiRcYn5uUrnTgeRxVqy0CL5BOl3RLdD9lU0NReq9UXRAxw4LRrEKi44k5zyGSaDZXOiuc5v71Verj0VmQL9Lyqbt60RMWV8ENRCwJPKdq0xOZN2w4TEI0irTM2dYGeyNjf4UoYpdhcZyOuhqbPladlyVENVyztvCRssgz0PyL/7DuZ9wu3C4vyGILjq0D3K7OV1NM0oUc7Wu8v0h0yr2i1NaLyue8S83UqYxM5ACSShPVRTpclMMM5dI2/GLAK9J1M3TgdCMF5lavBMw+ReL4Vm3efi03Hqf2XL+Ieantio6ntsqE7ew9zKjQDiMQ66dFlzRnmTnFVR09LFYntm7suvYGXht4xIGE++qhfaLiRjvwB3rpaNOnaKdGrSMhzZDsNoOGB0IIWdarFe0AEzOQj/ALTwXM5T5OpHa1+JhtqTc4fULuO8JqgkQMdVcrWEtkEnCbsJOhi5Vq1KbhfAu4N3ZlWKn0B2iq8SCMcL+tyo2gbIP3Vyu/AsjHdv1yVasGOabzLBdJx1HEc8MlZFULfJnF3HkmbUujTrzVevbmiYVP8A1CZgLQsbkN5Ix9mqWdNyjc3mqLLW4jC9SMa8jGPlDY12PuT6JnNuIIEH9kLKEwLrvhT06WQxVmpT2RHfEpXKuANIpNoQdfiVPEKXDio3Hqhdg6KtV15niN6r1XKWqOZVSoVfGNmfJKgXu/KqVip3O/lVXmT8LTCJz88+AAFIwIVK0LQkYZPgRSKdMU5Sd01ikY3qpabPupA1cFs7JE1l4VmkIQht6lQCd95OqxTLhkQDuuzW1bfFw0ZLgvL/AIx/TugiWOucPgrN84eYvTe5rDLciOE481rWGWXmH2Z5qClc/o1/MHmfEA+8FcLb7U2p9TtpoMwduAdy562+LOc7aLww65HirfhPly1W76x9FP8A3XyGn/EG93JaPBHDG5Ogwyb3UVZSquYXgbbyHGNkfU4mcABid29eg2LyaHw60kspRdRwqObkHEfoHusmz26y+FS2zMNoteD6twLdQMdgbsVt+F17XWDXONOi1xk/S6o8j/IkBZNRqJOFR4Xy/f0bcWDm32dJtANa1oaxrQA1rAAABgAqtd8D6nHljuUVR14aJOEmOvsiM3kyNwvgDAneubZujFR6KviFNwu2iLrrgTqI6e6yatMk56xMclr2mkHwTEzjBuGJzVPZwvuMAx8pk6JJGO+iB/bH79yq72tON3d61at8ZHOcwZvVSvTwwi8HMnCD8q6MipooPAOMHofdVKlgaTcBK0vSByP8ZIPSjEAcBP8AKfdXQUzHq0S03xu3oqdJzsOsQtOpOEXDvNQuBTbmMpA02hmGJRG/ifcZqN0D9R74JerkAZOe5LRLBMG/LvqoXnIa9eKkJxnKI38SoKrlZFCtlSsdO+CqVSAp7Q+OPsqD3SVsxxMGfIJ5lRQpAmK0Iwz5ACkQtxRK2KMs2JJJIphD0drVK0SkEULzx2gad8/CMhKngm2wONygSUu35lcd5lsLm2lzyagpVYcSxhfskANcCMjcOq6o1IUbrVEwVZhzSxS3RBKKkqfJwLbXTpPmzsNRw/vrgOj/ABpi4c5Ulp8w2uqIqWips6NhoA3BsLovFq1N4/8AI0E6i5w5rlK+zJ2cN/4WyElk5cbf75FlUenRp+A7LYe4zBhjXfqJ1azCN85L0Gy28loJMCL74gLy2xEte1wyvF66J/jzSRIMDGQNrhP3WbUYnKVo2YciUafB239dGWOmnZTnxEmIbN+JuiPkrlPDrUXgETLvqIDgSdBfBF/Fa9Sr6bJqVA0ktDWk33G+8XxvWKWNp0aVK+TSN+cT3zQvAF+JGGKzqltOUEf8TI/Kp1LeDdJHOOQCCiyWaForSQL4v5nXBVXObJ1wvE8hCgD9SeCGraAMxwwTpCktWAFn13Sf1GYGBgX7+SatWJ09lRrWjHDp+VfjgxJOicjVx6qN2zOJPMqibTu91JTqHQCe8VfsK1NFoFowHshfU5KH1ML8NFBWtHAfKChYznRadUwnPDfvCp2i1adVVqV+81XfVlaIYvkzZNR6Qqj5QgJgiC0oxN2JCnlIBFFc3QwCdJMVcZGIpSkU0qAPTdrvvvgl6kKuXqB7ru/uvPHbLZrQAqta2gZ9hU61a7vu5Ydvrm+9W48W5iylSNiv4qFn2jxbRYRcUJW2OmijM879Fm02su4KqkSmJVySXRS5N9hNfBwBVylVDrp5Tes+UxQlBMsx5nH9mzTtBaZuMRE4CE9ntRBJEbRMl0Dav/5HBZtK2EXOvGuf5VkODsDKolCu0bYZt3TNOlbr73wb8PrvuvJNynHiEklwuyvEx0hYwJGBI4XYqAjGSflJ4oss8zR0LLaD+mW9esi5M6pF+1PQrFFYACDh3uUNSse5CCwBepSXJqVrQcvhVX2gqg6odUO2VdHFRnnqLNAWg9Ef9SVmeruSNbcev4TeMVZ/2XalonNQPqquaiGUygkVyytkhemBQhEAnKggU6GUkQhBOmSVkUUZHbFCdNKTSnKBJnIkJUIejEd4994qKo2O+isgd9/yhdT+/wCbs+yvOncMyvTkd993rCt9Erq30NdFRr2KQbu+/wAq/Hk2sWUbVHFuCFdBavCJwzWZaPDXtylbo5oy9mOWGS9FFMUZYRiEBVpSCmKIpADNEgEJhcZFx3Ik0KBJadtcMRPsVM21sdnB0IVMhA5qVwTLFmkuOzS2RxQObxVFlSMVYbaEu1osWSLDIQEI/VQl6KsjoAgISQpC5CXIiNAyEg9LaTEphQk4QgpSoCyRPOQUQJOHVSMYAmSElP4DGCYp0oVhSMknAShQA097k5KZpTKAPTmN496d3qQN+MtO+QQsPffxkpxv+xwx4/C86dwi9LPn3+/RI0cr8dBzEfbqrEfbOcMwc+OaIM+4/T9p9ss1Ame+gIyyz10PeihrWKff2xnvgtU0+M9+/wA5IfS49OnDjkpZDmLV4KHTd7x9lk1fLrpuMcvsu8NI9gb+4zxQGmORwh34vH3Vsc849MSWOMu0efny9U7BUb/A6g99y9BfZwLzAjM4C/Xj1QPsY0Gfd2Ks/lzE/jw+Dzmp4VUGQVZ9BwxC9MrWMZxnjG7v2VOv4a05DfMc/wA9E8dW/aFenj6PO4TELsrT4C03xr2e9yyrT4AR+k99wtEdTBlUtPJGAQgLNFoVvDnty7zVV7CMQQr1NPplDg12iLaKXqIiEMIg3MQeltJtlLYRom5jbe9N6iIMRtpo0K5MAEqVtLXpkjaESahXJiailCO++8U6IoQRR33uQomnvvegERamcFIO/siDULJRBHeSZwUxYmLEbJTPSGHvGYxuz4YKan89457jgqdN057uem83KxTcMZHQn2z4YBefOyWge8Mc/wA9ER5aYa5d4qJj75v5HTec96PbHZy6XD3UIHcNO+d3HJINg4DKJGGeGu7NMHceoPC7Xck14GemLsr5ywUCIOEZde+qed5zSDvt/cJnpihngeAnoPgc1CDhsTzyAywvw+yZreAvGfIXZfYcUtoXmR7kfkfJQlw1wxumNe80CAjXhgIOcY4buqZzb7r9IBOERA+Brei2o/8AvnDZ19sVGSDiAZj+6cRwz9lCAemJ7uv1Ok45nFVn0pH7Qb/5yzKsOjG7DIHPfPIbkNR0Te3PK66MAchhxvRRDOr2cbvc3Dfnx1KoVvDgZEficfzqSttzb7iRhkMgdNAbjmSoXNGBO684Xm6N2JGd0KyMmgM5qv4K05EciIiJnhieSz6vgpGB6xx+CuvewG/PeCZzEnqSccAoH0QZ5aC465X4nK5XxzSXsqlji/RxrvDXjRRGyO0XZOog7+WOsnfidAFC6gON3CZPQSR0C0RztlLwROTbQOh6JemdOyumfQBmIM7icfifgKJ1AdiJv+59lcsxU8Bz4YTkkKZW4+zDeccBj/Ju5IHURPd/ZuTeUTwmP6R73I/RPfVaRojv7cT8JjTAz/N+PP7I+QnjM8Ue++70Xoq8WDjH73dShLB3fP8AJU3g2FcU43d3qZrO/lFA1PTvNKRxjv3Pwg2FKhnNHe5RPb3rCm2hqbu56qOo7TuPyhZKR//Z"/>
          <p:cNvSpPr>
            <a:spLocks noChangeAspect="1" noChangeArrowheads="1"/>
          </p:cNvSpPr>
          <p:nvPr/>
        </p:nvSpPr>
        <p:spPr bwMode="auto">
          <a:xfrm>
            <a:off x="307975" y="-94456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76" name="Picture 8" descr="http://worldwideflood.org/files/includes/images/ark-technology-oil_lamp_lit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6" y="1653754"/>
            <a:ext cx="2392758" cy="17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i.wp.pl/a/f/jpeg/22220/zarowka_najmniejsza_afp512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703" y="679633"/>
            <a:ext cx="1592219" cy="218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9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Zanieczyszczenie światłem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noc_swi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" y="1124744"/>
            <a:ext cx="8953500" cy="4478337"/>
          </a:xfrm>
          <a:prstGeom prst="rect">
            <a:avLst/>
          </a:prstGeom>
          <a:noFill/>
          <a:ln w="12700">
            <a:solidFill>
              <a:srgbClr val="DDD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1560" y="5877271"/>
            <a:ext cx="813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Nieracjonalne posługiwanie się światłem prowadzi do tego, że ogromne jego ilości wyświecamy w kosmos. Przy okazji pozbawiamy się widoku nocnego nieba…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52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Komu to przeszkadza?</a:t>
            </a:r>
            <a:endParaRPr lang="pl-PL" sz="2400" i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19250" y="1124744"/>
            <a:ext cx="5486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Utrudnienia w prowadzeniu obserwacji astronomicznych</a:t>
            </a:r>
            <a:endParaRPr lang="en-US">
              <a:latin typeface="Calibri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98651" y="3851756"/>
            <a:ext cx="3527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Zły wpływ na ludzkie życie i zdrowie</a:t>
            </a:r>
            <a:endParaRPr lang="en-US">
              <a:latin typeface="Calibri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92986" y="2996952"/>
            <a:ext cx="2538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dirty="0">
                <a:latin typeface="Calibri" pitchFamily="34" charset="0"/>
              </a:rPr>
              <a:t>Zaburzenie </a:t>
            </a:r>
            <a:r>
              <a:rPr lang="pl-PL" dirty="0" smtClean="0">
                <a:latin typeface="Calibri" pitchFamily="34" charset="0"/>
              </a:rPr>
              <a:t>ekosystemów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79239" y="4869160"/>
            <a:ext cx="5185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>
                <a:latin typeface="Calibri" pitchFamily="34" charset="0"/>
              </a:rPr>
              <a:t>Marnotrawstwo energii i zanieczyszczanie środowiska</a:t>
            </a:r>
            <a:endParaRPr lang="en-US">
              <a:latin typeface="Calibri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664374" y="5838309"/>
            <a:ext cx="33959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dirty="0">
                <a:latin typeface="Calibri" pitchFamily="34" charset="0"/>
              </a:rPr>
              <a:t>„Znikanie” rozgwieżdżonego nieba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412537" y="2060848"/>
            <a:ext cx="4608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dirty="0">
                <a:latin typeface="Calibri" pitchFamily="34" charset="0"/>
              </a:rPr>
              <a:t>Zmniejszanie bezpieczeństwa w nocy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1" name="Picture 13" descr="jazda_noc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772816"/>
            <a:ext cx="1608138" cy="107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4" descr="liczni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4440238"/>
            <a:ext cx="1169987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5" descr="lekar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359150"/>
            <a:ext cx="960438" cy="1443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6" descr="teleskop"/>
          <p:cNvPicPr>
            <a:picLocks noChangeAspect="1" noChangeArrowheads="1"/>
          </p:cNvPicPr>
          <p:nvPr/>
        </p:nvPicPr>
        <p:blipFill>
          <a:blip r:embed="rId5"/>
          <a:srcRect l="1454" t="1369" r="1454" b="1369"/>
          <a:stretch>
            <a:fillRect/>
          </a:stretch>
        </p:blipFill>
        <p:spPr bwMode="auto">
          <a:xfrm>
            <a:off x="7612063" y="766763"/>
            <a:ext cx="13525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8" descr="Sowa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02550" y="2640013"/>
            <a:ext cx="1263650" cy="1441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0" descr="ori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5303838"/>
            <a:ext cx="1073150" cy="1438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22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Kompromis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6" name="Obraz 5" descr="IMG_2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92696"/>
            <a:ext cx="3744416" cy="5616624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272819" y="633462"/>
            <a:ext cx="48070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Odpowiednie obudowy –&gt; światło jest kierowane</a:t>
            </a:r>
          </a:p>
          <a:p>
            <a:r>
              <a:rPr lang="pl-PL" dirty="0" smtClean="0"/>
              <a:t>tylko tam gdzie jest potrzebne –&gt; ulice są bardzo </a:t>
            </a:r>
          </a:p>
          <a:p>
            <a:r>
              <a:rPr lang="pl-PL" dirty="0" smtClean="0"/>
              <a:t>dobrze oświetlone a niebo pozostaje gwiaździste</a:t>
            </a:r>
            <a:endParaRPr lang="pl-PL" dirty="0"/>
          </a:p>
        </p:txBody>
      </p:sp>
      <p:pic>
        <p:nvPicPr>
          <p:cNvPr id="8" name="Picture 12" descr="palmato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4701307"/>
            <a:ext cx="4559300" cy="1824037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13" descr="teneryf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00911"/>
            <a:ext cx="4500594" cy="2861056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1187624" y="6381328"/>
            <a:ext cx="170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Sopotnia Wielka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331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" y="980728"/>
            <a:ext cx="8136396" cy="542426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903562" y="6412686"/>
            <a:ext cx="333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Pekin, okolice parku olimpijskiego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10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861880"/>
            <a:ext cx="8388424" cy="558314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464209" y="6412686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Orle, Góry Izerskie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12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Izerski Park Ciemnego Nieba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18" name="Picture 5" descr="IOON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6338"/>
            <a:ext cx="4071966" cy="2948886"/>
          </a:xfrm>
          <a:prstGeom prst="rect">
            <a:avLst/>
          </a:prstGeom>
          <a:noFill/>
          <a:ln w="12700">
            <a:solidFill>
              <a:srgbClr val="555E7B"/>
            </a:solidFill>
            <a:miter lim="800000"/>
            <a:headEnd/>
            <a:tailEnd/>
          </a:ln>
        </p:spPr>
      </p:pic>
      <p:pic>
        <p:nvPicPr>
          <p:cNvPr id="19" name="Obraz 18" descr="logo_Izerski Park Ciemnego Nieba_full kolor_72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620688"/>
            <a:ext cx="4214842" cy="1469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pole tekstowe 19"/>
          <p:cNvSpPr txBox="1"/>
          <p:nvPr/>
        </p:nvSpPr>
        <p:spPr>
          <a:xfrm>
            <a:off x="5076056" y="692696"/>
            <a:ext cx="340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Inauguracja 4. listopada 2009 roku</a:t>
            </a:r>
            <a:endParaRPr lang="pl-PL" dirty="0"/>
          </a:p>
        </p:txBody>
      </p:sp>
      <p:pic>
        <p:nvPicPr>
          <p:cNvPr id="21" name="Obraz 20" descr="IMG_7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196752"/>
            <a:ext cx="4428491" cy="2952328"/>
          </a:xfrm>
          <a:prstGeom prst="rect">
            <a:avLst/>
          </a:prstGeom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79512" y="5805264"/>
            <a:ext cx="8784976" cy="792088"/>
            <a:chOff x="22" y="3785"/>
            <a:chExt cx="5164" cy="454"/>
          </a:xfrm>
        </p:grpSpPr>
        <p:pic>
          <p:nvPicPr>
            <p:cNvPr id="23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16" y="3785"/>
              <a:ext cx="1050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" y="3785"/>
              <a:ext cx="3206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 l="60532"/>
            <a:stretch>
              <a:fillRect/>
            </a:stretch>
          </p:blipFill>
          <p:spPr bwMode="auto">
            <a:xfrm>
              <a:off x="3651" y="3785"/>
              <a:ext cx="1535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pole tekstowe 25"/>
          <p:cNvSpPr txBox="1"/>
          <p:nvPr/>
        </p:nvSpPr>
        <p:spPr>
          <a:xfrm>
            <a:off x="4719667" y="4509120"/>
            <a:ext cx="3884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smtClean="0"/>
              <a:t>Jeden z elementów projektu Astro Izery</a:t>
            </a:r>
          </a:p>
          <a:p>
            <a:pPr algn="ctr"/>
            <a:endParaRPr lang="pl-PL" dirty="0" smtClean="0"/>
          </a:p>
          <a:p>
            <a:pPr algn="ctr"/>
            <a:r>
              <a:rPr lang="pl-PL" b="1" dirty="0" err="1" smtClean="0"/>
              <a:t>www.astro.uni.wroc.pl</a:t>
            </a:r>
            <a:r>
              <a:rPr lang="pl-PL" b="1" dirty="0" smtClean="0"/>
              <a:t>/</a:t>
            </a:r>
            <a:r>
              <a:rPr lang="pl-PL" b="1" dirty="0" err="1" smtClean="0"/>
              <a:t>astroizery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54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835696" y="1865503"/>
            <a:ext cx="5628464" cy="2554545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l-PL" sz="8000" dirty="0" smtClean="0">
                <a:solidFill>
                  <a:schemeClr val="bg1"/>
                </a:solidFill>
                <a:latin typeface="Bauhaus 93" panose="04030905020B02020C02" pitchFamily="82" charset="0"/>
              </a:rPr>
              <a:t>21.06.2014</a:t>
            </a:r>
          </a:p>
          <a:p>
            <a:pPr algn="ctr"/>
            <a:r>
              <a:rPr lang="pl-PL" sz="8000" dirty="0" smtClean="0">
                <a:solidFill>
                  <a:schemeClr val="bg1"/>
                </a:solidFill>
                <a:latin typeface="Bauhaus 93" panose="04030905020B02020C02" pitchFamily="82" charset="0"/>
              </a:rPr>
              <a:t>12:51</a:t>
            </a:r>
            <a:endParaRPr lang="pl-PL" sz="8000" dirty="0">
              <a:solidFill>
                <a:schemeClr val="bg1"/>
              </a:solidFill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Projekt Astro Izery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38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64704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Astro-Izery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8" y="548680"/>
            <a:ext cx="1494166" cy="753361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572000" y="5264040"/>
            <a:ext cx="4464496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Imprezy cykliczne:</a:t>
            </a:r>
          </a:p>
          <a:p>
            <a:endParaRPr lang="pl-PL" dirty="0" smtClean="0"/>
          </a:p>
          <a:p>
            <a:pPr marL="182563" indent="-182563">
              <a:buBlip>
                <a:blip r:embed="rId5"/>
              </a:buBlip>
            </a:pPr>
            <a:r>
              <a:rPr lang="en-US" dirty="0" smtClean="0"/>
              <a:t>S</a:t>
            </a:r>
            <a:r>
              <a:rPr lang="pl-PL" dirty="0" err="1" smtClean="0"/>
              <a:t>zkolne</a:t>
            </a:r>
            <a:r>
              <a:rPr lang="pl-PL" dirty="0" smtClean="0"/>
              <a:t> Warsztaty Astronomiczne (13)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Ogólnopolskie Spotkania Astronomiczne (8)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Astronomiczny Dzień w IPCN (9)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107504" y="5264040"/>
            <a:ext cx="4320480" cy="14773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dirty="0" smtClean="0"/>
              <a:t>Elementy stałe:</a:t>
            </a:r>
          </a:p>
          <a:p>
            <a:endParaRPr lang="pl-PL" dirty="0" smtClean="0"/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model Układu Słonecznego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gnomon i zegar słoneczny</a:t>
            </a:r>
          </a:p>
          <a:p>
            <a:pPr marL="182563" indent="-182563">
              <a:buBlip>
                <a:blip r:embed="rId5"/>
              </a:buBlip>
            </a:pPr>
            <a:r>
              <a:rPr lang="pl-PL" dirty="0" smtClean="0"/>
              <a:t>Izerski Park Ciemnego Nieba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14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Gnomon i zegar słoneczny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764704"/>
            <a:ext cx="4392488" cy="29283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3741034"/>
            <a:ext cx="4392490" cy="292832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60" y="792357"/>
            <a:ext cx="3906704" cy="586005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021155" y="3319933"/>
            <a:ext cx="27646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l-PL" dirty="0" smtClean="0"/>
              <a:t>9.05.2009 r. – pierwszy cień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061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Gnomon i zegar słoneczny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22916"/>
            <a:ext cx="4391068" cy="292737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88" y="836711"/>
            <a:ext cx="4249892" cy="28332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27" y="3622915"/>
            <a:ext cx="4391068" cy="2927379"/>
          </a:xfrm>
          <a:prstGeom prst="rect">
            <a:avLst/>
          </a:prstGeom>
        </p:spPr>
      </p:pic>
      <p:pic>
        <p:nvPicPr>
          <p:cNvPr id="7" name="gnomon_or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50305"/>
            <a:ext cx="4184979" cy="31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Ścieżka edukacyjna Model Układu Słonecznego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8" name="Picture 2" descr="kamienie z modelami pla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46700"/>
            <a:ext cx="4320480" cy="60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774803"/>
            <a:ext cx="392922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Łącznik prostoliniowy 9"/>
          <p:cNvCxnSpPr/>
          <p:nvPr/>
        </p:nvCxnSpPr>
        <p:spPr>
          <a:xfrm>
            <a:off x="6084168" y="1556792"/>
            <a:ext cx="864096" cy="7920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4860032" y="558924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Planety karłowate: Ceres, Pluton, </a:t>
            </a:r>
            <a:r>
              <a:rPr lang="pl-PL" dirty="0" err="1" smtClean="0">
                <a:solidFill>
                  <a:srgbClr val="FF0000"/>
                </a:solidFill>
              </a:rPr>
              <a:t>Haumea</a:t>
            </a:r>
            <a:r>
              <a:rPr lang="pl-PL" dirty="0" smtClean="0"/>
              <a:t>, </a:t>
            </a:r>
            <a:r>
              <a:rPr lang="pl-PL" dirty="0" err="1" smtClean="0"/>
              <a:t>Makemake</a:t>
            </a:r>
            <a:r>
              <a:rPr lang="pl-PL" dirty="0" smtClean="0"/>
              <a:t>, Eris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771800" y="692696"/>
            <a:ext cx="2339706" cy="101566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Orle – Stóg Izerski</a:t>
            </a:r>
          </a:p>
          <a:p>
            <a:r>
              <a:rPr lang="pl-PL" sz="1200" b="1" dirty="0" smtClean="0"/>
              <a:t>Skala 1:1000000000</a:t>
            </a:r>
          </a:p>
          <a:p>
            <a:r>
              <a:rPr lang="pl-PL" sz="1200" b="1" dirty="0" smtClean="0"/>
              <a:t>Długość: 11 km</a:t>
            </a:r>
          </a:p>
          <a:p>
            <a:r>
              <a:rPr lang="pl-PL" sz="1200" b="1" dirty="0" smtClean="0"/>
              <a:t>Rozmiary planet: 0.1 cm to 14 cm</a:t>
            </a:r>
          </a:p>
          <a:p>
            <a:r>
              <a:rPr lang="pl-PL" sz="1200" b="1" dirty="0" smtClean="0"/>
              <a:t>Każda na innym rodzaju skały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7844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Skąd to bogactwo geologiczne?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D:\BCS\Dydaktyka\Ewolucja_gwiaz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08" y="764704"/>
            <a:ext cx="8916016" cy="5769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6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Spójrzmy nieraz na swoją kolebkę…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6104" y="3571636"/>
            <a:ext cx="2511155" cy="3767395"/>
          </a:xfrm>
          <a:prstGeom prst="rect">
            <a:avLst/>
          </a:prstGeom>
        </p:spPr>
      </p:pic>
      <p:pic>
        <p:nvPicPr>
          <p:cNvPr id="27" name="Obraz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3" y="1124744"/>
            <a:ext cx="3528392" cy="5292589"/>
          </a:xfrm>
          <a:prstGeom prst="rect">
            <a:avLst/>
          </a:prstGeom>
        </p:spPr>
      </p:pic>
      <p:pic>
        <p:nvPicPr>
          <p:cNvPr id="25" name="Obraz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00" y="704501"/>
            <a:ext cx="5058858" cy="33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9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(Nie)Zaginione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961822" cy="493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(Nie)Zaginione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19790"/>
            <a:ext cx="4248472" cy="28252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717032"/>
            <a:ext cx="4222251" cy="281483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19790"/>
            <a:ext cx="4471376" cy="28252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471376" cy="281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9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(Nie)Zaginione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816578"/>
            <a:ext cx="5023023" cy="57713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7" y="3707610"/>
            <a:ext cx="4320479" cy="288032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2" y="827290"/>
            <a:ext cx="4345223" cy="28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(Nie)Zaginione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52" y="709642"/>
            <a:ext cx="5024336" cy="334955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861" y="3452613"/>
            <a:ext cx="4834627" cy="322839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09642"/>
            <a:ext cx="3980413" cy="59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>
                <a:solidFill>
                  <a:schemeClr val="bg1"/>
                </a:solidFill>
              </a:rPr>
              <a:t>Na początku nie było nic, a potem to nic wybuchło…</a:t>
            </a:r>
          </a:p>
        </p:txBody>
      </p:sp>
      <p:pic>
        <p:nvPicPr>
          <p:cNvPr id="3" name="BigBang_HD_LARGE_QT_Video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474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8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(Nie)Zaginione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5" y="1115549"/>
            <a:ext cx="7961822" cy="52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1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(Nie)Zaginione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8" y="1052736"/>
            <a:ext cx="7961823" cy="511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1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(Nie)Zaginione niebo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8" y="980728"/>
            <a:ext cx="7961823" cy="53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Spieszmy się oglądać niebo…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5" name="Obraz 4" descr="Night_lights_in_Europ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836712"/>
            <a:ext cx="8099425" cy="5788025"/>
          </a:xfrm>
          <a:prstGeom prst="rect">
            <a:avLst/>
          </a:prstGeom>
          <a:noFill/>
          <a:ln w="12700">
            <a:solidFill>
              <a:srgbClr val="DDD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0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Pierwsza (czyli trzecia) </a:t>
            </a:r>
            <a:r>
              <a:rPr lang="pl-PL" sz="2400" i="1" dirty="0" smtClean="0">
                <a:solidFill>
                  <a:schemeClr val="bg1"/>
                </a:solidFill>
              </a:rPr>
              <a:t>i kolejne populacje gwiazd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Picture 2" descr="D:\BCS\Dydaktyka\Ewolucja_gwiaz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08" y="764704"/>
            <a:ext cx="8916016" cy="5769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6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019256" y="928025"/>
            <a:ext cx="212474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Powstanie Układu Słonecznego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3" name="clus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24744" y="928025"/>
            <a:ext cx="9144000" cy="514350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79512" y="60932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 obłoku materii, który poddany jest zaburzeniu, wyłaniają się gwiazdy. Jedną z nich jest Słońce wraz krążącymi dookoła planetami.</a:t>
            </a:r>
            <a:endParaRPr lang="pl-PL" dirty="0"/>
          </a:p>
        </p:txBody>
      </p:sp>
      <p:pic>
        <p:nvPicPr>
          <p:cNvPr id="1026" name="Picture 2" descr="http://coffeehouseapologetics.files.wordpress.com/2013/08/nebula-star-formati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910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3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Dlaczego Ziemia rotuje i obiega Słońce?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paulkiser.files.wordpress.com/2011/11/obliquit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25690"/>
            <a:ext cx="8939065" cy="18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292080" y="3219941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Wirowanie Słońca oraz rotacja i obieg </a:t>
            </a:r>
            <a:r>
              <a:rPr lang="pl-PL" dirty="0"/>
              <a:t>planet wokół </a:t>
            </a:r>
            <a:r>
              <a:rPr lang="pl-PL" dirty="0" smtClean="0"/>
              <a:t>Słońca to ślad po obrocie pierwotnego obłoku, z którego powstał Układ Słoneczny.</a:t>
            </a:r>
          </a:p>
          <a:p>
            <a:endParaRPr lang="pl-PL" dirty="0"/>
          </a:p>
          <a:p>
            <a:r>
              <a:rPr lang="pl-PL" dirty="0" smtClean="0"/>
              <a:t>Ruch wokół własnej osi – noc i dzień</a:t>
            </a:r>
          </a:p>
          <a:p>
            <a:endParaRPr lang="pl-PL" dirty="0"/>
          </a:p>
          <a:p>
            <a:r>
              <a:rPr lang="pl-PL" dirty="0" smtClean="0"/>
              <a:t>Obieg wokół Słońca + nachylenie osi obrotu = istnienie pór roku</a:t>
            </a:r>
            <a:endParaRPr lang="pl-PL" dirty="0"/>
          </a:p>
        </p:txBody>
      </p:sp>
      <p:pic>
        <p:nvPicPr>
          <p:cNvPr id="4" name="World Record Figure Skating Sp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2924944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/>
          <p:cNvGrpSpPr/>
          <p:nvPr/>
        </p:nvGrpSpPr>
        <p:grpSpPr>
          <a:xfrm>
            <a:off x="179512" y="836712"/>
            <a:ext cx="8784976" cy="4464496"/>
            <a:chOff x="179512" y="836712"/>
            <a:chExt cx="8784976" cy="4464496"/>
          </a:xfrm>
        </p:grpSpPr>
        <p:grpSp>
          <p:nvGrpSpPr>
            <p:cNvPr id="2" name="Grupa 1"/>
            <p:cNvGrpSpPr/>
            <p:nvPr/>
          </p:nvGrpSpPr>
          <p:grpSpPr>
            <a:xfrm>
              <a:off x="179512" y="836712"/>
              <a:ext cx="8784976" cy="4464496"/>
              <a:chOff x="179512" y="836712"/>
              <a:chExt cx="8784976" cy="4464496"/>
            </a:xfrm>
          </p:grpSpPr>
          <p:pic>
            <p:nvPicPr>
              <p:cNvPr id="3" name="Picture 2" descr="Seasons and Earth's orbi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836712"/>
                <a:ext cx="8784976" cy="4464496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6" name="Łącznik prostoliniowy 5"/>
              <p:cNvCxnSpPr/>
              <p:nvPr/>
            </p:nvCxnSpPr>
            <p:spPr>
              <a:xfrm>
                <a:off x="2282606" y="1859473"/>
                <a:ext cx="1881716" cy="11374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Łącznik prostoliniowy 6"/>
              <p:cNvCxnSpPr/>
              <p:nvPr/>
            </p:nvCxnSpPr>
            <p:spPr>
              <a:xfrm flipH="1">
                <a:off x="4283968" y="2584472"/>
                <a:ext cx="1208624" cy="4124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pole tekstowe 3"/>
            <p:cNvSpPr txBox="1"/>
            <p:nvPr/>
          </p:nvSpPr>
          <p:spPr>
            <a:xfrm>
              <a:off x="1017541" y="4797152"/>
              <a:ext cx="197028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przesilenie zimowe</a:t>
              </a:r>
              <a:endParaRPr lang="pl-PL" dirty="0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5626053" y="4797152"/>
              <a:ext cx="17764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przesilenie letnie</a:t>
              </a:r>
              <a:endParaRPr lang="pl-PL" dirty="0"/>
            </a:p>
          </p:txBody>
        </p:sp>
      </p:grpSp>
      <p:sp>
        <p:nvSpPr>
          <p:cNvPr id="5" name="pole tekstowe 4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Skąd się biorą pory roku?</a:t>
            </a:r>
            <a:endParaRPr lang="pl-PL" sz="2400" i="1" dirty="0">
              <a:solidFill>
                <a:schemeClr val="bg1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51521" y="5661248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Oś obrotu zachowuje stałą (prawie) orientację w przestrzeni. Zatem w ciągu roku, w danym punkcie na kuli ziemskiej, zmienia się kąt padania promieni Słonecznych i związana z tym ilość energii padającej na jednostkę powierzchni.</a:t>
            </a:r>
            <a:endParaRPr lang="pl-PL" dirty="0"/>
          </a:p>
        </p:txBody>
      </p:sp>
      <p:pic>
        <p:nvPicPr>
          <p:cNvPr id="4098" name="Picture 2" descr="http://www.drbsciencebasics.com/wp-content/uploads/2011/11/Seas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49" y="548680"/>
            <a:ext cx="1840620" cy="11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6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Czy lato zawsze zaczyna się w czerwcu?</a:t>
            </a:r>
            <a:endParaRPr lang="pl-PL" sz="2400" i="1" dirty="0">
              <a:solidFill>
                <a:schemeClr val="bg1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3347864" y="695809"/>
            <a:ext cx="5741024" cy="2742483"/>
            <a:chOff x="179512" y="836712"/>
            <a:chExt cx="8784976" cy="4466718"/>
          </a:xfrm>
        </p:grpSpPr>
        <p:grpSp>
          <p:nvGrpSpPr>
            <p:cNvPr id="13" name="Grupa 12"/>
            <p:cNvGrpSpPr/>
            <p:nvPr/>
          </p:nvGrpSpPr>
          <p:grpSpPr>
            <a:xfrm>
              <a:off x="179512" y="836712"/>
              <a:ext cx="8784976" cy="4464496"/>
              <a:chOff x="179512" y="836712"/>
              <a:chExt cx="8784976" cy="4464496"/>
            </a:xfrm>
          </p:grpSpPr>
          <p:pic>
            <p:nvPicPr>
              <p:cNvPr id="16" name="Picture 2" descr="Seasons and Earth's orbi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836712"/>
                <a:ext cx="8784976" cy="4464496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18" name="Łącznik prostoliniowy 17"/>
              <p:cNvCxnSpPr/>
              <p:nvPr/>
            </p:nvCxnSpPr>
            <p:spPr>
              <a:xfrm>
                <a:off x="2282606" y="1859473"/>
                <a:ext cx="1881716" cy="11374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oliniowy 18"/>
              <p:cNvCxnSpPr/>
              <p:nvPr/>
            </p:nvCxnSpPr>
            <p:spPr>
              <a:xfrm flipH="1">
                <a:off x="4283968" y="2584472"/>
                <a:ext cx="1208624" cy="4124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pole tekstowe 13"/>
            <p:cNvSpPr txBox="1"/>
            <p:nvPr/>
          </p:nvSpPr>
          <p:spPr>
            <a:xfrm>
              <a:off x="1017541" y="4686760"/>
              <a:ext cx="2718340" cy="6015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przesilenie letnie</a:t>
              </a:r>
              <a:endParaRPr lang="pl-PL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5248133" y="4701894"/>
              <a:ext cx="3014948" cy="60153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 smtClean="0"/>
                <a:t>przesilenie zimowe</a:t>
              </a:r>
              <a:endParaRPr lang="pl-PL" dirty="0"/>
            </a:p>
          </p:txBody>
        </p:sp>
      </p:grpSp>
      <p:pic>
        <p:nvPicPr>
          <p:cNvPr id="1028" name="Picture 4" descr="http://upload.wikimedia.org/wikipedia/commons/1/16/Precession_N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1" y="620688"/>
            <a:ext cx="3158253" cy="31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ceanworld.tamu.edu/students/iceage/images/precession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762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076056" y="3928988"/>
            <a:ext cx="401590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 smtClean="0"/>
              <a:t>Oś rotacji Ziemi wykonuje powolny obrót z okresem około 26000 lat. </a:t>
            </a:r>
          </a:p>
          <a:p>
            <a:endParaRPr lang="pl-PL" dirty="0"/>
          </a:p>
          <a:p>
            <a:r>
              <a:rPr lang="pl-PL" dirty="0" smtClean="0"/>
              <a:t>Oznacza to, że co około 2000 lat pory roku przesuwają się o jeden miesiąc.</a:t>
            </a:r>
          </a:p>
          <a:p>
            <a:endParaRPr lang="pl-PL" dirty="0"/>
          </a:p>
          <a:p>
            <a:r>
              <a:rPr lang="pl-PL" dirty="0" smtClean="0"/>
              <a:t>Za trzynaście tysięcy lat noc świętojańska wypadnie w połowie grudnia…</a:t>
            </a:r>
          </a:p>
        </p:txBody>
      </p:sp>
    </p:spTree>
    <p:extLst>
      <p:ext uri="{BB962C8B-B14F-4D97-AF65-F5344CB8AC3E}">
        <p14:creationId xmlns:p14="http://schemas.microsoft.com/office/powerpoint/2010/main" val="22661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9512" y="188640"/>
            <a:ext cx="8784976" cy="461665"/>
          </a:xfrm>
          <a:prstGeom prst="rect">
            <a:avLst/>
          </a:prstGeom>
          <a:solidFill>
            <a:srgbClr val="DF8521">
              <a:alpha val="53000"/>
            </a:srgbClr>
          </a:solidFill>
          <a:effectLst>
            <a:innerShdw blurRad="850900" dist="2133600">
              <a:prstClr val="black">
                <a:alpha val="8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l-PL" sz="2400" i="1" dirty="0" smtClean="0">
                <a:solidFill>
                  <a:schemeClr val="bg1"/>
                </a:solidFill>
              </a:rPr>
              <a:t>Długość dnia i nocy</a:t>
            </a:r>
            <a:endParaRPr lang="pl-PL" sz="2400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www.fourmilab.ch/cgi-bin/Earth?di=174C21F05478BA75DE2855B443C9299EA54B5C7B013F2715EC3BC961F3DDA198C7B87853263869FB9BF7876920DC85F62378F6D37C84F607C9EA02D331BCE6A713DEFE1035FD1B9C0221EC67D5C5D7D594D47222C52FC64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5688632" cy="28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78203" y="908720"/>
            <a:ext cx="230864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b="1" dirty="0" smtClean="0"/>
              <a:t>22 grudnia 2014 12:00</a:t>
            </a:r>
            <a:endParaRPr lang="pl-PL" b="1" dirty="0"/>
          </a:p>
        </p:txBody>
      </p:sp>
      <p:pic>
        <p:nvPicPr>
          <p:cNvPr id="5124" name="Picture 4" descr="http://www.fourmilab.ch/cgi-bin/Earth?di=752E4392361AD817BC4A37D621AB4BFCC7293E19635D45778E59AB0391BEC6FFA0DC1C37425C0D9FFF93E30D44B8E192471C92B718E09263AD8E66B755D882C377BA9A775D9573FD63438803B1A1B3B1F3B4134FA74FA62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7032"/>
            <a:ext cx="5688632" cy="28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81163" y="5877272"/>
            <a:ext cx="233749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l-PL" b="1" dirty="0" smtClean="0"/>
              <a:t>21 czerwca 2014 12:00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099657" y="1109062"/>
            <a:ext cx="187220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 Polsce Dzień trwa mniej niż 8 godzin. </a:t>
            </a:r>
          </a:p>
          <a:p>
            <a:endParaRPr lang="pl-PL" sz="1600" dirty="0" smtClean="0"/>
          </a:p>
          <a:p>
            <a:r>
              <a:rPr lang="pl-PL" sz="1600" dirty="0"/>
              <a:t>Na półkuli północnej, za kołem podbiegunowym trwa noc </a:t>
            </a:r>
            <a:r>
              <a:rPr lang="pl-PL" sz="1600" dirty="0" smtClean="0"/>
              <a:t>polarna</a:t>
            </a:r>
            <a:endParaRPr lang="pl-PL" sz="16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7075915" y="4277414"/>
            <a:ext cx="187220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 Polsce dzień trwa prawie 17 godzin.</a:t>
            </a:r>
          </a:p>
          <a:p>
            <a:endParaRPr lang="pl-PL" sz="1600" dirty="0"/>
          </a:p>
          <a:p>
            <a:r>
              <a:rPr lang="pl-PL" sz="1600" dirty="0" smtClean="0"/>
              <a:t>Na </a:t>
            </a:r>
            <a:r>
              <a:rPr lang="pl-PL" sz="1600" dirty="0"/>
              <a:t>półkuli północnej, za kołem podbiegunowym trwa dzień </a:t>
            </a:r>
            <a:r>
              <a:rPr lang="pl-PL" sz="1600" dirty="0" smtClean="0"/>
              <a:t>polarny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6480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602</Words>
  <Application>Microsoft Office PowerPoint</Application>
  <PresentationFormat>Pokaz na ekranie (4:3)</PresentationFormat>
  <Paragraphs>106</Paragraphs>
  <Slides>33</Slides>
  <Notes>4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Tomek</cp:lastModifiedBy>
  <cp:revision>37</cp:revision>
  <dcterms:created xsi:type="dcterms:W3CDTF">2014-05-23T20:26:55Z</dcterms:created>
  <dcterms:modified xsi:type="dcterms:W3CDTF">2014-06-21T11:57:54Z</dcterms:modified>
</cp:coreProperties>
</file>