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2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6" r:id="rId12"/>
    <p:sldId id="292" r:id="rId13"/>
    <p:sldId id="277" r:id="rId14"/>
    <p:sldId id="291" r:id="rId15"/>
    <p:sldId id="290" r:id="rId16"/>
    <p:sldId id="293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60" r:id="rId30"/>
    <p:sldId id="295" r:id="rId31"/>
    <p:sldId id="296" r:id="rId32"/>
    <p:sldId id="297" r:id="rId33"/>
    <p:sldId id="298" r:id="rId34"/>
    <p:sldId id="299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4640" autoAdjust="0"/>
  </p:normalViewPr>
  <p:slideViewPr>
    <p:cSldViewPr>
      <p:cViewPr varScale="1">
        <p:scale>
          <a:sx n="90" d="100"/>
          <a:sy n="90" d="100"/>
        </p:scale>
        <p:origin x="-24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A527F-2C4A-43A1-BE33-88520D30446D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125C0-6F70-4012-93CA-4C91D507C32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3DFE0-521C-4C4E-9E4B-7AE53B2BEEB2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2012-11-28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MVI_6748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camag_20061113.mpg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spotchange.mpg" TargetMode="External"/><Relationship Id="rId6" Type="http://schemas.openxmlformats.org/officeDocument/2006/relationships/image" Target="../media/image38.png"/><Relationship Id="rId5" Type="http://schemas.openxmlformats.org/officeDocument/2006/relationships/hyperlink" Target="Solarcycle_320x240.m1v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xflares.mpg.mpeg" TargetMode="External"/><Relationship Id="rId7" Type="http://schemas.openxmlformats.org/officeDocument/2006/relationships/image" Target="../media/image47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Prommhoop_zm_sm512.mpg" TargetMode="External"/><Relationship Id="rId6" Type="http://schemas.openxmlformats.org/officeDocument/2006/relationships/hyperlink" Target="T171_20050730_03X.mov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trace-ar9906-gold.m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xflares.mpg.mpeg" TargetMode="External"/><Relationship Id="rId6" Type="http://schemas.openxmlformats.org/officeDocument/2006/relationships/hyperlink" Target="xflares.mpg.mpeg" TargetMode="External"/><Relationship Id="rId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openxmlformats.org/officeDocument/2006/relationships/image" Target="../media/image50.jpe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129_kluczbork\prominence20100330.mov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1.xml"/><Relationship Id="rId7" Type="http://schemas.openxmlformats.org/officeDocument/2006/relationships/hyperlink" Target="tt.avi" TargetMode="External"/><Relationship Id="rId2" Type="http://schemas.openxmlformats.org/officeDocument/2006/relationships/video" Target="file:///D:\praca\popularyzacja\121013_grabownica\tt1.wmv" TargetMode="External"/><Relationship Id="rId1" Type="http://schemas.openxmlformats.org/officeDocument/2006/relationships/video" Target="file:///D:\praca\popularyzacja\121013_grabownica\304Prom_erupt_profile_best.mpg" TargetMode="External"/><Relationship Id="rId6" Type="http://schemas.openxmlformats.org/officeDocument/2006/relationships/image" Target="../media/image56.jpeg"/><Relationship Id="rId5" Type="http://schemas.openxmlformats.org/officeDocument/2006/relationships/hyperlink" Target="Flare.mpg" TargetMode="External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SECCHI_201002.mpg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CosmicRayShower.avi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1013_grabownica\Aurora.mp4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55.pn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a.edu.pl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universe-review.ca/I08-25-premainseq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771800" y="476672"/>
            <a:ext cx="6174191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pl-PL" sz="4800" b="1" dirty="0" smtClean="0"/>
              <a:t>Lekcje ze Słońcem w tle</a:t>
            </a:r>
            <a:endParaRPr lang="pl-PL" sz="48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79512" y="5805264"/>
            <a:ext cx="4714432" cy="86177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/>
              <a:t>Tomasz Mrozek</a:t>
            </a:r>
          </a:p>
          <a:p>
            <a:r>
              <a:rPr lang="pl-PL" sz="1600" i="1" dirty="0" smtClean="0"/>
              <a:t>Instytut Astronomiczny, Uniwersytet Wrocławski</a:t>
            </a:r>
          </a:p>
          <a:p>
            <a:r>
              <a:rPr lang="pl-PL" sz="1600" i="1" dirty="0" smtClean="0"/>
              <a:t>Zakład Fizyki Słońca, Centrum Badań Kosmicznych PAN</a:t>
            </a:r>
            <a:endParaRPr lang="pl-PL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4716016" y="1700808"/>
            <a:ext cx="4164282" cy="39703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ym typeface="Wingdings" pitchFamily="2" charset="2"/>
              </a:rPr>
              <a:t>W pewnym momencie kończy się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hel i zapadanie jądra trwa aż do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etapu białego karła. </a:t>
            </a:r>
          </a:p>
          <a:p>
            <a:endParaRPr lang="pl-PL" b="1" dirty="0" smtClean="0"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Biały karzeł jest jądrem gwiazdy, które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ma ogromną temperaturę i wielką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gęstość.</a:t>
            </a:r>
          </a:p>
          <a:p>
            <a:endParaRPr lang="pl-PL" b="1" dirty="0" smtClean="0"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A co z zewnętrznymi warstwami?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Oddalają się od jądra i rozświetlają dzięki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promieniowaniu ultrafioletowemu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pochodzącemu od gorącego białego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karła – obserwujemy tzw. mgławice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planetarne.</a:t>
            </a:r>
          </a:p>
        </p:txBody>
      </p:sp>
      <p:pic>
        <p:nvPicPr>
          <p:cNvPr id="12" name="Obraz 11" descr="2000-07-a-eskim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428736"/>
            <a:ext cx="3810000" cy="47625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Mgławica planetarna</a:t>
            </a:r>
            <a:endParaRPr lang="pl-PL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5" name="Obraz 4" descr="p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836712"/>
            <a:ext cx="5194300" cy="38862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247807" y="1690930"/>
            <a:ext cx="3788689" cy="39703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Gwiazda  o masie porównywalnej </a:t>
            </a:r>
          </a:p>
          <a:p>
            <a:r>
              <a:rPr lang="pl-PL" b="1" dirty="0" smtClean="0"/>
              <a:t>z masą Słońca kończy życie jako </a:t>
            </a:r>
          </a:p>
          <a:p>
            <a:r>
              <a:rPr lang="pl-PL" b="1" dirty="0" smtClean="0"/>
              <a:t>stygnący biały karzeł, który nie może być bardziej masywny niż 1.4 </a:t>
            </a:r>
            <a:r>
              <a:rPr lang="pl-PL" b="1" dirty="0" err="1" smtClean="0">
                <a:cs typeface="Arial" pitchFamily="34" charset="0"/>
              </a:rPr>
              <a:t>M</a:t>
            </a:r>
            <a:r>
              <a:rPr lang="pl-PL" b="1" baseline="-25000" dirty="0" err="1" smtClean="0"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cs typeface="Arial" pitchFamily="34" charset="0"/>
                <a:sym typeface="Wingdings" pitchFamily="2" charset="2"/>
              </a:rPr>
              <a:t> 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Piękna otoczka w postaci mgławicy </a:t>
            </a:r>
          </a:p>
          <a:p>
            <a:r>
              <a:rPr lang="pl-PL" b="1" dirty="0" smtClean="0"/>
              <a:t>planetarnej przestaje świecić po </a:t>
            </a:r>
          </a:p>
          <a:p>
            <a:r>
              <a:rPr lang="pl-PL" b="1" dirty="0" smtClean="0"/>
              <a:t>około 10 000 lat</a:t>
            </a:r>
          </a:p>
          <a:p>
            <a:endParaRPr lang="pl-PL" b="1" dirty="0" smtClean="0"/>
          </a:p>
          <a:p>
            <a:r>
              <a:rPr lang="pl-PL" b="1" dirty="0" smtClean="0"/>
              <a:t>Przestaje świecić ale nie znika. Gaz </a:t>
            </a:r>
          </a:p>
          <a:p>
            <a:r>
              <a:rPr lang="pl-PL" b="1" dirty="0" smtClean="0"/>
              <a:t>ucieka w przestrzeń </a:t>
            </a:r>
            <a:r>
              <a:rPr lang="pl-PL" b="1" dirty="0" smtClean="0"/>
              <a:t>międzygwiazdową i </a:t>
            </a:r>
            <a:r>
              <a:rPr lang="pl-PL" b="1" dirty="0" smtClean="0"/>
              <a:t>może zasilić obłok, z którego </a:t>
            </a:r>
            <a:r>
              <a:rPr lang="pl-PL" b="1" dirty="0" smtClean="0"/>
              <a:t>powstaną </a:t>
            </a:r>
            <a:r>
              <a:rPr lang="pl-PL" b="1" dirty="0" smtClean="0"/>
              <a:t>nowe gwiazdy</a:t>
            </a:r>
            <a:r>
              <a:rPr lang="pl-PL" b="1" dirty="0" smtClean="0"/>
              <a:t>… a może także planety</a:t>
            </a:r>
            <a:endParaRPr lang="pl-PL" b="1" dirty="0"/>
          </a:p>
        </p:txBody>
      </p:sp>
      <p:pic>
        <p:nvPicPr>
          <p:cNvPr id="10" name="Obraz 9" descr="800px-HR_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47682"/>
            <a:ext cx="3967602" cy="241031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Śmierć</a:t>
            </a:r>
            <a:endParaRPr lang="pl-PL" sz="2400" i="1" dirty="0"/>
          </a:p>
        </p:txBody>
      </p:sp>
      <p:cxnSp>
        <p:nvCxnSpPr>
          <p:cNvPr id="12" name="Łącznik łamany 11"/>
          <p:cNvCxnSpPr/>
          <p:nvPr/>
        </p:nvCxnSpPr>
        <p:spPr>
          <a:xfrm rot="10800000" flipV="1">
            <a:off x="755576" y="4797152"/>
            <a:ext cx="2160240" cy="1440160"/>
          </a:xfrm>
          <a:prstGeom prst="bentConnector3">
            <a:avLst>
              <a:gd name="adj1" fmla="val 112509"/>
            </a:avLst>
          </a:prstGeom>
          <a:ln w="444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Tranzyt </a:t>
            </a:r>
            <a:r>
              <a:rPr lang="pl-PL" sz="2400" i="1" dirty="0" smtClean="0"/>
              <a:t>Wenus</a:t>
            </a:r>
            <a:endParaRPr lang="pl-PL" sz="2400" i="1" dirty="0"/>
          </a:p>
        </p:txBody>
      </p:sp>
      <p:pic>
        <p:nvPicPr>
          <p:cNvPr id="13" name="Obraz 12" descr="IMG_6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698252"/>
            <a:ext cx="8640961" cy="2777032"/>
          </a:xfrm>
          <a:prstGeom prst="rect">
            <a:avLst/>
          </a:prstGeom>
        </p:spPr>
      </p:pic>
      <p:pic>
        <p:nvPicPr>
          <p:cNvPr id="16" name="Obraz 15" descr="IMG_6803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645023"/>
            <a:ext cx="4536505" cy="3024337"/>
          </a:xfrm>
          <a:prstGeom prst="rect">
            <a:avLst/>
          </a:prstGeom>
        </p:spPr>
      </p:pic>
      <p:pic>
        <p:nvPicPr>
          <p:cNvPr id="18" name="Obraz 17" descr="IMG_66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5995" y="3645023"/>
            <a:ext cx="4536506" cy="3024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2: Wenus na tle Słońca i projekt „Astro Izery”</a:t>
            </a:r>
            <a:endParaRPr lang="pl-PL" sz="2400" i="1" dirty="0"/>
          </a:p>
        </p:txBody>
      </p:sp>
      <p:pic>
        <p:nvPicPr>
          <p:cNvPr id="18" name="MVI_674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2076" y="1196752"/>
            <a:ext cx="8439848" cy="478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8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Astro-Izery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548680"/>
            <a:ext cx="1494166" cy="753361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4572000" y="5264040"/>
            <a:ext cx="4464496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Imprezy cykliczne:</a:t>
            </a:r>
          </a:p>
          <a:p>
            <a:endParaRPr lang="pl-PL" dirty="0" smtClean="0"/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 </a:t>
            </a:r>
            <a:r>
              <a:rPr lang="en-US" dirty="0" smtClean="0"/>
              <a:t>S</a:t>
            </a:r>
            <a:r>
              <a:rPr lang="pl-PL" dirty="0" err="1" smtClean="0"/>
              <a:t>zkolne</a:t>
            </a:r>
            <a:r>
              <a:rPr lang="pl-PL" dirty="0" smtClean="0"/>
              <a:t> Warsztaty Astronomiczne (10)</a:t>
            </a:r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 Ogólnopolskie </a:t>
            </a:r>
            <a:r>
              <a:rPr lang="pl-PL" dirty="0" smtClean="0"/>
              <a:t>Spotkania Astronomiczne (7)</a:t>
            </a:r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 Astronomiczny </a:t>
            </a:r>
            <a:r>
              <a:rPr lang="pl-PL" dirty="0" smtClean="0"/>
              <a:t>Dzień w IPCN (6)</a:t>
            </a:r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107504" y="5264040"/>
            <a:ext cx="4320480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Elementy stałe:</a:t>
            </a:r>
          </a:p>
          <a:p>
            <a:endParaRPr lang="pl-PL" dirty="0" smtClean="0"/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 model </a:t>
            </a:r>
            <a:r>
              <a:rPr lang="pl-PL" dirty="0" smtClean="0"/>
              <a:t>Układu Słonecznego</a:t>
            </a:r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 gnomon </a:t>
            </a:r>
            <a:r>
              <a:rPr lang="pl-PL" dirty="0" smtClean="0"/>
              <a:t>i zegar słoneczny</a:t>
            </a:r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 Izerski </a:t>
            </a:r>
            <a:r>
              <a:rPr lang="pl-PL" dirty="0" smtClean="0"/>
              <a:t>Park Ciemnego Nieba</a:t>
            </a:r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2: Wenus na tle Słońca i projekt „Astro Izery”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OON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6338"/>
            <a:ext cx="4071966" cy="2948886"/>
          </a:xfrm>
          <a:prstGeom prst="rect">
            <a:avLst/>
          </a:prstGeom>
          <a:noFill/>
          <a:ln w="12700">
            <a:solidFill>
              <a:srgbClr val="555E7B"/>
            </a:solidFill>
            <a:miter lim="800000"/>
            <a:headEnd/>
            <a:tailEnd/>
          </a:ln>
        </p:spPr>
      </p:pic>
      <p:pic>
        <p:nvPicPr>
          <p:cNvPr id="7" name="Obraz 6" descr="logo_Izerski Park Ciemnego Nieba_full kolor_72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620688"/>
            <a:ext cx="4214842" cy="146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5076056" y="692696"/>
            <a:ext cx="340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Inauguracja 4. listopada 2009 roku</a:t>
            </a:r>
            <a:endParaRPr lang="pl-PL" dirty="0"/>
          </a:p>
        </p:txBody>
      </p:sp>
      <p:pic>
        <p:nvPicPr>
          <p:cNvPr id="10" name="Obraz 9" descr="IMG_7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196752"/>
            <a:ext cx="4428491" cy="2952328"/>
          </a:xfrm>
          <a:prstGeom prst="rect">
            <a:avLst/>
          </a:prstGeom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79512" y="5805264"/>
            <a:ext cx="8784976" cy="792088"/>
            <a:chOff x="22" y="3785"/>
            <a:chExt cx="5164" cy="454"/>
          </a:xfrm>
        </p:grpSpPr>
        <p:pic>
          <p:nvPicPr>
            <p:cNvPr id="12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16" y="3785"/>
              <a:ext cx="105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" y="3785"/>
              <a:ext cx="320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 l="60532"/>
            <a:stretch>
              <a:fillRect/>
            </a:stretch>
          </p:blipFill>
          <p:spPr bwMode="auto">
            <a:xfrm>
              <a:off x="3651" y="3785"/>
              <a:ext cx="1535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pole tekstowe 14"/>
          <p:cNvSpPr txBox="1"/>
          <p:nvPr/>
        </p:nvSpPr>
        <p:spPr>
          <a:xfrm>
            <a:off x="4719667" y="4509120"/>
            <a:ext cx="3884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Jeden z elementów projektu Astro Izery</a:t>
            </a:r>
          </a:p>
          <a:p>
            <a:pPr algn="ctr"/>
            <a:endParaRPr lang="pl-PL" dirty="0" smtClean="0"/>
          </a:p>
          <a:p>
            <a:pPr algn="ctr"/>
            <a:r>
              <a:rPr lang="pl-PL" b="1" dirty="0" err="1" smtClean="0"/>
              <a:t>www.astro.uni.wroc.pl</a:t>
            </a:r>
            <a:r>
              <a:rPr lang="pl-PL" b="1" dirty="0" smtClean="0"/>
              <a:t>/</a:t>
            </a:r>
            <a:r>
              <a:rPr lang="pl-PL" b="1" dirty="0" err="1" smtClean="0"/>
              <a:t>astroizery</a:t>
            </a:r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Izerski Park Ciemnego Nieba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76906">
            <a:off x="4894098" y="1466076"/>
            <a:ext cx="4070151" cy="40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7544" y="1390464"/>
            <a:ext cx="4405564" cy="40770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835696" y="58772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protuberancja</a:t>
            </a:r>
            <a:endParaRPr lang="pl-PL" dirty="0"/>
          </a:p>
        </p:txBody>
      </p:sp>
      <p:cxnSp>
        <p:nvCxnSpPr>
          <p:cNvPr id="9" name="Łącznik prosty ze strzałką 8"/>
          <p:cNvCxnSpPr>
            <a:stCxn id="7" idx="0"/>
          </p:cNvCxnSpPr>
          <p:nvPr/>
        </p:nvCxnSpPr>
        <p:spPr>
          <a:xfrm flipV="1">
            <a:off x="2627784" y="4941168"/>
            <a:ext cx="1224136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 flipV="1">
            <a:off x="5652120" y="4077072"/>
            <a:ext cx="1080120" cy="1800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5868144" y="4293096"/>
            <a:ext cx="1512168" cy="15841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572000" y="5877272"/>
            <a:ext cx="17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plamy słoneczne</a:t>
            </a:r>
            <a:endParaRPr lang="pl-PL" dirty="0"/>
          </a:p>
        </p:txBody>
      </p:sp>
      <p:cxnSp>
        <p:nvCxnSpPr>
          <p:cNvPr id="17" name="Łącznik prosty ze strzałką 16"/>
          <p:cNvCxnSpPr/>
          <p:nvPr/>
        </p:nvCxnSpPr>
        <p:spPr>
          <a:xfrm>
            <a:off x="5220072" y="1052736"/>
            <a:ext cx="2520280" cy="136815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H="1">
            <a:off x="3707904" y="1052736"/>
            <a:ext cx="720080" cy="12961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1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3: aktywne Słońce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2843988" cy="2844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2843988" cy="284428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pole tekstowe 10"/>
          <p:cNvSpPr txBox="1">
            <a:spLocks noChangeArrowheads="1"/>
          </p:cNvSpPr>
          <p:nvPr/>
        </p:nvSpPr>
        <p:spPr bwMode="auto">
          <a:xfrm>
            <a:off x="3059832" y="3140968"/>
            <a:ext cx="6012160" cy="352469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600" b="1" dirty="0" err="1" smtClean="0"/>
              <a:t>Typowe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rozmiary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plamy</a:t>
            </a:r>
            <a:r>
              <a:rPr lang="en-GB" sz="1600" b="1" dirty="0" smtClean="0"/>
              <a:t>: </a:t>
            </a:r>
            <a:r>
              <a:rPr lang="en-GB" sz="1600" b="1" dirty="0" err="1" smtClean="0"/>
              <a:t>średnica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od</a:t>
            </a:r>
            <a:r>
              <a:rPr lang="en-GB" sz="1600" b="1" dirty="0" smtClean="0"/>
              <a:t> 4 000</a:t>
            </a:r>
            <a:r>
              <a:rPr lang="pl-PL" sz="1600" b="1" dirty="0" smtClean="0"/>
              <a:t> </a:t>
            </a:r>
            <a:r>
              <a:rPr lang="en-GB" sz="1600" b="1" dirty="0" smtClean="0"/>
              <a:t>km do 30 000 km (</a:t>
            </a:r>
            <a:r>
              <a:rPr lang="en-GB" sz="1600" b="1" dirty="0" err="1" smtClean="0"/>
              <a:t>czasem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nawet</a:t>
            </a:r>
            <a:r>
              <a:rPr lang="en-GB" sz="1600" b="1" dirty="0" smtClean="0"/>
              <a:t> 60 000 km)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sz="800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600" b="1" dirty="0" err="1" smtClean="0"/>
              <a:t>Temperatura</a:t>
            </a:r>
            <a:r>
              <a:rPr lang="en-GB" sz="1600" b="1" dirty="0" smtClean="0"/>
              <a:t>: o 1000-1500 K </a:t>
            </a:r>
            <a:r>
              <a:rPr lang="en-GB" sz="1600" b="1" dirty="0" err="1" smtClean="0"/>
              <a:t>niższa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od</a:t>
            </a:r>
            <a:r>
              <a:rPr lang="pl-PL" sz="1600" b="1" dirty="0" smtClean="0"/>
              <a:t> </a:t>
            </a:r>
            <a:r>
              <a:rPr lang="en-GB" sz="1600" b="1" dirty="0" err="1" smtClean="0"/>
              <a:t>temperatury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powierzchni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Słońca</a:t>
            </a:r>
            <a:r>
              <a:rPr lang="en-GB" sz="1600" b="1" dirty="0" smtClean="0"/>
              <a:t> (5778 K)</a:t>
            </a:r>
            <a:endParaRPr lang="pl-PL" sz="1600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sz="800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600" b="1" dirty="0" err="1" smtClean="0"/>
              <a:t>Typowy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czas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życia</a:t>
            </a:r>
            <a:r>
              <a:rPr lang="en-GB" sz="1600" b="1" dirty="0" smtClean="0"/>
              <a:t>: </a:t>
            </a:r>
            <a:r>
              <a:rPr lang="en-GB" sz="1600" b="1" dirty="0" err="1" smtClean="0"/>
              <a:t>od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kilku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dni</a:t>
            </a:r>
            <a:r>
              <a:rPr lang="en-GB" sz="1600" b="1" dirty="0" smtClean="0"/>
              <a:t> do </a:t>
            </a:r>
            <a:r>
              <a:rPr lang="en-GB" sz="1600" b="1" dirty="0" err="1" smtClean="0"/>
              <a:t>kilku</a:t>
            </a:r>
            <a:r>
              <a:rPr lang="en-GB" sz="1600" b="1" dirty="0" smtClean="0"/>
              <a:t> </a:t>
            </a:r>
            <a:r>
              <a:rPr lang="pl-PL" sz="1600" b="1" dirty="0" smtClean="0"/>
              <a:t>m</a:t>
            </a:r>
            <a:r>
              <a:rPr lang="en-GB" sz="1600" b="1" dirty="0" err="1" smtClean="0"/>
              <a:t>iesięcy</a:t>
            </a:r>
            <a:endParaRPr lang="en-GB" sz="1600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sz="800" b="1" dirty="0" smtClean="0"/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600" b="1" dirty="0" smtClean="0"/>
              <a:t>Pole </a:t>
            </a:r>
            <a:r>
              <a:rPr lang="en-GB" sz="1600" b="1" dirty="0" err="1" smtClean="0"/>
              <a:t>magnetyczne</a:t>
            </a:r>
            <a:r>
              <a:rPr lang="en-GB" sz="1600" b="1" dirty="0" smtClean="0"/>
              <a:t>: </a:t>
            </a:r>
            <a:r>
              <a:rPr lang="en-GB" sz="1600" b="1" dirty="0" err="1" smtClean="0"/>
              <a:t>od</a:t>
            </a:r>
            <a:r>
              <a:rPr lang="en-GB" sz="1600" b="1" dirty="0" smtClean="0"/>
              <a:t> 250 Gs do 5000 Gs</a:t>
            </a:r>
          </a:p>
          <a:p>
            <a:endParaRPr lang="pl-PL" sz="800" b="1" dirty="0" smtClean="0"/>
          </a:p>
          <a:p>
            <a:r>
              <a:rPr lang="pl-PL" sz="1600" b="1" dirty="0" smtClean="0"/>
              <a:t>Obserwowane </a:t>
            </a:r>
            <a:r>
              <a:rPr lang="pl-PL" sz="1600" b="1" dirty="0"/>
              <a:t>przez </a:t>
            </a:r>
            <a:r>
              <a:rPr lang="pl-PL" sz="1600" b="1" dirty="0" smtClean="0"/>
              <a:t>starożytnych Chińczyków</a:t>
            </a:r>
            <a:endParaRPr lang="pl-PL" sz="1600" b="1" dirty="0"/>
          </a:p>
          <a:p>
            <a:endParaRPr lang="pl-PL" sz="800" b="1" dirty="0"/>
          </a:p>
          <a:p>
            <a:r>
              <a:rPr lang="pl-PL" sz="1600" b="1" dirty="0"/>
              <a:t>Kilka obserwacji plam wykonanych </a:t>
            </a:r>
            <a:r>
              <a:rPr lang="pl-PL" sz="1600" b="1" dirty="0" smtClean="0"/>
              <a:t> ok</a:t>
            </a:r>
            <a:r>
              <a:rPr lang="pl-PL" sz="1600" b="1" dirty="0"/>
              <a:t>. 1000 – 1200 r. – okres wyjątkowo </a:t>
            </a:r>
            <a:r>
              <a:rPr lang="pl-PL" sz="1600" b="1" dirty="0" smtClean="0"/>
              <a:t>silnej </a:t>
            </a:r>
            <a:r>
              <a:rPr lang="pl-PL" sz="1600" b="1" dirty="0"/>
              <a:t>aktywności Słońca</a:t>
            </a:r>
          </a:p>
          <a:p>
            <a:endParaRPr lang="pl-PL" sz="800" b="1" dirty="0"/>
          </a:p>
          <a:p>
            <a:r>
              <a:rPr lang="pl-PL" sz="1600" b="1" dirty="0"/>
              <a:t>ok. 1610 pierwsze obserwacje </a:t>
            </a:r>
            <a:r>
              <a:rPr lang="pl-PL" sz="1600" b="1" dirty="0" smtClean="0"/>
              <a:t>za </a:t>
            </a:r>
            <a:r>
              <a:rPr lang="pl-PL" sz="1600" b="1" dirty="0"/>
              <a:t>pomocą </a:t>
            </a:r>
            <a:r>
              <a:rPr lang="pl-PL" sz="1600" b="1" dirty="0" smtClean="0"/>
              <a:t>lunety</a:t>
            </a:r>
          </a:p>
          <a:p>
            <a:endParaRPr lang="pl-PL" sz="800" b="1" dirty="0" smtClean="0"/>
          </a:p>
          <a:p>
            <a:r>
              <a:rPr lang="pl-PL" sz="1600" b="1" dirty="0" smtClean="0"/>
              <a:t>Systematyczne obserwacje pokazały cykliczność pojawiania się plam</a:t>
            </a:r>
            <a:endParaRPr lang="pl-PL" sz="1600" b="1" dirty="0"/>
          </a:p>
        </p:txBody>
      </p:sp>
      <p:grpSp>
        <p:nvGrpSpPr>
          <p:cNvPr id="2" name="Grupa 19"/>
          <p:cNvGrpSpPr/>
          <p:nvPr/>
        </p:nvGrpSpPr>
        <p:grpSpPr>
          <a:xfrm>
            <a:off x="2267744" y="764704"/>
            <a:ext cx="2203215" cy="2278626"/>
            <a:chOff x="-96792" y="1279507"/>
            <a:chExt cx="4170286" cy="394052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032" y="1279507"/>
              <a:ext cx="3319462" cy="3352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upa 13"/>
            <p:cNvGrpSpPr/>
            <p:nvPr/>
          </p:nvGrpSpPr>
          <p:grpSpPr>
            <a:xfrm rot="13554573">
              <a:off x="111929" y="2800367"/>
              <a:ext cx="2210942" cy="2628383"/>
              <a:chOff x="5143504" y="3000373"/>
              <a:chExt cx="1143008" cy="1571636"/>
            </a:xfrm>
            <a:solidFill>
              <a:srgbClr val="FFC000"/>
            </a:solidFill>
          </p:grpSpPr>
          <p:sp>
            <p:nvSpPr>
              <p:cNvPr id="14" name="Łuk blokowy 13"/>
              <p:cNvSpPr/>
              <p:nvPr/>
            </p:nvSpPr>
            <p:spPr>
              <a:xfrm>
                <a:off x="5143504" y="3000373"/>
                <a:ext cx="1143008" cy="1214446"/>
              </a:xfrm>
              <a:prstGeom prst="blockArc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rostokąt 14"/>
              <p:cNvSpPr/>
              <p:nvPr/>
            </p:nvSpPr>
            <p:spPr>
              <a:xfrm>
                <a:off x="5143504" y="3571877"/>
                <a:ext cx="254482" cy="1000132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6024661" y="3571877"/>
                <a:ext cx="261851" cy="1000132"/>
              </a:xfrm>
              <a:prstGeom prst="rect">
                <a:avLst/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2" name="pole tekstowe 11"/>
            <p:cNvSpPr txBox="1"/>
            <p:nvPr/>
          </p:nvSpPr>
          <p:spPr>
            <a:xfrm>
              <a:off x="1075188" y="2512320"/>
              <a:ext cx="637789" cy="638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N</a:t>
              </a:r>
              <a:endParaRPr lang="pl-PL" b="1" dirty="0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2397106" y="3779838"/>
              <a:ext cx="555864" cy="638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 smtClean="0"/>
                <a:t>S</a:t>
              </a:r>
              <a:endParaRPr lang="pl-PL" b="1" dirty="0"/>
            </a:p>
          </p:txBody>
        </p:sp>
      </p:grpSp>
      <p:pic>
        <p:nvPicPr>
          <p:cNvPr id="18" name="camag_20061113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99992" y="764704"/>
            <a:ext cx="4574278" cy="2232248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Słońce zaplamione = Słońce aktywne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5490" y="4797152"/>
            <a:ext cx="2592288" cy="19656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764703"/>
            <a:ext cx="1224136" cy="11836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437112"/>
            <a:ext cx="3528392" cy="23162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764704"/>
            <a:ext cx="1253393" cy="1224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721517"/>
            <a:ext cx="1226210" cy="177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988840"/>
            <a:ext cx="1821116" cy="176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2195736" y="2462564"/>
            <a:ext cx="2016224" cy="10686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pl-PL" sz="1600" dirty="0" smtClean="0"/>
              <a:t>Rudolf Wolf (1816-1893) proponuje obiektywną metodę liczenia plam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323528" y="3789040"/>
            <a:ext cx="3672408" cy="5761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82945" tIns="41473" rIns="82945" bIns="41473">
            <a:spAutoFit/>
          </a:bodyPr>
          <a:lstStyle/>
          <a:p>
            <a:r>
              <a:rPr lang="pl-PL" sz="1600" dirty="0" smtClean="0"/>
              <a:t>Samuel Heinrich </a:t>
            </a:r>
            <a:r>
              <a:rPr lang="pl-PL" sz="1600" dirty="0" err="1" smtClean="0"/>
              <a:t>Schwabe</a:t>
            </a:r>
            <a:r>
              <a:rPr lang="pl-PL" sz="1600" dirty="0" smtClean="0"/>
              <a:t> (1789-1875) – odkrywa cykliczność pojawiania się plam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876256" y="4725144"/>
            <a:ext cx="2160240" cy="206210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 maksimum widać dużo plam oraz związanych z nimi obszarów aktywnych.</a:t>
            </a:r>
          </a:p>
          <a:p>
            <a:endParaRPr lang="pl-PL" sz="1600" dirty="0" smtClean="0"/>
          </a:p>
          <a:p>
            <a:r>
              <a:rPr lang="pl-PL" sz="1600" dirty="0" smtClean="0"/>
              <a:t>Obszary aktywne najlepiej widoczne są w zakresie X i UV.</a:t>
            </a:r>
          </a:p>
        </p:txBody>
      </p:sp>
      <p:pic>
        <p:nvPicPr>
          <p:cNvPr id="19" name="spotchang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788024" y="620688"/>
            <a:ext cx="3888432" cy="3888432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Cykl aktywności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373" y="1468937"/>
            <a:ext cx="4920481" cy="90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ole tekstowe 6"/>
          <p:cNvSpPr txBox="1"/>
          <p:nvPr/>
        </p:nvSpPr>
        <p:spPr>
          <a:xfrm>
            <a:off x="81802" y="1902606"/>
            <a:ext cx="1357003" cy="283811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pPr algn="ctr"/>
            <a:r>
              <a:rPr lang="pl-PL" sz="1300" b="1" dirty="0" smtClean="0"/>
              <a:t>HXR   SXR      EUV</a:t>
            </a:r>
          </a:p>
        </p:txBody>
      </p:sp>
      <p:grpSp>
        <p:nvGrpSpPr>
          <p:cNvPr id="2" name="Grupa 50"/>
          <p:cNvGrpSpPr/>
          <p:nvPr/>
        </p:nvGrpSpPr>
        <p:grpSpPr>
          <a:xfrm>
            <a:off x="189521" y="2624445"/>
            <a:ext cx="8595638" cy="3609695"/>
            <a:chOff x="279126" y="2910439"/>
            <a:chExt cx="9476094" cy="3979020"/>
          </a:xfrm>
        </p:grpSpPr>
        <p:grpSp>
          <p:nvGrpSpPr>
            <p:cNvPr id="3" name="Grupa 7"/>
            <p:cNvGrpSpPr/>
            <p:nvPr/>
          </p:nvGrpSpPr>
          <p:grpSpPr>
            <a:xfrm>
              <a:off x="279126" y="2910439"/>
              <a:ext cx="9197489" cy="3979020"/>
              <a:chOff x="169250" y="2214554"/>
              <a:chExt cx="9197489" cy="3979020"/>
            </a:xfrm>
          </p:grpSpPr>
          <p:grpSp>
            <p:nvGrpSpPr>
              <p:cNvPr id="8" name="Grupa 18"/>
              <p:cNvGrpSpPr/>
              <p:nvPr/>
            </p:nvGrpSpPr>
            <p:grpSpPr>
              <a:xfrm>
                <a:off x="1214414" y="2214554"/>
                <a:ext cx="7500990" cy="3429818"/>
                <a:chOff x="1071538" y="1857364"/>
                <a:chExt cx="7572428" cy="4287074"/>
              </a:xfrm>
            </p:grpSpPr>
            <p:grpSp>
              <p:nvGrpSpPr>
                <p:cNvPr id="9" name="Grupa 10"/>
                <p:cNvGrpSpPr/>
                <p:nvPr/>
              </p:nvGrpSpPr>
              <p:grpSpPr>
                <a:xfrm>
                  <a:off x="1071538" y="1857364"/>
                  <a:ext cx="7572428" cy="4286280"/>
                  <a:chOff x="571472" y="1857364"/>
                  <a:chExt cx="8072494" cy="4429156"/>
                </a:xfrm>
              </p:grpSpPr>
              <p:sp>
                <p:nvSpPr>
                  <p:cNvPr id="49" name="Prostokąt 48"/>
                  <p:cNvSpPr/>
                  <p:nvPr/>
                </p:nvSpPr>
                <p:spPr>
                  <a:xfrm>
                    <a:off x="571472" y="1857364"/>
                    <a:ext cx="8072494" cy="44291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l-PL" dirty="0"/>
                  </a:p>
                </p:txBody>
              </p:sp>
              <p:cxnSp>
                <p:nvCxnSpPr>
                  <p:cNvPr id="50" name="Łącznik prosty 49"/>
                  <p:cNvCxnSpPr/>
                  <p:nvPr/>
                </p:nvCxnSpPr>
                <p:spPr>
                  <a:xfrm>
                    <a:off x="571472" y="3284536"/>
                    <a:ext cx="8072494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Łącznik prosty 50"/>
                  <p:cNvCxnSpPr/>
                  <p:nvPr/>
                </p:nvCxnSpPr>
                <p:spPr>
                  <a:xfrm>
                    <a:off x="571472" y="4786322"/>
                    <a:ext cx="8072494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3" name="Łącznik prosty 42"/>
                <p:cNvCxnSpPr/>
                <p:nvPr/>
              </p:nvCxnSpPr>
              <p:spPr>
                <a:xfrm rot="5400000">
                  <a:off x="-32" y="4000504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Łącznik prosty 43"/>
                <p:cNvCxnSpPr/>
                <p:nvPr/>
              </p:nvCxnSpPr>
              <p:spPr>
                <a:xfrm rot="5400000">
                  <a:off x="1142181" y="3999711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Łącznik prosty 44"/>
                <p:cNvCxnSpPr/>
                <p:nvPr/>
              </p:nvCxnSpPr>
              <p:spPr>
                <a:xfrm rot="5400000">
                  <a:off x="221534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Łącznik prosty 45"/>
                <p:cNvCxnSpPr/>
                <p:nvPr/>
              </p:nvCxnSpPr>
              <p:spPr>
                <a:xfrm rot="5400000">
                  <a:off x="328691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Łącznik prosty 46"/>
                <p:cNvCxnSpPr/>
                <p:nvPr/>
              </p:nvCxnSpPr>
              <p:spPr>
                <a:xfrm rot="5400000">
                  <a:off x="435848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Łącznik prosty 47"/>
                <p:cNvCxnSpPr/>
                <p:nvPr/>
              </p:nvCxnSpPr>
              <p:spPr>
                <a:xfrm rot="5400000">
                  <a:off x="5430050" y="3999710"/>
                  <a:ext cx="4286280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pole tekstowe 12"/>
              <p:cNvSpPr txBox="1"/>
              <p:nvPr/>
            </p:nvSpPr>
            <p:spPr>
              <a:xfrm>
                <a:off x="928662" y="5786454"/>
                <a:ext cx="8194857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1940	1950	  1960	   1970          1980         1990         2000	      2010</a:t>
                </a:r>
                <a:endParaRPr lang="pl-PL" dirty="0"/>
              </a:p>
            </p:txBody>
          </p:sp>
          <p:sp>
            <p:nvSpPr>
              <p:cNvPr id="14" name="pole tekstowe 13"/>
              <p:cNvSpPr txBox="1"/>
              <p:nvPr/>
            </p:nvSpPr>
            <p:spPr>
              <a:xfrm>
                <a:off x="169250" y="2643182"/>
                <a:ext cx="969345" cy="3155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dirty="0" smtClean="0"/>
                  <a:t>EUV</a:t>
                </a:r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r>
                  <a:rPr lang="pl-PL" dirty="0" smtClean="0"/>
                  <a:t>SXR</a:t>
                </a:r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endParaRPr lang="pl-PL" dirty="0" smtClean="0"/>
              </a:p>
              <a:p>
                <a:pPr algn="ctr"/>
                <a:r>
                  <a:rPr lang="pl-PL" dirty="0" smtClean="0"/>
                  <a:t>HXR</a:t>
                </a:r>
              </a:p>
              <a:p>
                <a:pPr algn="ctr"/>
                <a:r>
                  <a:rPr lang="pl-PL" dirty="0" smtClean="0"/>
                  <a:t>gamma</a:t>
                </a:r>
              </a:p>
            </p:txBody>
          </p:sp>
          <p:sp>
            <p:nvSpPr>
              <p:cNvPr id="15" name="pole tekstowe 14"/>
              <p:cNvSpPr txBox="1"/>
              <p:nvPr/>
            </p:nvSpPr>
            <p:spPr>
              <a:xfrm>
                <a:off x="1142976" y="3273982"/>
                <a:ext cx="7059892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rakiety: V2              NRL                </a:t>
                </a:r>
                <a:r>
                  <a:rPr lang="pl-PL" dirty="0" err="1" smtClean="0"/>
                  <a:t>AS&amp;E</a:t>
                </a:r>
                <a:r>
                  <a:rPr lang="pl-PL" dirty="0" smtClean="0"/>
                  <a:t>		         NIXT MSSTA</a:t>
                </a:r>
                <a:endParaRPr lang="pl-PL" dirty="0"/>
              </a:p>
            </p:txBody>
          </p:sp>
          <p:sp>
            <p:nvSpPr>
              <p:cNvPr id="16" name="Prostokąt 15"/>
              <p:cNvSpPr/>
              <p:nvPr/>
            </p:nvSpPr>
            <p:spPr>
              <a:xfrm>
                <a:off x="3571868" y="5357826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rostokąt 16"/>
              <p:cNvSpPr/>
              <p:nvPr/>
            </p:nvSpPr>
            <p:spPr>
              <a:xfrm>
                <a:off x="3571868" y="4214818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rostokąt 17"/>
              <p:cNvSpPr/>
              <p:nvPr/>
            </p:nvSpPr>
            <p:spPr>
              <a:xfrm>
                <a:off x="3571868" y="3071810"/>
                <a:ext cx="1500198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OSO 1-8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Prostokąt 18"/>
              <p:cNvSpPr/>
              <p:nvPr/>
            </p:nvSpPr>
            <p:spPr>
              <a:xfrm>
                <a:off x="4714876" y="4000504"/>
                <a:ext cx="142876" cy="21431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0" name="pole tekstowe 19"/>
              <p:cNvSpPr txBox="1"/>
              <p:nvPr/>
            </p:nvSpPr>
            <p:spPr>
              <a:xfrm>
                <a:off x="4357686" y="3916924"/>
                <a:ext cx="864514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Skylab</a:t>
                </a:r>
                <a:endParaRPr lang="pl-PL" dirty="0"/>
              </a:p>
            </p:txBody>
          </p:sp>
          <p:sp>
            <p:nvSpPr>
              <p:cNvPr id="21" name="Prostokąt 20"/>
              <p:cNvSpPr/>
              <p:nvPr/>
            </p:nvSpPr>
            <p:spPr>
              <a:xfrm>
                <a:off x="4786314" y="3786190"/>
                <a:ext cx="350046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dirty="0" smtClean="0">
                    <a:solidFill>
                      <a:schemeClr val="tx1"/>
                    </a:solidFill>
                  </a:rPr>
                  <a:t>GOES</a:t>
                </a:r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Prostokąt 21"/>
              <p:cNvSpPr/>
              <p:nvPr/>
            </p:nvSpPr>
            <p:spPr>
              <a:xfrm>
                <a:off x="5500694" y="3571876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3" name="Prostokąt 22"/>
              <p:cNvSpPr/>
              <p:nvPr/>
            </p:nvSpPr>
            <p:spPr>
              <a:xfrm>
                <a:off x="5370950" y="3488296"/>
                <a:ext cx="1255065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SMM/XRP</a:t>
                </a:r>
                <a:endParaRPr lang="pl-PL" dirty="0"/>
              </a:p>
            </p:txBody>
          </p:sp>
          <p:sp>
            <p:nvSpPr>
              <p:cNvPr id="24" name="Prostokąt 23"/>
              <p:cNvSpPr/>
              <p:nvPr/>
            </p:nvSpPr>
            <p:spPr>
              <a:xfrm>
                <a:off x="6643702" y="3571876"/>
                <a:ext cx="1071570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5" name="Prostokąt 24"/>
              <p:cNvSpPr/>
              <p:nvPr/>
            </p:nvSpPr>
            <p:spPr>
              <a:xfrm>
                <a:off x="6500826" y="3500438"/>
                <a:ext cx="1422031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dirty="0" err="1" smtClean="0"/>
                  <a:t>Yohkoh</a:t>
                </a:r>
                <a:r>
                  <a:rPr lang="pl-PL" dirty="0" smtClean="0"/>
                  <a:t>/SXT</a:t>
                </a:r>
                <a:endParaRPr lang="pl-PL" dirty="0"/>
              </a:p>
            </p:txBody>
          </p:sp>
          <p:sp>
            <p:nvSpPr>
              <p:cNvPr id="26" name="Prostokąt 25"/>
              <p:cNvSpPr/>
              <p:nvPr/>
            </p:nvSpPr>
            <p:spPr>
              <a:xfrm>
                <a:off x="5500694" y="5143512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7" name="Prostokąt 26"/>
              <p:cNvSpPr/>
              <p:nvPr/>
            </p:nvSpPr>
            <p:spPr>
              <a:xfrm>
                <a:off x="5500694" y="2857496"/>
                <a:ext cx="1000132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28" name="Prostokąt 27"/>
              <p:cNvSpPr/>
              <p:nvPr/>
            </p:nvSpPr>
            <p:spPr>
              <a:xfrm>
                <a:off x="5402767" y="2786058"/>
                <a:ext cx="1207846" cy="356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sz="1500" dirty="0" smtClean="0"/>
                  <a:t>SMM/UVSP</a:t>
                </a:r>
                <a:endParaRPr lang="pl-PL" sz="1500" dirty="0"/>
              </a:p>
            </p:txBody>
          </p:sp>
          <p:sp>
            <p:nvSpPr>
              <p:cNvPr id="29" name="Prostokąt 28"/>
              <p:cNvSpPr/>
              <p:nvPr/>
            </p:nvSpPr>
            <p:spPr>
              <a:xfrm>
                <a:off x="5333011" y="5072073"/>
                <a:ext cx="2071724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SMM/HXRBS, GRS</a:t>
                </a:r>
                <a:endParaRPr lang="pl-PL" dirty="0"/>
              </a:p>
            </p:txBody>
          </p:sp>
          <p:sp>
            <p:nvSpPr>
              <p:cNvPr id="30" name="Prostokąt 29"/>
              <p:cNvSpPr/>
              <p:nvPr/>
            </p:nvSpPr>
            <p:spPr>
              <a:xfrm>
                <a:off x="6643702" y="4929198"/>
                <a:ext cx="857256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1" name="pole tekstowe 30"/>
              <p:cNvSpPr txBox="1"/>
              <p:nvPr/>
            </p:nvSpPr>
            <p:spPr>
              <a:xfrm>
                <a:off x="6643701" y="4857759"/>
                <a:ext cx="801460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smtClean="0"/>
                  <a:t>CGRO</a:t>
                </a:r>
                <a:endParaRPr lang="pl-PL" dirty="0"/>
              </a:p>
            </p:txBody>
          </p:sp>
          <p:sp>
            <p:nvSpPr>
              <p:cNvPr id="32" name="Prostokąt 31"/>
              <p:cNvSpPr/>
              <p:nvPr/>
            </p:nvSpPr>
            <p:spPr>
              <a:xfrm>
                <a:off x="6643702" y="4714884"/>
                <a:ext cx="1071570" cy="2143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Prostokąt 32"/>
              <p:cNvSpPr/>
              <p:nvPr/>
            </p:nvSpPr>
            <p:spPr>
              <a:xfrm>
                <a:off x="6432718" y="4631304"/>
                <a:ext cx="1466068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err="1" smtClean="0"/>
                  <a:t>Yohkoh</a:t>
                </a:r>
                <a:r>
                  <a:rPr lang="pl-PL" dirty="0" smtClean="0"/>
                  <a:t>/HXT</a:t>
                </a:r>
                <a:endParaRPr lang="pl-PL" dirty="0"/>
              </a:p>
            </p:txBody>
          </p:sp>
          <p:sp>
            <p:nvSpPr>
              <p:cNvPr id="34" name="Prostokąt 33"/>
              <p:cNvSpPr/>
              <p:nvPr/>
            </p:nvSpPr>
            <p:spPr>
              <a:xfrm>
                <a:off x="7786709" y="4500570"/>
                <a:ext cx="1341877" cy="2264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5" name="Prostokąt 34"/>
              <p:cNvSpPr/>
              <p:nvPr/>
            </p:nvSpPr>
            <p:spPr>
              <a:xfrm>
                <a:off x="7625174" y="4429132"/>
                <a:ext cx="1741565" cy="407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dirty="0" smtClean="0"/>
                  <a:t>RHESSI</a:t>
                </a:r>
                <a:endParaRPr lang="pl-PL" dirty="0"/>
              </a:p>
            </p:txBody>
          </p:sp>
          <p:sp>
            <p:nvSpPr>
              <p:cNvPr id="36" name="Prostokąt 35"/>
              <p:cNvSpPr/>
              <p:nvPr/>
            </p:nvSpPr>
            <p:spPr>
              <a:xfrm>
                <a:off x="7143767" y="2504510"/>
                <a:ext cx="1667284" cy="2101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7" name="Prostokąt 36"/>
              <p:cNvSpPr/>
              <p:nvPr/>
            </p:nvSpPr>
            <p:spPr>
              <a:xfrm>
                <a:off x="4714876" y="2643182"/>
                <a:ext cx="142876" cy="214314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38" name="pole tekstowe 37"/>
              <p:cNvSpPr txBox="1"/>
              <p:nvPr/>
            </p:nvSpPr>
            <p:spPr>
              <a:xfrm>
                <a:off x="4357686" y="2571744"/>
                <a:ext cx="864514" cy="407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 err="1" smtClean="0"/>
                  <a:t>Skylab</a:t>
                </a:r>
                <a:endParaRPr lang="pl-PL" dirty="0"/>
              </a:p>
            </p:txBody>
          </p:sp>
          <p:sp>
            <p:nvSpPr>
              <p:cNvPr id="39" name="Prostokąt 38"/>
              <p:cNvSpPr/>
              <p:nvPr/>
            </p:nvSpPr>
            <p:spPr>
              <a:xfrm>
                <a:off x="7429519" y="2266385"/>
                <a:ext cx="1302148" cy="23392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40" name="Prostokąt 39"/>
              <p:cNvSpPr/>
              <p:nvPr/>
            </p:nvSpPr>
            <p:spPr>
              <a:xfrm>
                <a:off x="7118663" y="2416726"/>
                <a:ext cx="1225024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SOHO/EIT</a:t>
                </a:r>
                <a:endParaRPr lang="pl-PL" dirty="0"/>
              </a:p>
            </p:txBody>
          </p:sp>
          <p:sp>
            <p:nvSpPr>
              <p:cNvPr id="41" name="Prostokąt 40"/>
              <p:cNvSpPr/>
              <p:nvPr/>
            </p:nvSpPr>
            <p:spPr>
              <a:xfrm>
                <a:off x="7441400" y="2214554"/>
                <a:ext cx="1044698" cy="4071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pl-PL" dirty="0" smtClean="0"/>
                  <a:t>   TRACE</a:t>
                </a:r>
                <a:endParaRPr lang="pl-PL" dirty="0"/>
              </a:p>
            </p:txBody>
          </p:sp>
        </p:grpSp>
        <p:sp>
          <p:nvSpPr>
            <p:cNvPr id="10" name="Prostokąt 9"/>
            <p:cNvSpPr/>
            <p:nvPr/>
          </p:nvSpPr>
          <p:spPr>
            <a:xfrm>
              <a:off x="8469336" y="3708399"/>
              <a:ext cx="1285884" cy="1000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HINODE</a:t>
              </a:r>
              <a:endParaRPr lang="pl-PL" dirty="0">
                <a:solidFill>
                  <a:schemeClr val="tx1"/>
                </a:solidFill>
              </a:endParaRPr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8540774" y="3351209"/>
              <a:ext cx="1143008" cy="2143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 smtClean="0">
                  <a:solidFill>
                    <a:schemeClr val="tx1"/>
                  </a:solidFill>
                </a:rPr>
                <a:t>STEREO</a:t>
              </a:r>
              <a:endParaRPr lang="pl-PL" dirty="0">
                <a:solidFill>
                  <a:schemeClr val="tx1"/>
                </a:solidFill>
              </a:endParaRPr>
            </a:p>
          </p:txBody>
        </p:sp>
      </p:grpSp>
      <p:pic>
        <p:nvPicPr>
          <p:cNvPr id="52" name="Obraz 5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6430" y="764704"/>
            <a:ext cx="5227200" cy="180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Prostokąt 52"/>
          <p:cNvSpPr/>
          <p:nvPr/>
        </p:nvSpPr>
        <p:spPr>
          <a:xfrm>
            <a:off x="8028384" y="2743473"/>
            <a:ext cx="93610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SDO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4" name="Prostokąt 5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Obserwacje satelitarne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1: narodziny, życie i śmierć</a:t>
            </a:r>
            <a:endParaRPr lang="pl-PL" sz="2400" i="1" dirty="0"/>
          </a:p>
        </p:txBody>
      </p:sp>
      <p:pic>
        <p:nvPicPr>
          <p:cNvPr id="3" name="Obraz 2" descr="800px-HR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51" y="908720"/>
            <a:ext cx="7467497" cy="453650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000248" y="5674022"/>
            <a:ext cx="5143504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 smtClean="0"/>
              <a:t>Diagram </a:t>
            </a:r>
            <a:r>
              <a:rPr lang="pl-PL" b="1" dirty="0" err="1" smtClean="0"/>
              <a:t>H-R</a:t>
            </a:r>
            <a:r>
              <a:rPr lang="pl-PL" b="1" dirty="0" smtClean="0"/>
              <a:t>:</a:t>
            </a:r>
            <a:endParaRPr lang="pl-PL" b="1" dirty="0" smtClean="0"/>
          </a:p>
          <a:p>
            <a:r>
              <a:rPr lang="pl-PL" b="1" dirty="0" smtClean="0"/>
              <a:t>Przedstawiony </a:t>
            </a:r>
            <a:r>
              <a:rPr lang="pl-PL" b="1" dirty="0" smtClean="0"/>
              <a:t>w 1911 roku przez E. </a:t>
            </a:r>
            <a:r>
              <a:rPr lang="pl-PL" b="1" dirty="0" err="1" smtClean="0"/>
              <a:t>Hertzsprunga</a:t>
            </a:r>
            <a:r>
              <a:rPr lang="pl-PL" b="1" dirty="0" smtClean="0"/>
              <a:t> </a:t>
            </a:r>
          </a:p>
          <a:p>
            <a:r>
              <a:rPr lang="pl-PL" b="1" dirty="0" smtClean="0"/>
              <a:t>Udoskonalony </a:t>
            </a:r>
            <a:r>
              <a:rPr lang="pl-PL" b="1" dirty="0" smtClean="0"/>
              <a:t>w 1913 roku przez H.N. Russella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199" y="5101628"/>
            <a:ext cx="2664297" cy="1639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rommhoop_zm_sm51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7504" y="620688"/>
            <a:ext cx="6048672" cy="604867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228184" y="620688"/>
            <a:ext cx="2871940" cy="18158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pl-PL" sz="1600" dirty="0" smtClean="0"/>
              <a:t> rozbłyski</a:t>
            </a:r>
          </a:p>
          <a:p>
            <a:pPr>
              <a:buFontTx/>
              <a:buChar char="-"/>
            </a:pPr>
            <a:r>
              <a:rPr lang="pl-PL" sz="1600" dirty="0" smtClean="0"/>
              <a:t> </a:t>
            </a:r>
            <a:r>
              <a:rPr lang="pl-PL" sz="1600" dirty="0" err="1" smtClean="0"/>
              <a:t>koronalne</a:t>
            </a:r>
            <a:r>
              <a:rPr lang="pl-PL" sz="1600" dirty="0" smtClean="0"/>
              <a:t> wyrzuty masy (CME)</a:t>
            </a:r>
          </a:p>
          <a:p>
            <a:pPr>
              <a:buFontTx/>
              <a:buChar char="-"/>
            </a:pPr>
            <a:r>
              <a:rPr lang="pl-PL" sz="1600" dirty="0" smtClean="0"/>
              <a:t> erupcje protuberancji</a:t>
            </a:r>
          </a:p>
          <a:p>
            <a:endParaRPr lang="pl-PL" sz="1600" dirty="0" smtClean="0"/>
          </a:p>
          <a:p>
            <a:r>
              <a:rPr lang="pl-PL" sz="1600" dirty="0" smtClean="0"/>
              <a:t>Ogólnie: zjawiska dynamiczne</a:t>
            </a:r>
            <a:br>
              <a:rPr lang="pl-PL" sz="1600" dirty="0" smtClean="0"/>
            </a:br>
            <a:r>
              <a:rPr lang="pl-PL" sz="1600" dirty="0" smtClean="0"/>
              <a:t>zachodzące w atmosferze </a:t>
            </a:r>
          </a:p>
          <a:p>
            <a:r>
              <a:rPr lang="pl-PL" sz="1600" dirty="0" smtClean="0"/>
              <a:t>słonecznej</a:t>
            </a:r>
          </a:p>
        </p:txBody>
      </p:sp>
      <p:pic>
        <p:nvPicPr>
          <p:cNvPr id="8" name="Obraz 7" descr="arcade_9_nov_2000.gif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6841" y="2492897"/>
            <a:ext cx="2729655" cy="273630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Zjawiska aktywne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e-ar9906-gold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584938"/>
            <a:ext cx="8208912" cy="6156684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Rozbłyski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4313"/>
            <a:ext cx="2793777" cy="172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179512" y="1136223"/>
            <a:ext cx="2808312" cy="10686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pl-PL" sz="1600" dirty="0" smtClean="0"/>
              <a:t>Richard </a:t>
            </a:r>
            <a:r>
              <a:rPr lang="pl-PL" sz="1600" dirty="0" err="1" smtClean="0"/>
              <a:t>Carrington</a:t>
            </a:r>
            <a:r>
              <a:rPr lang="pl-PL" sz="1600" dirty="0" smtClean="0"/>
              <a:t> obserwuje </a:t>
            </a:r>
          </a:p>
          <a:p>
            <a:r>
              <a:rPr lang="pl-PL" sz="1600" dirty="0" smtClean="0"/>
              <a:t>1 września 1859 r. gwałtowne pojaśnienie w okolicy  obserwowanych plam</a:t>
            </a:r>
            <a:endParaRPr lang="pl-PL" sz="16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79512" y="4361036"/>
            <a:ext cx="4560864" cy="23083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1600" dirty="0" smtClean="0"/>
              <a:t>Typowe energie [J]:</a:t>
            </a:r>
          </a:p>
          <a:p>
            <a:endParaRPr lang="pl-PL" sz="1600" dirty="0" smtClean="0"/>
          </a:p>
          <a:p>
            <a:r>
              <a:rPr lang="pl-PL" sz="1600" dirty="0" smtClean="0"/>
              <a:t>	- granat 			4-8x10</a:t>
            </a:r>
            <a:r>
              <a:rPr lang="pl-PL" sz="1600" baseline="30000" dirty="0" smtClean="0"/>
              <a:t>5</a:t>
            </a:r>
            <a:r>
              <a:rPr lang="pl-PL" sz="1600" dirty="0" smtClean="0"/>
              <a:t> </a:t>
            </a:r>
          </a:p>
          <a:p>
            <a:r>
              <a:rPr lang="pl-PL" sz="1600" dirty="0" smtClean="0"/>
              <a:t>	- bomba konwencjonalna (1 t)	4x10</a:t>
            </a:r>
            <a:r>
              <a:rPr lang="pl-PL" sz="1600" baseline="30000" dirty="0" smtClean="0"/>
              <a:t>9</a:t>
            </a:r>
            <a:r>
              <a:rPr lang="pl-PL" sz="1600" dirty="0" smtClean="0"/>
              <a:t> </a:t>
            </a:r>
          </a:p>
          <a:p>
            <a:r>
              <a:rPr lang="pl-PL" sz="1600" dirty="0" smtClean="0"/>
              <a:t>	- bomba atomowa (Little Boy)	6x10</a:t>
            </a:r>
            <a:r>
              <a:rPr lang="pl-PL" sz="1600" baseline="30000" dirty="0" smtClean="0"/>
              <a:t>13</a:t>
            </a:r>
            <a:r>
              <a:rPr lang="pl-PL" sz="1600" dirty="0" smtClean="0"/>
              <a:t> </a:t>
            </a:r>
          </a:p>
          <a:p>
            <a:r>
              <a:rPr lang="pl-PL" sz="1600" dirty="0" smtClean="0"/>
              <a:t>	- bomba Car		2x10</a:t>
            </a:r>
            <a:r>
              <a:rPr lang="pl-PL" sz="1600" baseline="30000" dirty="0" smtClean="0"/>
              <a:t>17</a:t>
            </a:r>
          </a:p>
          <a:p>
            <a:r>
              <a:rPr lang="pl-PL" sz="1600" dirty="0" smtClean="0"/>
              <a:t>	- światowy arsenał atomowy	2x10</a:t>
            </a:r>
            <a:r>
              <a:rPr lang="pl-PL" sz="1600" baseline="30000" dirty="0" smtClean="0"/>
              <a:t>19</a:t>
            </a:r>
          </a:p>
          <a:p>
            <a:r>
              <a:rPr lang="pl-PL" sz="1600" dirty="0" smtClean="0"/>
              <a:t>	- wulkan Toba (Sumatra)	10</a:t>
            </a:r>
            <a:r>
              <a:rPr lang="pl-PL" sz="1600" baseline="30000" dirty="0" smtClean="0"/>
              <a:t>20</a:t>
            </a:r>
          </a:p>
          <a:p>
            <a:r>
              <a:rPr lang="pl-PL" sz="1600" dirty="0" smtClean="0"/>
              <a:t>	- rozbłysk słoneczny		10</a:t>
            </a:r>
            <a:r>
              <a:rPr lang="pl-PL" sz="1600" baseline="30000" dirty="0" smtClean="0"/>
              <a:t>26</a:t>
            </a:r>
            <a:endParaRPr lang="pl-PL" sz="1600" baseline="30000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80728"/>
            <a:ext cx="1959840" cy="1143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628800"/>
            <a:ext cx="2232248" cy="13024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9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2852936"/>
            <a:ext cx="2259832" cy="1390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Obraz 5" descr="xrays.gif">
            <a:hlinkClick r:id="rId6" action="ppaction://hlinkfile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2348880"/>
            <a:ext cx="3326446" cy="190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http://www.lagalerie.de/lagalerie_english_deutsch/l_a_galerie_artists/hatakeyama/blast/5414to5419/Blast_54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620688"/>
            <a:ext cx="1845981" cy="1224136"/>
          </a:xfrm>
          <a:prstGeom prst="rect">
            <a:avLst/>
          </a:prstGeom>
          <a:noFill/>
        </p:spPr>
      </p:pic>
      <p:pic>
        <p:nvPicPr>
          <p:cNvPr id="17" name="xflares.mpg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5724128" y="4293096"/>
            <a:ext cx="3020945" cy="2349624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Rozbłyski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Erupcje protuberancji</a:t>
            </a:r>
            <a:endParaRPr lang="pl-PL" sz="2400" i="1" dirty="0"/>
          </a:p>
        </p:txBody>
      </p:sp>
      <p:pic>
        <p:nvPicPr>
          <p:cNvPr id="5" name="prominence20100330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764704"/>
            <a:ext cx="7920880" cy="594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648091"/>
            <a:ext cx="3744416" cy="162878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Obraz 6" descr="cme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132856"/>
            <a:ext cx="3744416" cy="189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304Prom_erupt_profile_best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211960" y="727248"/>
            <a:ext cx="4717976" cy="4717976"/>
          </a:xfrm>
          <a:prstGeom prst="rect">
            <a:avLst/>
          </a:prstGeom>
        </p:spPr>
      </p:pic>
      <p:pic>
        <p:nvPicPr>
          <p:cNvPr id="10" name="tt1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395536" y="4070176"/>
            <a:ext cx="3429000" cy="274320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067944" y="5589240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Bardzo często rozbłyski i erupcje protuberancji są obserwowane równocześnie z tzw. </a:t>
            </a:r>
            <a:r>
              <a:rPr lang="pl-PL" sz="1600" dirty="0" err="1" smtClean="0"/>
              <a:t>koronalnymi</a:t>
            </a:r>
            <a:r>
              <a:rPr lang="pl-PL" sz="1600" dirty="0" smtClean="0"/>
              <a:t> wyrzutami masy (CME) – są to olbrzymie chmury gazu, które mogą wędrować przez cały Układ Słoneczny</a:t>
            </a:r>
            <a:endParaRPr lang="pl-PL" sz="1600" dirty="0"/>
          </a:p>
        </p:txBody>
      </p:sp>
      <p:sp>
        <p:nvSpPr>
          <p:cNvPr id="12" name="Prostokąt 11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CME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7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CCHI_20100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2163" y="764704"/>
            <a:ext cx="9046341" cy="2304256"/>
          </a:xfrm>
          <a:prstGeom prst="rect">
            <a:avLst/>
          </a:prstGeom>
        </p:spPr>
      </p:pic>
      <p:pic>
        <p:nvPicPr>
          <p:cNvPr id="49154" name="Picture 2" descr="File:Voyager 1 entering heliosheath reg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140968"/>
            <a:ext cx="5120567" cy="3456384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5364088" y="3068960"/>
            <a:ext cx="3619989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err="1" smtClean="0"/>
              <a:t>Heliosfera</a:t>
            </a:r>
            <a:r>
              <a:rPr lang="pl-PL" sz="1600" dirty="0" smtClean="0"/>
              <a:t> to „bąbel” naładowanych cząstek ze Słońca, które chronią nas przed ośrodkiem międzygwiazdowym.</a:t>
            </a:r>
          </a:p>
        </p:txBody>
      </p:sp>
      <p:pic>
        <p:nvPicPr>
          <p:cNvPr id="10" name="Picture 2" descr="http://upload.wikimedia.org/wikipedia/commons/b/b9/Cosmic_Rays_at_Voyager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005064"/>
            <a:ext cx="3371199" cy="2605991"/>
          </a:xfrm>
          <a:prstGeom prst="rect">
            <a:avLst/>
          </a:prstGeom>
          <a:noFill/>
        </p:spPr>
      </p:pic>
      <p:sp>
        <p:nvSpPr>
          <p:cNvPr id="11" name="Prostokąt 10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err="1" smtClean="0"/>
              <a:t>Heliosfera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liczby_wolf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415946" cy="399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251520" y="749022"/>
            <a:ext cx="3456384" cy="18158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Jeśli żyjemy „zanurzeni” w atmosferze słonecznej to czy nie powinna ona mieć jakiegoś wpływu na ziemski klimat?</a:t>
            </a:r>
          </a:p>
          <a:p>
            <a:endParaRPr lang="pl-PL" sz="1600" dirty="0" smtClean="0"/>
          </a:p>
          <a:p>
            <a:r>
              <a:rPr lang="pl-PL" sz="1600" dirty="0" smtClean="0"/>
              <a:t>To oznacza, że powinniśmy widzieć związek miedzy aktywnością Słońca średnimi </a:t>
            </a:r>
            <a:r>
              <a:rPr lang="pl-PL" sz="1600" dirty="0" smtClean="0"/>
              <a:t>temperaturami </a:t>
            </a:r>
            <a:r>
              <a:rPr lang="pl-PL" sz="1600" dirty="0" smtClean="0"/>
              <a:t>na Ziemi </a:t>
            </a:r>
            <a:endParaRPr lang="pl-PL" sz="1600" dirty="0"/>
          </a:p>
        </p:txBody>
      </p:sp>
      <p:pic>
        <p:nvPicPr>
          <p:cNvPr id="10" name="Obraz 8" descr="A Frost Fair on the Thames at Temple Stairs (1684) Abraham Hondi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01289"/>
            <a:ext cx="4289389" cy="252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84804"/>
            <a:ext cx="4312799" cy="173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4283968" y="4790047"/>
            <a:ext cx="4464496" cy="180730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82945" tIns="41473" rIns="82945" bIns="41473" rtlCol="0">
            <a:spAutoFit/>
          </a:bodyPr>
          <a:lstStyle/>
          <a:p>
            <a:r>
              <a:rPr lang="pl-PL" sz="1600" dirty="0" smtClean="0"/>
              <a:t>Zamarzający Bałtyk – regularne „połączenie” ze Szwecją</a:t>
            </a:r>
          </a:p>
          <a:p>
            <a:endParaRPr lang="pl-PL" sz="800" dirty="0" smtClean="0"/>
          </a:p>
          <a:p>
            <a:r>
              <a:rPr lang="pl-PL" sz="1600" dirty="0" smtClean="0"/>
              <a:t>Hetman Czarniecki „rzuca się przez morze” (cieśninę </a:t>
            </a:r>
            <a:r>
              <a:rPr lang="pl-PL" sz="1600" dirty="0" err="1" smtClean="0"/>
              <a:t>Allsund</a:t>
            </a:r>
            <a:r>
              <a:rPr lang="pl-PL" sz="1600" dirty="0" smtClean="0"/>
              <a:t>)</a:t>
            </a:r>
          </a:p>
          <a:p>
            <a:endParaRPr lang="pl-PL" sz="800" dirty="0" smtClean="0"/>
          </a:p>
          <a:p>
            <a:r>
              <a:rPr lang="pl-PL" sz="1600" dirty="0" smtClean="0"/>
              <a:t>400 lat wcześniej Grenlandia była zieloną wyspą i została zasiedlona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4: aktywność a klimat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shower_malargues_smal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3360371" cy="25202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836712"/>
            <a:ext cx="29187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smicRayShow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9512" y="3645024"/>
            <a:ext cx="3648405" cy="273630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4139952" y="4077072"/>
            <a:ext cx="4716016" cy="230832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 minimum aktywności Słońce słabiej chroni nas przed promieniowaniem kosmicznym.</a:t>
            </a:r>
          </a:p>
          <a:p>
            <a:endParaRPr lang="pl-PL" sz="1600" dirty="0" smtClean="0"/>
          </a:p>
          <a:p>
            <a:r>
              <a:rPr lang="pl-PL" sz="1600" dirty="0" smtClean="0"/>
              <a:t>Więcej cząstek promieniowania kosmicznego w atmosferze ziemskiej to więcej zaburzeń i sprzyjające warunki do powstawania chmur.</a:t>
            </a:r>
          </a:p>
          <a:p>
            <a:endParaRPr lang="pl-PL" sz="1600" dirty="0" smtClean="0"/>
          </a:p>
          <a:p>
            <a:r>
              <a:rPr lang="pl-PL" sz="1600" dirty="0" smtClean="0"/>
              <a:t>Więcej chmur to mniej promieniowania słonecznego docierającego do powierzchni Ziemi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3779912" y="874455"/>
            <a:ext cx="2016224" cy="255454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Cząstki promieniowania kosmicznego mają olbrzymie energie (sięgające 10</a:t>
            </a:r>
            <a:r>
              <a:rPr lang="pl-PL" sz="1600" baseline="30000" dirty="0" smtClean="0"/>
              <a:t>20</a:t>
            </a:r>
            <a:r>
              <a:rPr lang="pl-PL" sz="1600" dirty="0" smtClean="0"/>
              <a:t> </a:t>
            </a:r>
            <a:r>
              <a:rPr lang="pl-PL" sz="1600" dirty="0" err="1" smtClean="0"/>
              <a:t>eV</a:t>
            </a:r>
            <a:r>
              <a:rPr lang="pl-PL" sz="1600" dirty="0" smtClean="0"/>
              <a:t>). Wpadając w ziemską atmosferę sieją zniszczenie wśród atomów, które wchodzą w jej skład.</a:t>
            </a:r>
            <a:endParaRPr lang="pl-PL" sz="1600" dirty="0"/>
          </a:p>
        </p:txBody>
      </p:sp>
      <p:sp>
        <p:nvSpPr>
          <p:cNvPr id="12" name="Prostokąt 11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Jak to działa?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47664" y="692696"/>
            <a:ext cx="6120680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Wysoka aktywność Słońca = mniejsze zachmurzenie chmurami niskimi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547664" y="1052736"/>
            <a:ext cx="6120680" cy="830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ale również:</a:t>
            </a:r>
          </a:p>
          <a:p>
            <a:pPr algn="ctr"/>
            <a:endParaRPr lang="pl-PL" sz="1600" dirty="0" smtClean="0"/>
          </a:p>
          <a:p>
            <a:pPr algn="ctr"/>
            <a:r>
              <a:rPr lang="pl-PL" sz="1600" dirty="0" smtClean="0"/>
              <a:t>Wysoka aktywność Słońca = duża szansa na zobaczenie zorzy polarnej</a:t>
            </a:r>
          </a:p>
        </p:txBody>
      </p:sp>
      <p:grpSp>
        <p:nvGrpSpPr>
          <p:cNvPr id="2" name="Grupa 9"/>
          <p:cNvGrpSpPr/>
          <p:nvPr/>
        </p:nvGrpSpPr>
        <p:grpSpPr>
          <a:xfrm>
            <a:off x="3995936" y="2060848"/>
            <a:ext cx="3024336" cy="2376264"/>
            <a:chOff x="2039916" y="1851011"/>
            <a:chExt cx="5953139" cy="482204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39916" y="1851011"/>
              <a:ext cx="5953139" cy="482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pole tekstowe 9"/>
            <p:cNvSpPr txBox="1"/>
            <p:nvPr/>
          </p:nvSpPr>
          <p:spPr>
            <a:xfrm>
              <a:off x="2111353" y="4422779"/>
              <a:ext cx="1167234" cy="689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200" b="1" dirty="0" smtClean="0">
                  <a:solidFill>
                    <a:srgbClr val="00CC00"/>
                  </a:solidFill>
                </a:rPr>
                <a:t>TLEN</a:t>
              </a:r>
              <a:endParaRPr lang="pl-PL" sz="2200" b="1" dirty="0">
                <a:solidFill>
                  <a:srgbClr val="00CC00"/>
                </a:solidFill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6480131" y="1993886"/>
              <a:ext cx="1234504" cy="689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200" b="1" dirty="0" smtClean="0">
                  <a:solidFill>
                    <a:srgbClr val="FF0000"/>
                  </a:solidFill>
                </a:rPr>
                <a:t>AZOT</a:t>
              </a:r>
              <a:endParaRPr lang="pl-PL" sz="2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509120"/>
            <a:ext cx="3672408" cy="22844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Aurora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7504" y="2060848"/>
            <a:ext cx="3780251" cy="2835188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988840"/>
            <a:ext cx="1978646" cy="2723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>
            <a:off x="179512" y="5085184"/>
            <a:ext cx="4032448" cy="15696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 każdym cyklu aktywności zdarza się kilka –  kilkanaście okazji do zobaczenia zorzy polarnej na południu </a:t>
            </a:r>
            <a:r>
              <a:rPr lang="pl-PL" sz="1600" dirty="0" smtClean="0"/>
              <a:t>Polski</a:t>
            </a:r>
          </a:p>
          <a:p>
            <a:endParaRPr lang="pl-PL" sz="1600" dirty="0" smtClean="0"/>
          </a:p>
          <a:p>
            <a:r>
              <a:rPr lang="pl-PL" sz="1600" dirty="0" smtClean="0"/>
              <a:t>Oczywiście, najłatwiej zobaczyć ją na dużych szerokościach geograficznych.</a:t>
            </a:r>
            <a:endParaRPr lang="pl-PL" sz="1600" dirty="0" smtClean="0"/>
          </a:p>
        </p:txBody>
      </p:sp>
      <p:sp>
        <p:nvSpPr>
          <p:cNvPr id="17" name="Prostokąt 16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Piękne strony aktywności Słońca</a:t>
            </a:r>
            <a:endParaRPr lang="pl-PL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</a:t>
            </a:r>
            <a:r>
              <a:rPr lang="pl-PL" sz="2400" i="1" dirty="0" smtClean="0"/>
              <a:t>5: </a:t>
            </a:r>
            <a:r>
              <a:rPr lang="pl-PL" sz="2400" i="1" dirty="0" smtClean="0"/>
              <a:t>jak zmierzyć szerokość geograficzną czyli o SWA słów kilka</a:t>
            </a:r>
            <a:endParaRPr lang="pl-PL" sz="2400" i="1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504" y="2884960"/>
            <a:ext cx="1984644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5333232"/>
            <a:ext cx="2304256" cy="154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swa.edu.pl/foto/swa10/sklad_swa10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735226"/>
            <a:ext cx="3528392" cy="213948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397128"/>
            <a:ext cx="3708842" cy="248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308896"/>
            <a:ext cx="3758555" cy="251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713919"/>
            <a:ext cx="3240360" cy="217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724720"/>
            <a:ext cx="3312368" cy="220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724720"/>
            <a:ext cx="3097891" cy="220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724720"/>
            <a:ext cx="864096" cy="102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www.swa.edu.pl/foto/swa10/gnomon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2884960"/>
            <a:ext cx="3516287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731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Narodziny</a:t>
            </a:r>
            <a:endParaRPr lang="pl-PL" sz="2400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4608512" cy="35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72377" y="6516052"/>
            <a:ext cx="8032071" cy="369332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Gwiazda o masie Słońca „rodzi się” szybko w porównaniu do czasu jaki będzie „żyła”.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</a:t>
            </a:r>
            <a:r>
              <a:rPr lang="pl-PL" sz="2400" i="1" dirty="0" smtClean="0"/>
              <a:t>5: </a:t>
            </a:r>
            <a:r>
              <a:rPr lang="pl-PL" sz="2400" i="1" dirty="0" smtClean="0"/>
              <a:t>jak zmierzyć szerokość geograficzną czyli o SWA słów kilka</a:t>
            </a:r>
            <a:endParaRPr lang="pl-PL" sz="2400" i="1" dirty="0"/>
          </a:p>
        </p:txBody>
      </p:sp>
      <p:pic>
        <p:nvPicPr>
          <p:cNvPr id="3" name="Obraz 2" descr="IMG_4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052736"/>
            <a:ext cx="8028384" cy="5352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</a:t>
            </a:r>
            <a:r>
              <a:rPr lang="pl-PL" sz="2400" i="1" dirty="0" smtClean="0"/>
              <a:t>5: </a:t>
            </a:r>
            <a:r>
              <a:rPr lang="pl-PL" sz="2400" i="1" dirty="0" smtClean="0"/>
              <a:t>jak zmierzyć szerokość geograficzną czyli o SWA słów kilka</a:t>
            </a:r>
            <a:endParaRPr lang="pl-PL" sz="2400" i="1" dirty="0"/>
          </a:p>
        </p:txBody>
      </p:sp>
      <p:pic>
        <p:nvPicPr>
          <p:cNvPr id="3" name="Obraz 2" descr="IMG_4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46752"/>
            <a:ext cx="8028384" cy="5352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</a:t>
            </a:r>
            <a:r>
              <a:rPr lang="pl-PL" sz="2400" i="1" dirty="0" smtClean="0"/>
              <a:t>5: </a:t>
            </a:r>
            <a:r>
              <a:rPr lang="pl-PL" sz="2400" i="1" dirty="0" smtClean="0"/>
              <a:t>jak zmierzyć szerokość geograficzną czyli o SWA słów kilka</a:t>
            </a:r>
            <a:endParaRPr lang="pl-PL" sz="2400" i="1" dirty="0"/>
          </a:p>
        </p:txBody>
      </p:sp>
      <p:pic>
        <p:nvPicPr>
          <p:cNvPr id="3" name="Obraz 2" descr="IMG_41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56" y="1029072"/>
            <a:ext cx="8028384" cy="5352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</a:t>
            </a:r>
            <a:r>
              <a:rPr lang="pl-PL" sz="2400" i="1" dirty="0" smtClean="0"/>
              <a:t>5: </a:t>
            </a:r>
            <a:r>
              <a:rPr lang="pl-PL" sz="2400" i="1" dirty="0" smtClean="0"/>
              <a:t>jak zmierzyć szerokość geograficzną czyli o SWA słów kilka</a:t>
            </a:r>
            <a:endParaRPr lang="pl-PL" sz="2400" i="1" dirty="0"/>
          </a:p>
        </p:txBody>
      </p:sp>
      <p:pic>
        <p:nvPicPr>
          <p:cNvPr id="3074" name="Picture 2" descr="http://swa2.nazwa.pl/swa/foto/swa10/sklad_swa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912120" cy="4789471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467544" y="5746030"/>
            <a:ext cx="8208912" cy="92333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Rzeczywista szerokość geograficzna:50</a:t>
            </a:r>
            <a:r>
              <a:rPr lang="pl-PL" dirty="0" smtClean="0">
                <a:latin typeface="Calibri"/>
              </a:rPr>
              <a:t>⁰</a:t>
            </a:r>
            <a:r>
              <a:rPr lang="pl-PL" dirty="0" smtClean="0"/>
              <a:t>48'54</a:t>
            </a:r>
            <a:r>
              <a:rPr lang="pl-PL" dirty="0" smtClean="0"/>
              <a:t>'' </a:t>
            </a:r>
            <a:br>
              <a:rPr lang="pl-PL" dirty="0" smtClean="0"/>
            </a:br>
            <a:r>
              <a:rPr lang="pl-PL" dirty="0" smtClean="0"/>
              <a:t>Średnia </a:t>
            </a:r>
            <a:r>
              <a:rPr lang="pl-PL" dirty="0" smtClean="0"/>
              <a:t>szer. wyznaczona z 10 pomiarów: </a:t>
            </a:r>
            <a:r>
              <a:rPr lang="pl-PL" dirty="0" smtClean="0"/>
              <a:t>50</a:t>
            </a:r>
            <a:r>
              <a:rPr lang="pl-PL" dirty="0" smtClean="0">
                <a:latin typeface="Calibri"/>
              </a:rPr>
              <a:t>⁰</a:t>
            </a:r>
            <a:r>
              <a:rPr lang="pl-PL" dirty="0" smtClean="0"/>
              <a:t>49'28</a:t>
            </a:r>
            <a:r>
              <a:rPr lang="pl-PL" dirty="0" smtClean="0"/>
              <a:t>'' </a:t>
            </a:r>
            <a:br>
              <a:rPr lang="pl-PL" dirty="0" smtClean="0"/>
            </a:br>
            <a:r>
              <a:rPr lang="pl-PL" dirty="0" smtClean="0"/>
              <a:t>Różnica </a:t>
            </a:r>
            <a:r>
              <a:rPr lang="pl-PL" dirty="0" smtClean="0"/>
              <a:t>obliczonej i rzeczywistej szerokości: </a:t>
            </a:r>
            <a:r>
              <a:rPr lang="pl-PL" dirty="0" smtClean="0"/>
              <a:t>0.0095</a:t>
            </a:r>
            <a:r>
              <a:rPr lang="pl-PL" dirty="0" smtClean="0">
                <a:latin typeface="Calibri"/>
              </a:rPr>
              <a:t>⁰</a:t>
            </a:r>
            <a:r>
              <a:rPr lang="pl-PL" dirty="0" smtClean="0"/>
              <a:t>, </a:t>
            </a:r>
            <a:r>
              <a:rPr lang="pl-PL" dirty="0" smtClean="0"/>
              <a:t>czyli 1057 m na północ od </a:t>
            </a:r>
            <a:r>
              <a:rPr lang="pl-PL" dirty="0" smtClean="0"/>
              <a:t>Orla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Lekcja </a:t>
            </a:r>
            <a:r>
              <a:rPr lang="pl-PL" sz="2400" i="1" dirty="0" smtClean="0"/>
              <a:t>5: </a:t>
            </a:r>
            <a:r>
              <a:rPr lang="pl-PL" sz="2400" i="1" dirty="0" smtClean="0"/>
              <a:t>jak zmierzyć szerokość geograficzną czyli o SWA słów kilka</a:t>
            </a:r>
            <a:endParaRPr lang="pl-PL" sz="2400" i="1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6120680" cy="596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6516216" y="2394754"/>
            <a:ext cx="2448272" cy="175432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err="1" smtClean="0">
                <a:hlinkClick r:id="rId3"/>
              </a:rPr>
              <a:t>www.swa.edu.pl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W zakładce „Ćwiczenia” będą pojawiały się proste ćwiczenia astronomiczne.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5" name="Obraz 4" descr="800px-HR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6223925" cy="378103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79512" y="5530006"/>
            <a:ext cx="8856984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Po zapadnięciu się obłoku w gwieździe zaczynają się reakcje syntezy i rozpoczyna się najspokojniejszy okres jej życia. Mówimy, że gwiazda „ląduje” na ciągu głównym. Zaczyna się okres przetwarzania wodoru w hel.</a:t>
            </a:r>
            <a:endParaRPr lang="pl-PL" b="1" dirty="0"/>
          </a:p>
        </p:txBody>
      </p:sp>
      <p:pic>
        <p:nvPicPr>
          <p:cNvPr id="9" name="Picture 4" descr="http://universe-review.ca/I08-25-premainseq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436096" y="1821645"/>
            <a:ext cx="347091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Życie na ciągu głównym</a:t>
            </a:r>
            <a:endParaRPr lang="pl-PL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5357850" cy="429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5715008" y="1225783"/>
            <a:ext cx="3177472" cy="25853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Typowa (ale nie jedyna) reakcja </a:t>
            </a:r>
          </a:p>
          <a:p>
            <a:r>
              <a:rPr lang="pl-PL" b="1" dirty="0" smtClean="0"/>
              <a:t>syntezy helu zachodząca </a:t>
            </a:r>
          </a:p>
          <a:p>
            <a:r>
              <a:rPr lang="pl-PL" b="1" dirty="0" smtClean="0"/>
              <a:t>w gwieździe znajdującej się na </a:t>
            </a:r>
          </a:p>
          <a:p>
            <a:r>
              <a:rPr lang="pl-PL" b="1" dirty="0" smtClean="0"/>
              <a:t>ciągu głównym.</a:t>
            </a:r>
          </a:p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Gwiazda po „rozpaleniu” wnętrza osiąga stan równowagi</a:t>
            </a:r>
            <a:r>
              <a:rPr lang="pl-PL" b="1" dirty="0" smtClean="0"/>
              <a:t>.</a:t>
            </a:r>
            <a:endParaRPr lang="pl-PL" b="1" dirty="0" smtClean="0"/>
          </a:p>
        </p:txBody>
      </p:sp>
      <p:sp>
        <p:nvSpPr>
          <p:cNvPr id="9" name="pole tekstowe 8"/>
          <p:cNvSpPr txBox="1"/>
          <p:nvPr/>
        </p:nvSpPr>
        <p:spPr>
          <a:xfrm>
            <a:off x="285720" y="1124744"/>
            <a:ext cx="1654620" cy="461665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Reakcja </a:t>
            </a:r>
            <a:r>
              <a:rPr lang="pl-PL" sz="2400" b="1" dirty="0" err="1" smtClean="0"/>
              <a:t>p-p</a:t>
            </a:r>
            <a:endParaRPr lang="pl-PL" sz="2400" b="1" dirty="0"/>
          </a:p>
        </p:txBody>
      </p:sp>
      <p:sp>
        <p:nvSpPr>
          <p:cNvPr id="10" name="Prostokąt 9"/>
          <p:cNvSpPr/>
          <p:nvPr/>
        </p:nvSpPr>
        <p:spPr>
          <a:xfrm>
            <a:off x="5715008" y="4365104"/>
            <a:ext cx="3181337" cy="203132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b="1" dirty="0" smtClean="0"/>
              <a:t>Dla Słońca</a:t>
            </a:r>
            <a:r>
              <a:rPr lang="pl-PL" b="1" dirty="0" smtClean="0"/>
              <a:t>:</a:t>
            </a:r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600 </a:t>
            </a:r>
            <a:r>
              <a:rPr lang="pl-PL" b="1" dirty="0" smtClean="0"/>
              <a:t>mln ton wodoru zamienia </a:t>
            </a:r>
          </a:p>
          <a:p>
            <a:r>
              <a:rPr lang="pl-PL" b="1" dirty="0" smtClean="0"/>
              <a:t>się w hel w każdej sekundzie</a:t>
            </a:r>
          </a:p>
          <a:p>
            <a:endParaRPr lang="pl-PL" b="1" dirty="0" smtClean="0"/>
          </a:p>
          <a:p>
            <a:r>
              <a:rPr lang="pl-PL" b="1" dirty="0" smtClean="0"/>
              <a:t>4 mln ton jest przekształcane </a:t>
            </a:r>
          </a:p>
          <a:p>
            <a:r>
              <a:rPr lang="pl-PL" b="1" dirty="0" smtClean="0"/>
              <a:t>w energię:  3.6*10</a:t>
            </a:r>
            <a:r>
              <a:rPr lang="pl-PL" b="1" baseline="30000" dirty="0" smtClean="0"/>
              <a:t>26</a:t>
            </a:r>
            <a:r>
              <a:rPr lang="pl-PL" b="1" dirty="0" smtClean="0"/>
              <a:t> J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Życie na ciągu głównym</a:t>
            </a:r>
            <a:endParaRPr lang="pl-PL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5054" y="1556792"/>
            <a:ext cx="2133600" cy="2057400"/>
            <a:chOff x="1728" y="912"/>
            <a:chExt cx="2640" cy="2640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1728" y="912"/>
              <a:ext cx="2640" cy="2640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1872" y="2304"/>
              <a:ext cx="1056" cy="288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grawitacja</a:t>
              </a:r>
              <a:endParaRPr lang="en-AU" sz="800" b="1">
                <a:latin typeface="Arial" charset="0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 flipH="1">
              <a:off x="1824" y="1920"/>
              <a:ext cx="1104" cy="288"/>
            </a:xfrm>
            <a:prstGeom prst="rightArrow">
              <a:avLst>
                <a:gd name="adj1" fmla="val 50000"/>
                <a:gd name="adj2" fmla="val 95833"/>
              </a:avLst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ciśnienie</a:t>
              </a:r>
              <a:endParaRPr lang="en-AU" sz="800" b="1">
                <a:latin typeface="Arial" charset="0"/>
              </a:endParaRPr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833746" y="965041"/>
            <a:ext cx="6130742" cy="5632311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l-PL" b="1" dirty="0">
                <a:latin typeface="Arial" charset="0"/>
              </a:rPr>
              <a:t>Gwiazda </a:t>
            </a:r>
            <a:r>
              <a:rPr lang="pl-PL" b="1" dirty="0" smtClean="0">
                <a:latin typeface="Arial" charset="0"/>
              </a:rPr>
              <a:t>jest równowadze gdy grawitacja, która dąży </a:t>
            </a:r>
          </a:p>
          <a:p>
            <a:r>
              <a:rPr lang="pl-PL" b="1" dirty="0" smtClean="0">
                <a:latin typeface="Arial" charset="0"/>
              </a:rPr>
              <a:t>do ściśnięcia gwiazdy jest powstrzymywana przez </a:t>
            </a:r>
          </a:p>
          <a:p>
            <a:r>
              <a:rPr lang="pl-PL" b="1" dirty="0" smtClean="0">
                <a:latin typeface="Arial" charset="0"/>
              </a:rPr>
              <a:t>wytwarzane we wnętrzu ciśnienie:</a:t>
            </a:r>
          </a:p>
          <a:p>
            <a:endParaRPr lang="pl-PL" b="1" dirty="0" smtClean="0">
              <a:latin typeface="Arial" charset="0"/>
            </a:endParaRPr>
          </a:p>
          <a:p>
            <a:r>
              <a:rPr lang="pl-PL" b="1" dirty="0" smtClean="0">
                <a:latin typeface="Arial" charset="0"/>
              </a:rPr>
              <a:t>	- gazu </a:t>
            </a:r>
            <a:r>
              <a:rPr lang="pl-PL" b="1" dirty="0" smtClean="0">
                <a:latin typeface="Arial" charset="0"/>
              </a:rPr>
              <a:t>(duże</a:t>
            </a:r>
            <a:r>
              <a:rPr lang="pl-PL" b="1" dirty="0" smtClean="0">
                <a:latin typeface="Arial" charset="0"/>
              </a:rPr>
              <a:t>, bo w centrum jest </a:t>
            </a:r>
            <a:r>
              <a:rPr lang="pl-PL" b="1" dirty="0" smtClean="0">
                <a:latin typeface="Arial" charset="0"/>
              </a:rPr>
              <a:t>wysoka 	temperatura</a:t>
            </a:r>
            <a:r>
              <a:rPr lang="pl-PL" b="1" dirty="0" smtClean="0">
                <a:latin typeface="Arial" charset="0"/>
              </a:rPr>
              <a:t>) </a:t>
            </a:r>
            <a:br>
              <a:rPr lang="pl-PL" b="1" dirty="0" smtClean="0">
                <a:latin typeface="Arial" charset="0"/>
              </a:rPr>
            </a:br>
            <a:r>
              <a:rPr lang="pl-PL" b="1" dirty="0" smtClean="0">
                <a:latin typeface="Arial" charset="0"/>
              </a:rPr>
              <a:t>	- promieniowania (bo wewnątrz </a:t>
            </a:r>
            <a:r>
              <a:rPr lang="pl-PL" b="1" dirty="0" smtClean="0">
                <a:latin typeface="Arial" charset="0"/>
              </a:rPr>
              <a:t>zachodzą 	reakcje </a:t>
            </a:r>
            <a:r>
              <a:rPr lang="pl-PL" b="1" dirty="0" smtClean="0">
                <a:latin typeface="Arial" charset="0"/>
              </a:rPr>
              <a:t>termojądrowe)</a:t>
            </a:r>
          </a:p>
          <a:p>
            <a:endParaRPr lang="pl-PL" b="1" dirty="0" smtClean="0">
              <a:latin typeface="Arial" charset="0"/>
            </a:endParaRPr>
          </a:p>
          <a:p>
            <a:r>
              <a:rPr lang="pl-PL" b="1" dirty="0" smtClean="0">
                <a:latin typeface="Arial" charset="0"/>
              </a:rPr>
              <a:t>Równowaga zostaje zaburzona kiedy kończy się </a:t>
            </a:r>
          </a:p>
          <a:p>
            <a:r>
              <a:rPr lang="pl-PL" b="1" dirty="0" smtClean="0">
                <a:latin typeface="Arial" charset="0"/>
              </a:rPr>
              <a:t>paliwo we wnętrzu.</a:t>
            </a:r>
          </a:p>
          <a:p>
            <a:endParaRPr lang="pl-PL" b="1" dirty="0" smtClean="0">
              <a:latin typeface="Arial" charset="0"/>
            </a:endParaRPr>
          </a:p>
          <a:p>
            <a:r>
              <a:rPr lang="pl-PL" b="1" dirty="0" smtClean="0">
                <a:latin typeface="Arial" charset="0"/>
              </a:rPr>
              <a:t>Wtedy maleje </a:t>
            </a:r>
            <a:r>
              <a:rPr lang="pl-PL" b="1" dirty="0" smtClean="0">
                <a:latin typeface="Arial" charset="0"/>
              </a:rPr>
              <a:t>ciśnienie:</a:t>
            </a:r>
          </a:p>
          <a:p>
            <a:r>
              <a:rPr lang="pl-PL" b="1" dirty="0" smtClean="0">
                <a:latin typeface="Arial" charset="0"/>
              </a:rPr>
              <a:t>- gazu, bo jest mniej cząstek </a:t>
            </a:r>
          </a:p>
          <a:p>
            <a:r>
              <a:rPr lang="pl-PL" b="1" dirty="0" smtClean="0">
                <a:latin typeface="Arial" charset="0"/>
              </a:rPr>
              <a:t>- promieniowania, bo spada tempo reakcji </a:t>
            </a:r>
            <a:br>
              <a:rPr lang="pl-PL" b="1" dirty="0" smtClean="0">
                <a:latin typeface="Arial" charset="0"/>
              </a:rPr>
            </a:br>
            <a:r>
              <a:rPr lang="pl-PL" b="1" dirty="0" smtClean="0">
                <a:latin typeface="Arial" charset="0"/>
              </a:rPr>
              <a:t>termojądrowych</a:t>
            </a:r>
          </a:p>
          <a:p>
            <a:endParaRPr lang="pl-PL" b="1" dirty="0" smtClean="0">
              <a:latin typeface="Arial" charset="0"/>
            </a:endParaRPr>
          </a:p>
          <a:p>
            <a:r>
              <a:rPr lang="pl-PL" b="1" dirty="0" smtClean="0">
                <a:latin typeface="Arial" charset="0"/>
              </a:rPr>
              <a:t>Czas po jakim nastąpi zachwianie równowagi zależy </a:t>
            </a:r>
          </a:p>
          <a:p>
            <a:r>
              <a:rPr lang="pl-PL" b="1" dirty="0" smtClean="0">
                <a:latin typeface="Arial" charset="0"/>
              </a:rPr>
              <a:t>głównie od masy gwiazdy. Od masy zależą także dalsze losy gwiazdy…</a:t>
            </a:r>
            <a:endParaRPr lang="pl-PL" b="1" dirty="0">
              <a:latin typeface="Arial" charset="0"/>
            </a:endParaRPr>
          </a:p>
        </p:txBody>
      </p:sp>
      <p:pic>
        <p:nvPicPr>
          <p:cNvPr id="13" name="Obraz 12" descr="Betelgeuse-prom=orbitaJowis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985684"/>
            <a:ext cx="2214578" cy="2214578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Życie na ciągu głównym</a:t>
            </a:r>
            <a:endParaRPr lang="pl-PL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6" name="Obraz 5" descr="s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268760"/>
            <a:ext cx="3121152" cy="2340864"/>
          </a:xfrm>
          <a:prstGeom prst="rect">
            <a:avLst/>
          </a:prstGeom>
        </p:spPr>
      </p:pic>
      <p:pic>
        <p:nvPicPr>
          <p:cNvPr id="9" name="Obraz 8" descr="slide053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143248"/>
            <a:ext cx="3357586" cy="3376239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436096" y="2377911"/>
            <a:ext cx="3447867" cy="31393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/>
              <a:t>Gwiazdy o </a:t>
            </a:r>
            <a:r>
              <a:rPr lang="pl-PL" b="1" dirty="0" smtClean="0"/>
              <a:t>małej masie</a:t>
            </a:r>
            <a:r>
              <a:rPr lang="pl-PL" b="1" dirty="0" smtClean="0"/>
              <a:t>:</a:t>
            </a:r>
          </a:p>
          <a:p>
            <a:endParaRPr lang="pl-PL" b="1" dirty="0" smtClean="0">
              <a:latin typeface="+mj-lt"/>
              <a:cs typeface="Arial" pitchFamily="34" charset="0"/>
            </a:endParaRPr>
          </a:p>
          <a:p>
            <a:r>
              <a:rPr lang="pl-PL" b="1" dirty="0" smtClean="0">
                <a:latin typeface="+mj-lt"/>
                <a:cs typeface="Arial" pitchFamily="34" charset="0"/>
              </a:rPr>
              <a:t>0,4 </a:t>
            </a:r>
            <a:r>
              <a:rPr lang="pl-PL" b="1" dirty="0" err="1" smtClean="0">
                <a:latin typeface="+mj-lt"/>
                <a:cs typeface="Arial" pitchFamily="34" charset="0"/>
              </a:rPr>
              <a:t>M</a:t>
            </a:r>
            <a:r>
              <a:rPr lang="pl-PL" b="1" baseline="-25000" dirty="0" err="1" smtClean="0">
                <a:latin typeface="+mj-lt"/>
                <a:cs typeface="Arial" pitchFamily="34" charset="0"/>
                <a:sym typeface="Wingdings" pitchFamily="2" charset="2"/>
              </a:rPr>
              <a:t></a:t>
            </a:r>
            <a:r>
              <a:rPr lang="pl-PL" b="1" dirty="0" smtClean="0">
                <a:latin typeface="+mj-lt"/>
                <a:cs typeface="Arial" pitchFamily="34" charset="0"/>
                <a:sym typeface="Wingdings" pitchFamily="2" charset="2"/>
              </a:rPr>
              <a:t> &lt; M &lt; 1.5 </a:t>
            </a:r>
            <a:r>
              <a:rPr lang="pl-PL" b="1" dirty="0" err="1" smtClean="0">
                <a:latin typeface="+mj-lt"/>
                <a:cs typeface="Arial" pitchFamily="34" charset="0"/>
              </a:rPr>
              <a:t>M</a:t>
            </a:r>
            <a:r>
              <a:rPr lang="pl-PL" b="1" baseline="-25000" dirty="0" err="1" smtClean="0">
                <a:latin typeface="+mj-lt"/>
                <a:cs typeface="Arial" pitchFamily="34" charset="0"/>
                <a:sym typeface="Wingdings" pitchFamily="2" charset="2"/>
              </a:rPr>
              <a:t></a:t>
            </a:r>
            <a:endParaRPr lang="pl-PL" b="1" baseline="-25000" dirty="0" smtClean="0">
              <a:latin typeface="+mj-lt"/>
              <a:cs typeface="Arial" pitchFamily="34" charset="0"/>
              <a:sym typeface="Wingdings" pitchFamily="2" charset="2"/>
            </a:endParaRPr>
          </a:p>
          <a:p>
            <a:endParaRPr lang="pl-PL" b="1" dirty="0" smtClean="0"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latin typeface="+mj-lt"/>
                <a:cs typeface="Arial" pitchFamily="34" charset="0"/>
                <a:sym typeface="Wingdings" pitchFamily="2" charset="2"/>
              </a:rPr>
              <a:t>Typowym przykładem jest</a:t>
            </a:r>
          </a:p>
          <a:p>
            <a:r>
              <a:rPr lang="pl-PL" b="1" dirty="0" smtClean="0">
                <a:latin typeface="+mj-lt"/>
                <a:cs typeface="Arial" pitchFamily="34" charset="0"/>
                <a:sym typeface="Wingdings" pitchFamily="2" charset="2"/>
              </a:rPr>
              <a:t>nasze Słońce </a:t>
            </a:r>
          </a:p>
          <a:p>
            <a:endParaRPr lang="pl-PL" b="1" dirty="0" smtClean="0"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b="1" dirty="0" smtClean="0">
                <a:latin typeface="+mj-lt"/>
                <a:cs typeface="Arial" pitchFamily="34" charset="0"/>
                <a:sym typeface="Wingdings" pitchFamily="2" charset="2"/>
              </a:rPr>
              <a:t>Po </a:t>
            </a:r>
            <a:r>
              <a:rPr lang="pl-PL" b="1" dirty="0" smtClean="0">
                <a:latin typeface="+mj-lt"/>
                <a:cs typeface="Arial" pitchFamily="34" charset="0"/>
                <a:sym typeface="Wingdings" pitchFamily="2" charset="2"/>
              </a:rPr>
              <a:t>wypaleniu wodoru we wnętrzu</a:t>
            </a:r>
          </a:p>
          <a:p>
            <a:r>
              <a:rPr lang="pl-PL" b="1" dirty="0" smtClean="0">
                <a:latin typeface="+mj-lt"/>
                <a:cs typeface="Arial" pitchFamily="34" charset="0"/>
                <a:sym typeface="Wingdings" pitchFamily="2" charset="2"/>
              </a:rPr>
              <a:t>gwiazda kurczy się i rozgrzewa w </a:t>
            </a:r>
          </a:p>
          <a:p>
            <a:r>
              <a:rPr lang="pl-PL" b="1" dirty="0" smtClean="0">
                <a:latin typeface="+mj-lt"/>
                <a:cs typeface="Arial" pitchFamily="34" charset="0"/>
                <a:sym typeface="Wingdings" pitchFamily="2" charset="2"/>
              </a:rPr>
              <a:t>centrum do temperatury ponad</a:t>
            </a:r>
          </a:p>
          <a:p>
            <a:r>
              <a:rPr lang="pl-PL" b="1" dirty="0" smtClean="0">
                <a:latin typeface="+mj-lt"/>
                <a:cs typeface="Arial" pitchFamily="34" charset="0"/>
                <a:sym typeface="Wingdings" pitchFamily="2" charset="2"/>
              </a:rPr>
              <a:t>100 milionów kelwinów.</a:t>
            </a:r>
            <a:endParaRPr lang="pl-PL" dirty="0" smtClean="0">
              <a:sym typeface="Wingdings" pitchFamily="2" charset="2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Życie na ciągu głównym</a:t>
            </a:r>
            <a:endParaRPr lang="pl-PL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pic>
        <p:nvPicPr>
          <p:cNvPr id="13" name="Obraz 12" descr="http://lepus.physics.ualr.edu/%7Etahall/EXAM3/shellsta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000240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4427984" y="1435998"/>
            <a:ext cx="4408730" cy="480131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dirty="0" smtClean="0"/>
              <a:t>Zanim jednak centrum osiągnie odpowiednią temperaturę gwiazda przechodzi przez etap „czerwonego olbrzyma”- na diagramie </a:t>
            </a:r>
            <a:r>
              <a:rPr lang="pl-PL" b="1" dirty="0" err="1" smtClean="0"/>
              <a:t>H-R</a:t>
            </a:r>
            <a:r>
              <a:rPr lang="pl-PL" b="1" dirty="0" smtClean="0"/>
              <a:t> przesuwa się w prawo i w górę</a:t>
            </a:r>
          </a:p>
          <a:p>
            <a:endParaRPr lang="pl-PL" b="1" dirty="0" smtClean="0"/>
          </a:p>
          <a:p>
            <a:r>
              <a:rPr lang="pl-PL" b="1" dirty="0" smtClean="0"/>
              <a:t>Jądro gwiazdy powoli zapada się. Wewnątrz </a:t>
            </a:r>
          </a:p>
          <a:p>
            <a:r>
              <a:rPr lang="pl-PL" b="1" dirty="0" smtClean="0"/>
              <a:t>nie ma już paliwa (wodoru). Temperatura jądra rośnie i zaczyna się spalanie wodoru w cienkiej warstwie wokół jądra.</a:t>
            </a:r>
          </a:p>
          <a:p>
            <a:endParaRPr lang="pl-PL" b="1" dirty="0" smtClean="0"/>
          </a:p>
          <a:p>
            <a:r>
              <a:rPr lang="pl-PL" b="1" dirty="0" smtClean="0"/>
              <a:t>Jednocześnie zewnętrzne warstwy gwiazdy </a:t>
            </a:r>
          </a:p>
          <a:p>
            <a:r>
              <a:rPr lang="pl-PL" b="1" dirty="0" smtClean="0"/>
              <a:t>rozdymają się i chłodzą – gwiazda robi się </a:t>
            </a:r>
          </a:p>
          <a:p>
            <a:r>
              <a:rPr lang="pl-PL" b="1" dirty="0" smtClean="0"/>
              <a:t>wielka i czerwona.</a:t>
            </a:r>
          </a:p>
          <a:p>
            <a:endParaRPr lang="pl-PL" b="1" dirty="0" smtClean="0"/>
          </a:p>
          <a:p>
            <a:r>
              <a:rPr lang="pl-PL" b="1" dirty="0" smtClean="0"/>
              <a:t>Ten etap pojawia się w czasie życia każdej </a:t>
            </a:r>
          </a:p>
          <a:p>
            <a:r>
              <a:rPr lang="pl-PL" b="1" dirty="0" smtClean="0"/>
              <a:t>gwiazdy poza tymi najmniej masywnymi.</a:t>
            </a:r>
            <a:endParaRPr lang="pl-PL" b="1" dirty="0"/>
          </a:p>
        </p:txBody>
      </p:sp>
      <p:pic>
        <p:nvPicPr>
          <p:cNvPr id="10" name="Obraz 9" descr="800px-HR_Di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47682"/>
            <a:ext cx="3967602" cy="241031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1548119" cy="163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Prostokąt 10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Pożegnanie z ciągiem głównym</a:t>
            </a:r>
            <a:endParaRPr lang="pl-PL" sz="2400" i="1" dirty="0"/>
          </a:p>
        </p:txBody>
      </p:sp>
      <p:cxnSp>
        <p:nvCxnSpPr>
          <p:cNvPr id="14" name="Łącznik prosty ze strzałką 13"/>
          <p:cNvCxnSpPr/>
          <p:nvPr/>
        </p:nvCxnSpPr>
        <p:spPr>
          <a:xfrm flipV="1">
            <a:off x="2123728" y="4869160"/>
            <a:ext cx="864096" cy="792088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777875" y="1828800"/>
            <a:ext cx="9144000" cy="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5292080" y="1340768"/>
            <a:ext cx="3621697" cy="507831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ym typeface="Wingdings" pitchFamily="2" charset="2"/>
              </a:rPr>
              <a:t>Kiedy jądro osiągnie odpowiednią </a:t>
            </a:r>
          </a:p>
          <a:p>
            <a:r>
              <a:rPr lang="pl-PL" b="1" dirty="0" smtClean="0">
                <a:sym typeface="Wingdings" pitchFamily="2" charset="2"/>
              </a:rPr>
              <a:t>temperaturę następuje tzw. błysk </a:t>
            </a:r>
          </a:p>
          <a:p>
            <a:r>
              <a:rPr lang="pl-PL" b="1" dirty="0" smtClean="0">
                <a:sym typeface="Wingdings" pitchFamily="2" charset="2"/>
              </a:rPr>
              <a:t>helowy –  wewnątrz rozpoczyna się </a:t>
            </a:r>
          </a:p>
          <a:p>
            <a:r>
              <a:rPr lang="pl-PL" b="1" dirty="0" smtClean="0">
                <a:sym typeface="Wingdings" pitchFamily="2" charset="2"/>
              </a:rPr>
              <a:t>nagle przemiana helu w węgiel, </a:t>
            </a:r>
          </a:p>
          <a:p>
            <a:r>
              <a:rPr lang="pl-PL" b="1" dirty="0" smtClean="0">
                <a:sym typeface="Wingdings" pitchFamily="2" charset="2"/>
              </a:rPr>
              <a:t>a gwiazda gwałtownie jaśnieje</a:t>
            </a:r>
          </a:p>
          <a:p>
            <a:endParaRPr lang="pl-PL" b="1" dirty="0" smtClean="0">
              <a:sym typeface="Wingdings" pitchFamily="2" charset="2"/>
            </a:endParaRPr>
          </a:p>
          <a:p>
            <a:r>
              <a:rPr lang="pl-PL" b="1" dirty="0" smtClean="0">
                <a:sym typeface="Wingdings" pitchFamily="2" charset="2"/>
              </a:rPr>
              <a:t>Ta reakcja nazywa się reakcją </a:t>
            </a:r>
          </a:p>
          <a:p>
            <a:r>
              <a:rPr lang="pl-PL" b="1" dirty="0" smtClean="0">
                <a:sym typeface="Wingdings" pitchFamily="2" charset="2"/>
              </a:rPr>
              <a:t>3</a:t>
            </a:r>
            <a:r>
              <a:rPr lang="el-GR" b="1" dirty="0" smtClean="0">
                <a:latin typeface="Calibri"/>
                <a:sym typeface="Wingdings" pitchFamily="2" charset="2"/>
              </a:rPr>
              <a:t>α</a:t>
            </a:r>
            <a:r>
              <a:rPr lang="pl-PL" b="1" dirty="0" smtClean="0">
                <a:latin typeface="Calibri"/>
                <a:sym typeface="Wingdings" pitchFamily="2" charset="2"/>
              </a:rPr>
              <a:t> ponieważ z trzech atomów helu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(cząstek </a:t>
            </a:r>
            <a:r>
              <a:rPr lang="el-GR" b="1" dirty="0" smtClean="0">
                <a:latin typeface="Calibri"/>
                <a:sym typeface="Wingdings" pitchFamily="2" charset="2"/>
              </a:rPr>
              <a:t>α</a:t>
            </a:r>
            <a:r>
              <a:rPr lang="pl-PL" b="1" dirty="0" smtClean="0">
                <a:latin typeface="Calibri"/>
                <a:sym typeface="Wingdings" pitchFamily="2" charset="2"/>
              </a:rPr>
              <a:t>) powstaje jeden atom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węgla.</a:t>
            </a:r>
          </a:p>
          <a:p>
            <a:endParaRPr lang="pl-PL" b="1" dirty="0" smtClean="0"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sym typeface="Wingdings" pitchFamily="2" charset="2"/>
              </a:rPr>
              <a:t>Reakcja 3</a:t>
            </a:r>
            <a:r>
              <a:rPr lang="el-GR" b="1" dirty="0" smtClean="0">
                <a:sym typeface="Wingdings" pitchFamily="2" charset="2"/>
              </a:rPr>
              <a:t>α</a:t>
            </a:r>
            <a:r>
              <a:rPr lang="pl-PL" b="1" dirty="0" smtClean="0">
                <a:sym typeface="Wingdings" pitchFamily="2" charset="2"/>
              </a:rPr>
              <a:t> jest bardzo wrażliwa na </a:t>
            </a:r>
          </a:p>
          <a:p>
            <a:r>
              <a:rPr lang="pl-PL" b="1" dirty="0" smtClean="0">
                <a:sym typeface="Wingdings" pitchFamily="2" charset="2"/>
              </a:rPr>
              <a:t>zmiany temperatury – gwiazda staje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się „niespokojna”</a:t>
            </a:r>
          </a:p>
          <a:p>
            <a:endParaRPr lang="pl-PL" b="1" dirty="0" smtClean="0">
              <a:latin typeface="Calibri"/>
              <a:sym typeface="Wingdings" pitchFamily="2" charset="2"/>
            </a:endParaRP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Po zapaleniu helu gwiazda znów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jest w stanie równowagi. Ten stan </a:t>
            </a:r>
          </a:p>
          <a:p>
            <a:r>
              <a:rPr lang="pl-PL" b="1" dirty="0" smtClean="0">
                <a:latin typeface="Calibri"/>
                <a:sym typeface="Wingdings" pitchFamily="2" charset="2"/>
              </a:rPr>
              <a:t>nie trwa jednak długo.</a:t>
            </a:r>
            <a:endParaRPr lang="pl-PL" b="1" dirty="0" smtClean="0">
              <a:sym typeface="Wingdings" pitchFamily="2" charset="2"/>
            </a:endParaRPr>
          </a:p>
        </p:txBody>
      </p:sp>
      <p:pic>
        <p:nvPicPr>
          <p:cNvPr id="11" name="Picture 1030" descr="D:\BCS\Dydaktyka\Ewolucja\He - 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823850" cy="3429024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400" i="1" dirty="0" smtClean="0"/>
              <a:t>Pożegnanie z ciągiem głównym</a:t>
            </a:r>
            <a:endParaRPr lang="pl-PL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1179</Words>
  <Application>Microsoft Office PowerPoint</Application>
  <PresentationFormat>Pokaz na ekranie (4:3)</PresentationFormat>
  <Paragraphs>254</Paragraphs>
  <Slides>34</Slides>
  <Notes>1</Notes>
  <HiddenSlides>0</HiddenSlides>
  <MMClips>12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22</cp:revision>
  <dcterms:created xsi:type="dcterms:W3CDTF">2012-11-11T21:06:12Z</dcterms:created>
  <dcterms:modified xsi:type="dcterms:W3CDTF">2012-11-28T20:56:53Z</dcterms:modified>
</cp:coreProperties>
</file>