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3" r:id="rId7"/>
    <p:sldId id="297" r:id="rId8"/>
    <p:sldId id="326" r:id="rId9"/>
    <p:sldId id="321" r:id="rId10"/>
    <p:sldId id="299" r:id="rId11"/>
    <p:sldId id="262" r:id="rId12"/>
    <p:sldId id="301" r:id="rId13"/>
    <p:sldId id="300" r:id="rId14"/>
    <p:sldId id="302" r:id="rId15"/>
    <p:sldId id="305" r:id="rId16"/>
    <p:sldId id="306" r:id="rId17"/>
    <p:sldId id="307" r:id="rId18"/>
    <p:sldId id="325" r:id="rId19"/>
    <p:sldId id="310" r:id="rId20"/>
    <p:sldId id="328" r:id="rId21"/>
    <p:sldId id="349" r:id="rId22"/>
    <p:sldId id="348" r:id="rId23"/>
    <p:sldId id="313" r:id="rId24"/>
    <p:sldId id="316" r:id="rId25"/>
    <p:sldId id="343" r:id="rId26"/>
    <p:sldId id="351" r:id="rId27"/>
    <p:sldId id="347" r:id="rId28"/>
    <p:sldId id="345" r:id="rId29"/>
    <p:sldId id="344" r:id="rId30"/>
    <p:sldId id="352" r:id="rId31"/>
    <p:sldId id="334" r:id="rId32"/>
    <p:sldId id="339" r:id="rId33"/>
    <p:sldId id="346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33" autoAdjust="0"/>
    <p:restoredTop sz="94653" autoAdjust="0"/>
  </p:normalViewPr>
  <p:slideViewPr>
    <p:cSldViewPr>
      <p:cViewPr varScale="1">
        <p:scale>
          <a:sx n="73" d="100"/>
          <a:sy n="73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34A6D-649B-4130-814E-B1FEB40A69D3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C68CD-1845-4058-B436-98E97E7F800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79BF-D4BD-433F-8ADA-369A3360A60E}" type="datetimeFigureOut">
              <a:rPr lang="pl-PL" smtClean="0"/>
              <a:pPr/>
              <a:t>2012-09-24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dynamo.mpg" TargetMode="External"/><Relationship Id="rId6" Type="http://schemas.openxmlformats.org/officeDocument/2006/relationships/image" Target="../media/image23.jpeg"/><Relationship Id="rId5" Type="http://schemas.openxmlformats.org/officeDocument/2006/relationships/hyperlink" Target="dynamo.mpg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loopsOrbit_640x480.mpg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fizyka_jest%20ciekawa\s&#322;o&#324;ce\plamy_w_2001.mpg" TargetMode="External"/><Relationship Id="rId1" Type="http://schemas.openxmlformats.org/officeDocument/2006/relationships/video" Target="file:///D:\praca\popularyzacja\fizyka_jest%20ciekawa\s&#322;o&#324;ce\camag_20061113.mpg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Solarcycle_320x240.m1v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SOHO_EIT.mpg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eg"/><Relationship Id="rId2" Type="http://schemas.openxmlformats.org/officeDocument/2006/relationships/video" Target="file:///D:\praca\popularyzacja\fizyka_jest%20ciekawa\s&#322;o&#324;ce\SOHO_EIT.mpg" TargetMode="External"/><Relationship Id="rId1" Type="http://schemas.openxmlformats.org/officeDocument/2006/relationships/video" Target="file:///C:\work\popularyzacja\081118borowice\sxt.avi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hyperlink" Target="Solarcycle_320x240.m1v" TargetMode="External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multisun_640x480.m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file:///D:\dokumenty\filmy_animacje\farsideflare.mpg" TargetMode="External"/><Relationship Id="rId7" Type="http://schemas.openxmlformats.org/officeDocument/2006/relationships/image" Target="../media/image50.png"/><Relationship Id="rId2" Type="http://schemas.openxmlformats.org/officeDocument/2006/relationships/video" Target="file:///D:\praca\popularyzacja\120414_kolo_naukowe\GreenApril512.mpg" TargetMode="External"/><Relationship Id="rId1" Type="http://schemas.openxmlformats.org/officeDocument/2006/relationships/video" Target="file:///D:\dokumenty\filmy_animacje\mflare304.mpg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0414_kolo_naukowe\M9flare_171_closeup_best.mpg" TargetMode="External"/><Relationship Id="rId6" Type="http://schemas.openxmlformats.org/officeDocument/2006/relationships/image" Target="../media/image53.png"/><Relationship Id="rId5" Type="http://schemas.openxmlformats.org/officeDocument/2006/relationships/hyperlink" Target="xflares.mpg.mpeg" TargetMode="Externa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120624_olimpijczycy\slonce_klimat\304Prom_erupt_profile_best.mpg" TargetMode="External"/><Relationship Id="rId1" Type="http://schemas.openxmlformats.org/officeDocument/2006/relationships/video" Target="file:///D:\praca\popularyzacja\120624_olimpijczycy\slonce_klimat\304Profile_Oct_best.mov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dokumenty\filmy_animacje\ballistic.m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0414_kolo_naukowe\prom_20120210b.m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okumenty\filmy_animacje\ENCKE_042007.mpg" TargetMode="External"/><Relationship Id="rId1" Type="http://schemas.openxmlformats.org/officeDocument/2006/relationships/video" Target="file:///D:\praca\popularyzacja\110408_witnica\SECCHI_201002.mpg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0624_olimpijczycy\slonce_klimat\Solar_storm_Science_Integration_No_Gauge.wm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XFlares.mpg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XFlares.mpg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dokumenty\filmy_animacje\lgpghs090615-013416z-v07-24m-f4-640x480-7207-p1223ihc.wmv" TargetMode="Externa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gb_20061102bw.mpg" TargetMode="Externa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SOT_ca_061120_0715.m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0414_kolo_naukowe\Launch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120414_kolo_naukowe\171_profile_close512.mpg" TargetMode="External"/><Relationship Id="rId1" Type="http://schemas.openxmlformats.org/officeDocument/2006/relationships/video" Target="file:///D:\praca\popularyzacja\120414_kolo_naukowe\Lovelyloops_best.mp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5536" y="404664"/>
            <a:ext cx="7776864" cy="707886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Słońce a sprawa ziemskiego klimatu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Dynamo słoneczne</a:t>
            </a:r>
            <a:endParaRPr lang="pl-PL" sz="3200" b="1" dirty="0"/>
          </a:p>
        </p:txBody>
      </p:sp>
      <p:pic>
        <p:nvPicPr>
          <p:cNvPr id="4" name="Obraz 9" descr="sun_core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70" y="1355168"/>
            <a:ext cx="2765596" cy="220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584" y="1938432"/>
            <a:ext cx="2397617" cy="236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Łącznik prosty ze strzałką 16"/>
          <p:cNvCxnSpPr>
            <a:cxnSpLocks noChangeShapeType="1"/>
          </p:cNvCxnSpPr>
          <p:nvPr/>
        </p:nvCxnSpPr>
        <p:spPr bwMode="auto">
          <a:xfrm flipV="1">
            <a:off x="1137576" y="2845734"/>
            <a:ext cx="2203215" cy="32403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8" name="Text Box 9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6386413" y="4336301"/>
            <a:ext cx="2757588" cy="1360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err="1" smtClean="0"/>
              <a:t>Rotacja</a:t>
            </a:r>
            <a:r>
              <a:rPr lang="en-GB" b="1" dirty="0" smtClean="0"/>
              <a:t> </a:t>
            </a:r>
            <a:r>
              <a:rPr lang="en-GB" b="1" dirty="0" err="1"/>
              <a:t>różnicowa</a:t>
            </a:r>
            <a:r>
              <a:rPr lang="en-GB" b="1" dirty="0"/>
              <a:t> </a:t>
            </a:r>
            <a:r>
              <a:rPr lang="en-GB" b="1" dirty="0" err="1"/>
              <a:t>Słońca</a:t>
            </a:r>
            <a:r>
              <a:rPr lang="en-GB" b="1" dirty="0"/>
              <a:t> 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err="1" smtClean="0"/>
              <a:t>wzmacnia</a:t>
            </a:r>
            <a:r>
              <a:rPr lang="en-GB" b="1" dirty="0" smtClean="0"/>
              <a:t> pole 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err="1" smtClean="0"/>
              <a:t>magnetyczne</a:t>
            </a:r>
            <a:r>
              <a:rPr lang="en-GB" b="1" dirty="0" smtClean="0"/>
              <a:t> </a:t>
            </a:r>
            <a:r>
              <a:rPr lang="en-GB" b="1" dirty="0" err="1" smtClean="0"/>
              <a:t>wewnątrz</a:t>
            </a:r>
            <a:r>
              <a:rPr lang="pl-PL" b="1" dirty="0" smtClean="0"/>
              <a:t>,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pl-PL" b="1" dirty="0" smtClean="0"/>
              <a:t>a </a:t>
            </a:r>
            <a:r>
              <a:rPr lang="pl-PL" b="1" dirty="0"/>
              <a:t>komórki </a:t>
            </a:r>
            <a:r>
              <a:rPr lang="pl-PL" b="1" dirty="0" smtClean="0"/>
              <a:t>konwekcyjne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pl-PL" b="1" dirty="0" smtClean="0"/>
              <a:t>wynoszą </a:t>
            </a:r>
            <a:r>
              <a:rPr lang="pl-PL" b="1" dirty="0"/>
              <a:t>na </a:t>
            </a:r>
            <a:r>
              <a:rPr lang="pl-PL" b="1" dirty="0" smtClean="0"/>
              <a:t>powierzchnię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70" y="4271494"/>
            <a:ext cx="6156015" cy="2256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95" y="1225553"/>
            <a:ext cx="1166408" cy="9276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386412" y="5762061"/>
            <a:ext cx="2656819" cy="16849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b="1" dirty="0"/>
              <a:t>W </a:t>
            </a:r>
            <a:r>
              <a:rPr lang="en-GB" b="1" dirty="0" err="1"/>
              <a:t>miejscach</a:t>
            </a:r>
            <a:r>
              <a:rPr lang="en-GB" b="1" dirty="0"/>
              <a:t> </a:t>
            </a:r>
            <a:r>
              <a:rPr lang="en-GB" b="1" dirty="0" err="1" smtClean="0"/>
              <a:t>wypływu</a:t>
            </a:r>
            <a:r>
              <a:rPr lang="en-GB" b="1" dirty="0" smtClean="0"/>
              <a:t> 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b="1" dirty="0" err="1" smtClean="0"/>
              <a:t>pola</a:t>
            </a:r>
            <a:r>
              <a:rPr lang="en-GB" b="1" dirty="0" smtClean="0"/>
              <a:t> </a:t>
            </a:r>
            <a:r>
              <a:rPr lang="pl-PL" b="1" dirty="0" smtClean="0"/>
              <a:t>magnetycznego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b="1" dirty="0" err="1" smtClean="0"/>
              <a:t>obserwowane</a:t>
            </a:r>
            <a:r>
              <a:rPr lang="en-GB" b="1" dirty="0" smtClean="0"/>
              <a:t> </a:t>
            </a:r>
            <a:r>
              <a:rPr lang="en-GB" b="1" dirty="0" err="1" smtClean="0"/>
              <a:t>są</a:t>
            </a:r>
            <a:r>
              <a:rPr lang="en-GB" b="1" dirty="0" smtClean="0"/>
              <a:t> </a:t>
            </a:r>
            <a:r>
              <a:rPr lang="en-GB" b="1" dirty="0" err="1"/>
              <a:t>plamy</a:t>
            </a:r>
            <a:r>
              <a:rPr lang="en-GB" b="1" dirty="0"/>
              <a:t>. </a:t>
            </a:r>
          </a:p>
        </p:txBody>
      </p:sp>
      <p:pic>
        <p:nvPicPr>
          <p:cNvPr id="12" name="dynam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306406" y="1419975"/>
            <a:ext cx="3628807" cy="2721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Pole magnetyczne w koronie</a:t>
            </a:r>
            <a:endParaRPr lang="pl-PL" sz="3200" b="1" dirty="0"/>
          </a:p>
        </p:txBody>
      </p:sp>
      <p:sp>
        <p:nvSpPr>
          <p:cNvPr id="4" name="AutoShape 4"/>
          <p:cNvSpPr>
            <a:spLocks noRot="1" noChangeAspect="1" noChangeArrowheads="1"/>
          </p:cNvSpPr>
          <p:nvPr>
            <a:videoFile r:link="rId1"/>
          </p:nvPr>
        </p:nvSpPr>
        <p:spPr bwMode="auto">
          <a:xfrm>
            <a:off x="1306081" y="1523680"/>
            <a:ext cx="6701760" cy="48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755520" y="1960047"/>
            <a:ext cx="164160" cy="554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b="1">
              <a:solidFill>
                <a:srgbClr val="0000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0768" y="5956482"/>
            <a:ext cx="6609646" cy="453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pl-PL" b="1" dirty="0" smtClean="0"/>
              <a:t>Plazma </a:t>
            </a:r>
            <a:r>
              <a:rPr lang="pl-PL" b="1" dirty="0" err="1" smtClean="0"/>
              <a:t>koronalna</a:t>
            </a:r>
            <a:r>
              <a:rPr lang="pl-PL" b="1" dirty="0" smtClean="0"/>
              <a:t> może poruszać się tylko wzdłuż linii sił pola magnetycznego – dzięki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pl-PL" b="1" dirty="0" smtClean="0"/>
              <a:t>temu jesteśmy w stanie śledzić jego układ</a:t>
            </a:r>
            <a:endParaRPr lang="pl-PL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408" y="3169771"/>
            <a:ext cx="3257280" cy="24698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3220" y="1484782"/>
            <a:ext cx="1667332" cy="16675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408" y="1484782"/>
            <a:ext cx="1684812" cy="16849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loopsOrbit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5569" y="1484782"/>
            <a:ext cx="5529600" cy="414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Plamy słoneczne</a:t>
            </a:r>
            <a:endParaRPr lang="pl-PL" sz="32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71040" y="980728"/>
            <a:ext cx="4872960" cy="1241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Typowe</a:t>
            </a:r>
            <a:r>
              <a:rPr lang="en-GB" b="1" dirty="0"/>
              <a:t> </a:t>
            </a:r>
            <a:r>
              <a:rPr lang="en-GB" b="1" dirty="0" err="1"/>
              <a:t>rozmiary</a:t>
            </a:r>
            <a:r>
              <a:rPr lang="en-GB" b="1" dirty="0"/>
              <a:t> </a:t>
            </a:r>
            <a:r>
              <a:rPr lang="en-GB" b="1" dirty="0" err="1"/>
              <a:t>plamy</a:t>
            </a:r>
            <a:r>
              <a:rPr lang="en-GB" b="1" dirty="0"/>
              <a:t>: </a:t>
            </a:r>
            <a:r>
              <a:rPr lang="en-GB" b="1" dirty="0" err="1"/>
              <a:t>średnica</a:t>
            </a:r>
            <a:r>
              <a:rPr lang="en-GB" b="1" dirty="0"/>
              <a:t> </a:t>
            </a:r>
            <a:r>
              <a:rPr lang="en-GB" b="1" dirty="0" err="1"/>
              <a:t>od</a:t>
            </a:r>
            <a:r>
              <a:rPr lang="en-GB" b="1" dirty="0"/>
              <a:t> 4 000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/>
              <a:t>km do 30 000 km (</a:t>
            </a:r>
            <a:r>
              <a:rPr lang="en-GB" b="1" dirty="0" err="1"/>
              <a:t>czasem</a:t>
            </a:r>
            <a:r>
              <a:rPr lang="en-GB" b="1" dirty="0"/>
              <a:t> </a:t>
            </a:r>
            <a:r>
              <a:rPr lang="en-GB" b="1" dirty="0" err="1"/>
              <a:t>nawet</a:t>
            </a:r>
            <a:r>
              <a:rPr lang="en-GB" b="1" dirty="0"/>
              <a:t> 60 000 km</a:t>
            </a:r>
            <a:r>
              <a:rPr lang="en-GB" b="1" dirty="0" smtClean="0"/>
              <a:t>)</a:t>
            </a: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Temperatura</a:t>
            </a:r>
            <a:r>
              <a:rPr lang="en-GB" b="1" dirty="0"/>
              <a:t>: o 1000-1500 K </a:t>
            </a:r>
            <a:r>
              <a:rPr lang="en-GB" b="1" dirty="0" err="1"/>
              <a:t>niższa</a:t>
            </a:r>
            <a:r>
              <a:rPr lang="en-GB" b="1" dirty="0"/>
              <a:t> </a:t>
            </a:r>
            <a:r>
              <a:rPr lang="en-GB" b="1" dirty="0" err="1"/>
              <a:t>od</a:t>
            </a: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temperatury</a:t>
            </a:r>
            <a:r>
              <a:rPr lang="en-GB" b="1" dirty="0"/>
              <a:t> </a:t>
            </a:r>
            <a:r>
              <a:rPr lang="en-GB" b="1" dirty="0" err="1"/>
              <a:t>powierzchni</a:t>
            </a:r>
            <a:r>
              <a:rPr lang="en-GB" b="1" dirty="0"/>
              <a:t> </a:t>
            </a:r>
            <a:r>
              <a:rPr lang="en-GB" b="1" dirty="0" err="1"/>
              <a:t>Słońca</a:t>
            </a:r>
            <a:r>
              <a:rPr lang="en-GB" b="1" dirty="0"/>
              <a:t> (5778 K</a:t>
            </a:r>
            <a:r>
              <a:rPr lang="en-GB" b="1" dirty="0" smtClean="0"/>
              <a:t>)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 smtClean="0"/>
              <a:t>Typowy</a:t>
            </a:r>
            <a:r>
              <a:rPr lang="en-GB" b="1" dirty="0" smtClean="0"/>
              <a:t> </a:t>
            </a:r>
            <a:r>
              <a:rPr lang="en-GB" b="1" dirty="0" err="1" smtClean="0"/>
              <a:t>czas</a:t>
            </a:r>
            <a:r>
              <a:rPr lang="en-GB" b="1" dirty="0" smtClean="0"/>
              <a:t> </a:t>
            </a:r>
            <a:r>
              <a:rPr lang="en-GB" b="1" dirty="0" err="1" smtClean="0"/>
              <a:t>życia</a:t>
            </a:r>
            <a:r>
              <a:rPr lang="en-GB" b="1" dirty="0" smtClean="0"/>
              <a:t>: </a:t>
            </a:r>
            <a:r>
              <a:rPr lang="en-GB" b="1" dirty="0" err="1" smtClean="0"/>
              <a:t>od</a:t>
            </a:r>
            <a:r>
              <a:rPr lang="en-GB" b="1" dirty="0" smtClean="0"/>
              <a:t> </a:t>
            </a:r>
            <a:r>
              <a:rPr lang="en-GB" b="1" dirty="0" err="1" smtClean="0"/>
              <a:t>kilku</a:t>
            </a:r>
            <a:r>
              <a:rPr lang="en-GB" b="1" dirty="0" smtClean="0"/>
              <a:t> </a:t>
            </a:r>
            <a:r>
              <a:rPr lang="en-GB" b="1" dirty="0" err="1" smtClean="0"/>
              <a:t>dni</a:t>
            </a:r>
            <a:r>
              <a:rPr lang="en-GB" b="1" dirty="0" smtClean="0"/>
              <a:t> do </a:t>
            </a:r>
            <a:r>
              <a:rPr lang="en-GB" b="1" dirty="0" err="1" smtClean="0"/>
              <a:t>kilku</a:t>
            </a:r>
            <a:r>
              <a:rPr lang="en-GB" b="1" dirty="0" smtClean="0"/>
              <a:t> </a:t>
            </a:r>
            <a:r>
              <a:rPr lang="pl-PL" b="1" dirty="0" smtClean="0"/>
              <a:t>m</a:t>
            </a:r>
            <a:r>
              <a:rPr lang="en-GB" b="1" dirty="0" err="1" smtClean="0"/>
              <a:t>iesięcy</a:t>
            </a:r>
            <a:endParaRPr lang="en-GB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smtClean="0"/>
              <a:t>Pole </a:t>
            </a:r>
            <a:r>
              <a:rPr lang="en-GB" b="1" dirty="0" err="1" smtClean="0"/>
              <a:t>magnetyczne</a:t>
            </a:r>
            <a:r>
              <a:rPr lang="en-GB" b="1" dirty="0" smtClean="0"/>
              <a:t>: </a:t>
            </a:r>
            <a:r>
              <a:rPr lang="en-GB" b="1" dirty="0" err="1" smtClean="0"/>
              <a:t>od</a:t>
            </a:r>
            <a:r>
              <a:rPr lang="en-GB" b="1" dirty="0" smtClean="0"/>
              <a:t> 250 Gs do 5000 Gs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/>
          </a:p>
        </p:txBody>
      </p:sp>
      <p:pic>
        <p:nvPicPr>
          <p:cNvPr id="6" name="camag_20061113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16789" y="3493807"/>
            <a:ext cx="6026442" cy="3237880"/>
          </a:xfrm>
          <a:prstGeom prst="rect">
            <a:avLst/>
          </a:prstGeom>
        </p:spPr>
      </p:pic>
      <p:pic>
        <p:nvPicPr>
          <p:cNvPr id="8" name="plamy_w_200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65568" y="1290360"/>
            <a:ext cx="3896667" cy="2657098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077072"/>
            <a:ext cx="2808312" cy="2129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Plamy słoneczne</a:t>
            </a:r>
            <a:endParaRPr lang="pl-PL" sz="3200" b="1" dirty="0"/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3755520" y="1700807"/>
            <a:ext cx="164160" cy="554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b="1">
              <a:solidFill>
                <a:srgbClr val="0000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947458"/>
            <a:ext cx="2843988" cy="2844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Obraz 13" descr="hvex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3312368" cy="316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0"/>
          <p:cNvSpPr txBox="1">
            <a:spLocks noChangeArrowheads="1"/>
          </p:cNvSpPr>
          <p:nvPr/>
        </p:nvSpPr>
        <p:spPr bwMode="auto">
          <a:xfrm>
            <a:off x="3203848" y="4441621"/>
            <a:ext cx="5940152" cy="229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sz="1600" b="1" dirty="0"/>
              <a:t>Obserwowane przez </a:t>
            </a:r>
            <a:r>
              <a:rPr lang="pl-PL" sz="1600" b="1" dirty="0" smtClean="0"/>
              <a:t>starożytnych Chińczyków (Gan De 364 p.n.e.)</a:t>
            </a:r>
            <a:endParaRPr lang="pl-PL" sz="1600" b="1" dirty="0"/>
          </a:p>
          <a:p>
            <a:endParaRPr lang="pl-PL" sz="1600" b="1" dirty="0"/>
          </a:p>
          <a:p>
            <a:r>
              <a:rPr lang="pl-PL" sz="1600" b="1" dirty="0"/>
              <a:t>Kilka obserwacji plam wykonanych </a:t>
            </a:r>
            <a:r>
              <a:rPr lang="pl-PL" sz="1600" b="1" dirty="0" smtClean="0"/>
              <a:t> ok</a:t>
            </a:r>
            <a:r>
              <a:rPr lang="pl-PL" sz="1600" b="1" dirty="0"/>
              <a:t>. 1000 – 1200 r. </a:t>
            </a:r>
            <a:r>
              <a:rPr lang="pl-PL" sz="1600" b="1" dirty="0" smtClean="0"/>
              <a:t>(John z Worcester) – </a:t>
            </a:r>
            <a:r>
              <a:rPr lang="pl-PL" sz="1600" b="1" dirty="0"/>
              <a:t>okres wyjątkowo </a:t>
            </a:r>
            <a:r>
              <a:rPr lang="pl-PL" sz="1600" b="1" dirty="0" smtClean="0"/>
              <a:t>silnej </a:t>
            </a:r>
            <a:r>
              <a:rPr lang="pl-PL" sz="1600" b="1" dirty="0"/>
              <a:t>aktywności </a:t>
            </a:r>
            <a:r>
              <a:rPr lang="pl-PL" sz="1600" b="1" dirty="0" smtClean="0"/>
              <a:t>Słońca</a:t>
            </a:r>
            <a:endParaRPr lang="pl-PL" sz="1600" b="1" dirty="0"/>
          </a:p>
          <a:p>
            <a:endParaRPr lang="pl-PL" sz="1600" b="1" dirty="0"/>
          </a:p>
          <a:p>
            <a:r>
              <a:rPr lang="pl-PL" sz="1600" b="1" dirty="0"/>
              <a:t>ok. 1610 pierwsze obserwacje </a:t>
            </a:r>
            <a:r>
              <a:rPr lang="pl-PL" sz="1600" b="1" dirty="0" smtClean="0"/>
              <a:t>za </a:t>
            </a:r>
            <a:r>
              <a:rPr lang="pl-PL" sz="1600" b="1" dirty="0"/>
              <a:t>pomocą </a:t>
            </a:r>
            <a:r>
              <a:rPr lang="pl-PL" sz="1600" b="1" dirty="0" smtClean="0"/>
              <a:t>lunety (Thomas </a:t>
            </a:r>
            <a:r>
              <a:rPr lang="pl-PL" sz="1600" b="1" dirty="0" err="1" smtClean="0"/>
              <a:t>Harriot</a:t>
            </a:r>
            <a:r>
              <a:rPr lang="pl-PL" sz="1600" b="1" dirty="0" smtClean="0"/>
              <a:t>, </a:t>
            </a:r>
          </a:p>
          <a:p>
            <a:r>
              <a:rPr lang="pl-PL" sz="1600" b="1" dirty="0" smtClean="0"/>
              <a:t>Johannes i David </a:t>
            </a:r>
            <a:r>
              <a:rPr lang="pl-PL" sz="1600" b="1" dirty="0" err="1" smtClean="0"/>
              <a:t>Fabricius</a:t>
            </a:r>
            <a:r>
              <a:rPr lang="pl-PL" sz="1600" b="1" dirty="0" smtClean="0"/>
              <a:t>, Galileusz)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Systematyczne obserwacje pokazały cykliczność pojawiania się plam</a:t>
            </a:r>
            <a:endParaRPr lang="pl-PL" sz="1600" b="1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124744"/>
            <a:ext cx="2843988" cy="2844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2203215" cy="243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Cykl aktywności</a:t>
            </a:r>
            <a:endParaRPr lang="pl-PL" sz="32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9" y="1124744"/>
            <a:ext cx="2211755" cy="21386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078146"/>
            <a:ext cx="4032310" cy="2646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8784" y="1124744"/>
            <a:ext cx="2208975" cy="215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15088" y="1117549"/>
            <a:ext cx="4609440" cy="7992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Aktywne</a:t>
            </a:r>
            <a:r>
              <a:rPr lang="en-GB" b="1" dirty="0"/>
              <a:t> </a:t>
            </a:r>
            <a:r>
              <a:rPr lang="en-GB" b="1" dirty="0" err="1"/>
              <a:t>Słońce</a:t>
            </a:r>
            <a:r>
              <a:rPr lang="en-GB" b="1" dirty="0"/>
              <a:t> to </a:t>
            </a:r>
            <a:r>
              <a:rPr lang="en-GB" b="1" dirty="0" err="1"/>
              <a:t>Słońce</a:t>
            </a:r>
            <a:r>
              <a:rPr lang="en-GB" b="1" dirty="0"/>
              <a:t> </a:t>
            </a:r>
            <a:r>
              <a:rPr lang="en-GB" b="1" dirty="0" err="1"/>
              <a:t>zaplamione</a:t>
            </a: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Zaplamienie</a:t>
            </a:r>
            <a:r>
              <a:rPr lang="en-GB" b="1" dirty="0"/>
              <a:t> </a:t>
            </a:r>
            <a:r>
              <a:rPr lang="en-GB" b="1" dirty="0" err="1"/>
              <a:t>zmienia</a:t>
            </a:r>
            <a:r>
              <a:rPr lang="en-GB" b="1" dirty="0"/>
              <a:t> </a:t>
            </a:r>
            <a:r>
              <a:rPr lang="en-GB" b="1" dirty="0" err="1"/>
              <a:t>się</a:t>
            </a:r>
            <a:r>
              <a:rPr lang="en-GB" b="1" dirty="0"/>
              <a:t> w </a:t>
            </a:r>
            <a:r>
              <a:rPr lang="en-GB" b="1" dirty="0" err="1"/>
              <a:t>ciągu</a:t>
            </a:r>
            <a:r>
              <a:rPr lang="en-GB" b="1" dirty="0"/>
              <a:t> </a:t>
            </a:r>
            <a:r>
              <a:rPr lang="en-GB" b="1" dirty="0" err="1"/>
              <a:t>około</a:t>
            </a:r>
            <a:r>
              <a:rPr lang="en-GB" b="1" dirty="0"/>
              <a:t> 11 lat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7810" y="3529812"/>
            <a:ext cx="1226210" cy="17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907" y="3529812"/>
            <a:ext cx="1821116" cy="176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2843808" y="5214801"/>
            <a:ext cx="2009104" cy="146875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Rudolf Wolf </a:t>
            </a:r>
          </a:p>
          <a:p>
            <a:r>
              <a:rPr lang="pl-PL" b="1" dirty="0" smtClean="0"/>
              <a:t>(1816-1893) </a:t>
            </a:r>
          </a:p>
          <a:p>
            <a:r>
              <a:rPr lang="pl-PL" b="1" dirty="0" smtClean="0"/>
              <a:t>proponuje metodę </a:t>
            </a:r>
          </a:p>
          <a:p>
            <a:r>
              <a:rPr lang="pl-PL" b="1" dirty="0" smtClean="0"/>
              <a:t>liczenia plam </a:t>
            </a:r>
          </a:p>
          <a:p>
            <a:r>
              <a:rPr lang="pl-PL" b="1" dirty="0" smtClean="0"/>
              <a:t>słonecznych </a:t>
            </a:r>
            <a:endParaRPr lang="pl-PL" b="1" dirty="0"/>
          </a:p>
        </p:txBody>
      </p:sp>
      <p:sp>
        <p:nvSpPr>
          <p:cNvPr id="12" name="Prostokąt 11"/>
          <p:cNvSpPr/>
          <p:nvPr/>
        </p:nvSpPr>
        <p:spPr>
          <a:xfrm>
            <a:off x="107504" y="5357222"/>
            <a:ext cx="2625427" cy="1191752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pl-PL" b="1" dirty="0" smtClean="0"/>
              <a:t>Samuel Heinrich </a:t>
            </a:r>
            <a:r>
              <a:rPr lang="pl-PL" b="1" dirty="0" err="1" smtClean="0"/>
              <a:t>Schwabe</a:t>
            </a:r>
            <a:endParaRPr lang="pl-PL" b="1" dirty="0" smtClean="0"/>
          </a:p>
          <a:p>
            <a:r>
              <a:rPr lang="pl-PL" b="1" dirty="0" smtClean="0"/>
              <a:t>(1789-1875) – odkrywa </a:t>
            </a:r>
          </a:p>
          <a:p>
            <a:r>
              <a:rPr lang="pl-PL" b="1" dirty="0" smtClean="0"/>
              <a:t>cykliczność pojawiania </a:t>
            </a:r>
          </a:p>
          <a:p>
            <a:r>
              <a:rPr lang="pl-PL" b="1" dirty="0" smtClean="0"/>
              <a:t>się plam słonecznych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333229" y="4797152"/>
            <a:ext cx="30551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Liczba Wolfa:</a:t>
            </a:r>
          </a:p>
          <a:p>
            <a:endParaRPr lang="pl-PL" b="1" dirty="0" smtClean="0"/>
          </a:p>
          <a:p>
            <a:r>
              <a:rPr lang="pl-PL" b="1" dirty="0" smtClean="0"/>
              <a:t>	</a:t>
            </a:r>
            <a:r>
              <a:rPr lang="pl-PL" b="1" dirty="0" err="1" smtClean="0"/>
              <a:t>R=k</a:t>
            </a:r>
            <a:r>
              <a:rPr lang="pl-PL" b="1" dirty="0" smtClean="0"/>
              <a:t>(10g+p)</a:t>
            </a:r>
          </a:p>
          <a:p>
            <a:endParaRPr lang="pl-PL" b="1" dirty="0" smtClean="0"/>
          </a:p>
          <a:p>
            <a:r>
              <a:rPr lang="pl-PL" b="1" dirty="0" smtClean="0"/>
              <a:t>g – liczba grup plam</a:t>
            </a:r>
          </a:p>
          <a:p>
            <a:r>
              <a:rPr lang="pl-PL" b="1" dirty="0" smtClean="0"/>
              <a:t>p – liczba plam</a:t>
            </a:r>
          </a:p>
          <a:p>
            <a:r>
              <a:rPr lang="pl-PL" b="1" dirty="0" smtClean="0"/>
              <a:t>k – współczynnik obserwatora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Cykl aktywności</a:t>
            </a:r>
            <a:endParaRPr lang="pl-PL" sz="3200" b="1" dirty="0"/>
          </a:p>
        </p:txBody>
      </p:sp>
      <p:pic>
        <p:nvPicPr>
          <p:cNvPr id="4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71" y="1614397"/>
            <a:ext cx="5054435" cy="27118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sx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256811" y="4401108"/>
            <a:ext cx="2268016" cy="2268254"/>
          </a:xfrm>
          <a:prstGeom prst="rect">
            <a:avLst/>
          </a:prstGeom>
        </p:spPr>
      </p:pic>
      <p:pic>
        <p:nvPicPr>
          <p:cNvPr id="7" name="Obraz 6" descr="tricomp_pre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568" y="4465916"/>
            <a:ext cx="5508039" cy="2220778"/>
          </a:xfrm>
          <a:prstGeom prst="rect">
            <a:avLst/>
          </a:prstGeom>
        </p:spPr>
      </p:pic>
      <p:pic>
        <p:nvPicPr>
          <p:cNvPr id="8" name="Obraz 7" descr="wykres motylkowy.jpe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9206" y="2456891"/>
            <a:ext cx="2916021" cy="2039525"/>
          </a:xfrm>
          <a:prstGeom prst="rect">
            <a:avLst/>
          </a:prstGeom>
        </p:spPr>
      </p:pic>
      <p:pic>
        <p:nvPicPr>
          <p:cNvPr id="9" name="SOHO_EI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165569" y="1225553"/>
            <a:ext cx="3175222" cy="3175557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788136" y="1124744"/>
            <a:ext cx="4832536" cy="7992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pl-PL" b="1" dirty="0" smtClean="0"/>
              <a:t>W cyklu 11-to letnim zmienia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pl-PL" b="1" dirty="0" smtClean="0"/>
              <a:t>się liczba obszarów aktywnych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pl-PL" b="1" dirty="0" smtClean="0"/>
              <a:t>widocznych w  zakresach UV i X.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Cykl aktywności</a:t>
            </a:r>
            <a:endParaRPr lang="pl-PL" sz="3200" b="1" dirty="0"/>
          </a:p>
        </p:txBody>
      </p:sp>
      <p:pic>
        <p:nvPicPr>
          <p:cNvPr id="4" name="Obraz 7" descr="liczby_wolf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70" y="1419975"/>
            <a:ext cx="3415946" cy="399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8"/>
          <p:cNvSpPr txBox="1">
            <a:spLocks noChangeArrowheads="1"/>
          </p:cNvSpPr>
          <p:nvPr/>
        </p:nvSpPr>
        <p:spPr bwMode="auto">
          <a:xfrm>
            <a:off x="4507199" y="1627203"/>
            <a:ext cx="3952828" cy="119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/>
              <a:t>Każde maksimum cyklu </a:t>
            </a:r>
            <a:r>
              <a:rPr lang="pl-PL" b="1" dirty="0" smtClean="0"/>
              <a:t>jest </a:t>
            </a:r>
            <a:r>
              <a:rPr lang="pl-PL" b="1" dirty="0"/>
              <a:t>inne</a:t>
            </a:r>
          </a:p>
          <a:p>
            <a:endParaRPr lang="pl-PL" b="1" dirty="0"/>
          </a:p>
          <a:p>
            <a:r>
              <a:rPr lang="pl-PL" b="1" dirty="0"/>
              <a:t>Były w przeszłości </a:t>
            </a:r>
            <a:r>
              <a:rPr lang="pl-PL" b="1" dirty="0" smtClean="0"/>
              <a:t>długie okresy gdy </a:t>
            </a:r>
            <a:r>
              <a:rPr lang="pl-PL" b="1" dirty="0"/>
              <a:t>na Słońcu nie </a:t>
            </a:r>
            <a:r>
              <a:rPr lang="pl-PL" b="1" dirty="0" smtClean="0"/>
              <a:t>obserwowano plam</a:t>
            </a:r>
            <a:endParaRPr lang="pl-PL" b="1" dirty="0"/>
          </a:p>
        </p:txBody>
      </p:sp>
      <p:pic>
        <p:nvPicPr>
          <p:cNvPr id="7" name="Obraz 6" descr="Halfa + wolf dla calego okresu aktywnosc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4394" y="3040157"/>
            <a:ext cx="5155205" cy="358932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51520" y="5671566"/>
            <a:ext cx="3456384" cy="637754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Zmiany aktywności wpływają na </a:t>
            </a:r>
          </a:p>
          <a:p>
            <a:r>
              <a:rPr lang="pl-PL" b="1" dirty="0" smtClean="0"/>
              <a:t>zmiany w </a:t>
            </a:r>
            <a:r>
              <a:rPr lang="pl-PL" b="1" dirty="0" err="1" smtClean="0"/>
              <a:t>heliosferze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/>
              <a:t>Heliosfera</a:t>
            </a:r>
            <a:endParaRPr lang="pl-PL" sz="3200" b="1" dirty="0"/>
          </a:p>
        </p:txBody>
      </p:sp>
      <p:pic>
        <p:nvPicPr>
          <p:cNvPr id="4" name="multisun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74130" y="1052736"/>
            <a:ext cx="6595739" cy="494732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27584" y="6309320"/>
            <a:ext cx="777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Rozbłyski, CME, erupcje protuberancji, proporce </a:t>
            </a:r>
            <a:r>
              <a:rPr lang="pl-PL" dirty="0" err="1" smtClean="0"/>
              <a:t>koronalne</a:t>
            </a:r>
            <a:r>
              <a:rPr lang="pl-PL" dirty="0" smtClean="0"/>
              <a:t>, dziury </a:t>
            </a:r>
            <a:r>
              <a:rPr lang="pl-PL" dirty="0" err="1" smtClean="0"/>
              <a:t>koronalne</a:t>
            </a:r>
            <a:r>
              <a:rPr lang="pl-PL" dirty="0" smtClean="0"/>
              <a:t> itd.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flare304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508104" y="3717031"/>
            <a:ext cx="3528392" cy="2891321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Rozbłyski</a:t>
            </a:r>
            <a:endParaRPr lang="pl-PL" sz="3200" b="1" dirty="0"/>
          </a:p>
        </p:txBody>
      </p:sp>
      <p:pic>
        <p:nvPicPr>
          <p:cNvPr id="4" name="GreenApril512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580112" y="908720"/>
            <a:ext cx="3446512" cy="3446512"/>
          </a:xfrm>
          <a:prstGeom prst="rect">
            <a:avLst/>
          </a:prstGeom>
        </p:spPr>
      </p:pic>
      <p:pic>
        <p:nvPicPr>
          <p:cNvPr id="6" name="farsideflare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107504" y="1484784"/>
            <a:ext cx="5760640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Rozbłyski</a:t>
            </a:r>
            <a:endParaRPr lang="pl-PL" sz="3200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4542" y="5949280"/>
            <a:ext cx="1555210" cy="407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>
                <a:latin typeface="Arial-BoldMT"/>
              </a:rPr>
              <a:t>10</a:t>
            </a:r>
            <a:r>
              <a:rPr lang="en-GB" b="1" baseline="33000" dirty="0">
                <a:latin typeface="Arial-BoldMT"/>
              </a:rPr>
              <a:t>26</a:t>
            </a:r>
            <a:r>
              <a:rPr lang="en-GB" b="1" dirty="0">
                <a:latin typeface="Arial-BoldMT"/>
              </a:rPr>
              <a:t> J   </a:t>
            </a:r>
            <a:r>
              <a:rPr lang="en-GB" b="1" dirty="0">
                <a:solidFill>
                  <a:srgbClr val="FFFF00"/>
                </a:solidFill>
                <a:latin typeface="Arial-BoldMT"/>
              </a:rPr>
              <a:t>	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9598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24944"/>
            <a:ext cx="19598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653136"/>
            <a:ext cx="1998356" cy="122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755576" y="2420888"/>
            <a:ext cx="99578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smtClean="0">
                <a:latin typeface="Arial-BoldMT"/>
              </a:rPr>
              <a:t>5x10</a:t>
            </a:r>
            <a:r>
              <a:rPr lang="en-GB" b="1" baseline="33000" dirty="0" smtClean="0">
                <a:latin typeface="Arial-BoldMT"/>
              </a:rPr>
              <a:t>15</a:t>
            </a:r>
            <a:r>
              <a:rPr lang="en-GB" b="1" dirty="0" smtClean="0">
                <a:latin typeface="Arial-BoldMT"/>
              </a:rPr>
              <a:t>J</a:t>
            </a:r>
            <a:endParaRPr lang="en-GB" b="1" baseline="33000" dirty="0">
              <a:latin typeface="Arial-BoldM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755576" y="4159152"/>
            <a:ext cx="84766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smtClean="0">
                <a:latin typeface="Arial-BoldMT"/>
              </a:rPr>
              <a:t>10</a:t>
            </a:r>
            <a:r>
              <a:rPr lang="en-GB" b="1" baseline="33000" dirty="0" smtClean="0">
                <a:latin typeface="Arial-BoldMT"/>
              </a:rPr>
              <a:t>18</a:t>
            </a:r>
            <a:r>
              <a:rPr lang="en-GB" sz="1000" b="1" dirty="0" smtClean="0">
                <a:latin typeface="Arial-BoldMT"/>
              </a:rPr>
              <a:t> </a:t>
            </a:r>
            <a:r>
              <a:rPr lang="en-GB" b="1" dirty="0" smtClean="0">
                <a:latin typeface="Arial-BoldMT"/>
              </a:rPr>
              <a:t>J 	</a:t>
            </a:r>
            <a:endParaRPr lang="en-GB" b="1" baseline="33000" dirty="0">
              <a:latin typeface="Arial-BoldMT"/>
            </a:endParaRPr>
          </a:p>
        </p:txBody>
      </p:sp>
      <p:pic>
        <p:nvPicPr>
          <p:cNvPr id="15" name="M9flare_171_closeup_be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943200" y="908720"/>
            <a:ext cx="5805264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- gwiazda</a:t>
            </a:r>
            <a:endParaRPr lang="pl-PL" sz="3200" b="1" dirty="0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716016" y="980728"/>
            <a:ext cx="4245120" cy="42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Promień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696 000 km (109 </a:t>
            </a:r>
            <a:r>
              <a:rPr lang="en-GB" sz="1300" b="1" dirty="0" err="1">
                <a:latin typeface="Verdana" pitchFamily="34" charset="0"/>
              </a:rPr>
              <a:t>promieni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ziemskich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Okres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obrotu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27 </a:t>
            </a:r>
            <a:r>
              <a:rPr lang="en-GB" sz="1300" b="1" dirty="0" err="1">
                <a:latin typeface="Verdana" pitchFamily="34" charset="0"/>
              </a:rPr>
              <a:t>dni</a:t>
            </a:r>
            <a:r>
              <a:rPr lang="en-GB" sz="1300" b="1" dirty="0">
                <a:latin typeface="Verdana" pitchFamily="34" charset="0"/>
              </a:rPr>
              <a:t> (</a:t>
            </a:r>
            <a:r>
              <a:rPr lang="en-GB" sz="1300" b="1" dirty="0" err="1">
                <a:latin typeface="Verdana" pitchFamily="34" charset="0"/>
              </a:rPr>
              <a:t>równik</a:t>
            </a:r>
            <a:r>
              <a:rPr lang="en-GB" sz="1300" b="1" dirty="0">
                <a:latin typeface="Verdana" pitchFamily="34" charset="0"/>
              </a:rPr>
              <a:t>) do 31 </a:t>
            </a:r>
            <a:r>
              <a:rPr lang="en-GB" sz="1300" b="1" dirty="0" err="1">
                <a:latin typeface="Verdana" pitchFamily="34" charset="0"/>
              </a:rPr>
              <a:t>dni</a:t>
            </a:r>
            <a:r>
              <a:rPr lang="en-GB" sz="1300" b="1" dirty="0">
                <a:latin typeface="Verdana" pitchFamily="34" charset="0"/>
              </a:rPr>
              <a:t> (</a:t>
            </a:r>
            <a:r>
              <a:rPr lang="en-GB" sz="1300" b="1" dirty="0" err="1">
                <a:latin typeface="Verdana" pitchFamily="34" charset="0"/>
              </a:rPr>
              <a:t>okolice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biegunów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Temperatura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powierzchni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5 800 K  (</a:t>
            </a:r>
            <a:r>
              <a:rPr lang="en-GB" sz="1300" b="1" dirty="0" err="1">
                <a:latin typeface="Verdana" pitchFamily="34" charset="0"/>
              </a:rPr>
              <a:t>średnia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Masa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 2*10</a:t>
            </a:r>
            <a:r>
              <a:rPr lang="en-GB" sz="1300" b="1" baseline="24000" dirty="0">
                <a:latin typeface="Verdana" pitchFamily="34" charset="0"/>
              </a:rPr>
              <a:t>30</a:t>
            </a:r>
            <a:r>
              <a:rPr lang="en-GB" sz="1300" b="1" dirty="0">
                <a:latin typeface="Verdana" pitchFamily="34" charset="0"/>
              </a:rPr>
              <a:t> kg (300 000 </a:t>
            </a:r>
            <a:r>
              <a:rPr lang="en-GB" sz="1300" b="1" dirty="0" err="1">
                <a:latin typeface="Verdana" pitchFamily="34" charset="0"/>
              </a:rPr>
              <a:t>razy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więcej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od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masy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Ziemi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Skład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chemiczny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70% </a:t>
            </a:r>
            <a:r>
              <a:rPr lang="en-GB" sz="1300" b="1" dirty="0" err="1">
                <a:latin typeface="Verdana" pitchFamily="34" charset="0"/>
              </a:rPr>
              <a:t>wodór</a:t>
            </a:r>
            <a:r>
              <a:rPr lang="en-GB" sz="1300" b="1" dirty="0">
                <a:latin typeface="Verdana" pitchFamily="34" charset="0"/>
              </a:rPr>
              <a:t>, 28% </a:t>
            </a:r>
            <a:r>
              <a:rPr lang="en-GB" sz="1300" b="1" dirty="0" err="1">
                <a:latin typeface="Verdana" pitchFamily="34" charset="0"/>
              </a:rPr>
              <a:t>hel</a:t>
            </a:r>
            <a:r>
              <a:rPr lang="en-GB" sz="1300" b="1" dirty="0">
                <a:latin typeface="Verdana" pitchFamily="34" charset="0"/>
              </a:rPr>
              <a:t>, 2% </a:t>
            </a:r>
            <a:r>
              <a:rPr lang="en-GB" sz="1300" b="1" dirty="0" err="1">
                <a:latin typeface="Verdana" pitchFamily="34" charset="0"/>
              </a:rPr>
              <a:t>inne</a:t>
            </a:r>
            <a:endParaRPr lang="en-GB" sz="1300" b="1" dirty="0">
              <a:latin typeface="Verdana" pitchFamily="34" charset="0"/>
            </a:endParaRP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Temperatura</a:t>
            </a:r>
            <a:r>
              <a:rPr lang="en-GB" sz="1300" b="1" dirty="0">
                <a:latin typeface="Verdana" pitchFamily="34" charset="0"/>
              </a:rPr>
              <a:t> w </a:t>
            </a:r>
            <a:r>
              <a:rPr lang="en-GB" sz="1300" b="1" dirty="0" err="1">
                <a:latin typeface="Verdana" pitchFamily="34" charset="0"/>
              </a:rPr>
              <a:t>centrum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15 </a:t>
            </a:r>
            <a:r>
              <a:rPr lang="en-GB" sz="1300" b="1" dirty="0" err="1">
                <a:latin typeface="Verdana" pitchFamily="34" charset="0"/>
              </a:rPr>
              <a:t>milionów</a:t>
            </a:r>
            <a:r>
              <a:rPr lang="en-GB" sz="1300" b="1" dirty="0">
                <a:latin typeface="Verdana" pitchFamily="34" charset="0"/>
              </a:rPr>
              <a:t> K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Wiek</a:t>
            </a:r>
            <a:r>
              <a:rPr lang="en-GB" sz="1300" b="1" dirty="0">
                <a:latin typeface="Verdana" pitchFamily="34" charset="0"/>
              </a:rPr>
              <a:t> </a:t>
            </a: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5 </a:t>
            </a:r>
            <a:r>
              <a:rPr lang="en-GB" sz="1300" b="1" dirty="0" err="1">
                <a:latin typeface="Verdana" pitchFamily="34" charset="0"/>
              </a:rPr>
              <a:t>miliardów</a:t>
            </a:r>
            <a:r>
              <a:rPr lang="en-GB" sz="1300" b="1" dirty="0">
                <a:latin typeface="Verdana" pitchFamily="34" charset="0"/>
              </a:rPr>
              <a:t> lat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13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18" name="Picture 8" descr="wsz04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4248472" cy="2952496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9" name="Picture 10" descr="wsz06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04456" cy="2509089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93096"/>
            <a:ext cx="245911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04Profile_Oct_best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467877" y="1196752"/>
            <a:ext cx="7008779" cy="5256584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Erupcje protuberancji</a:t>
            </a:r>
            <a:endParaRPr lang="pl-PL" sz="3200" b="1" dirty="0"/>
          </a:p>
        </p:txBody>
      </p:sp>
      <p:pic>
        <p:nvPicPr>
          <p:cNvPr id="6" name="304Prom_erupt_profile_bes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79512" y="1196752"/>
            <a:ext cx="5249416" cy="5249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Erupcje protuberancji</a:t>
            </a:r>
            <a:endParaRPr lang="pl-PL" sz="3200" b="1" dirty="0"/>
          </a:p>
        </p:txBody>
      </p:sp>
      <p:pic>
        <p:nvPicPr>
          <p:cNvPr id="8" name="ballistic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854714"/>
            <a:ext cx="7848872" cy="5886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/>
              <a:t>Coronal</a:t>
            </a:r>
            <a:r>
              <a:rPr lang="pl-PL" sz="3200" b="1" dirty="0" smtClean="0"/>
              <a:t> Mass </a:t>
            </a:r>
            <a:r>
              <a:rPr lang="pl-PL" sz="3200" b="1" dirty="0" err="1" smtClean="0"/>
              <a:t>Ejection</a:t>
            </a:r>
            <a:r>
              <a:rPr lang="pl-PL" sz="3200" b="1" dirty="0" smtClean="0"/>
              <a:t> (CME)</a:t>
            </a:r>
            <a:endParaRPr lang="pl-PL" sz="3200" b="1" dirty="0"/>
          </a:p>
        </p:txBody>
      </p:sp>
      <p:pic>
        <p:nvPicPr>
          <p:cNvPr id="9" name="prom_20120210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5400600" cy="540060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012160" y="2136338"/>
            <a:ext cx="29553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l-PL" b="1" dirty="0" smtClean="0"/>
              <a:t>olbrzymia struktura pola </a:t>
            </a:r>
            <a:br>
              <a:rPr lang="pl-PL" b="1" dirty="0" smtClean="0"/>
            </a:br>
            <a:r>
              <a:rPr lang="pl-PL" b="1" dirty="0" smtClean="0"/>
              <a:t>magnetycznego i plazmy </a:t>
            </a:r>
            <a:br>
              <a:rPr lang="pl-PL" b="1" dirty="0" smtClean="0"/>
            </a:br>
            <a:r>
              <a:rPr lang="pl-PL" b="1" dirty="0" smtClean="0"/>
              <a:t>wyrzucona ze Słońca</a:t>
            </a:r>
            <a:br>
              <a:rPr lang="pl-PL" b="1" dirty="0" smtClean="0"/>
            </a:b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poruszają się z prędkościami</a:t>
            </a:r>
            <a:br>
              <a:rPr lang="pl-PL" b="1" dirty="0" smtClean="0"/>
            </a:br>
            <a:r>
              <a:rPr lang="pl-PL" b="1" dirty="0" smtClean="0"/>
              <a:t>dochodzącymi do 3000 km/s</a:t>
            </a:r>
            <a:br>
              <a:rPr lang="pl-PL" b="1" dirty="0" smtClean="0"/>
            </a:b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docierają do granic Układu </a:t>
            </a:r>
            <a:br>
              <a:rPr lang="pl-PL" b="1" dirty="0" smtClean="0"/>
            </a:br>
            <a:r>
              <a:rPr lang="pl-PL" b="1" dirty="0" smtClean="0"/>
              <a:t>Słonecznego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CME - Ziemia</a:t>
            </a:r>
            <a:endParaRPr lang="pl-PL" sz="32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6095037"/>
            <a:ext cx="313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CME, dziury </a:t>
            </a:r>
            <a:r>
              <a:rPr lang="pl-PL" b="1" dirty="0" err="1" smtClean="0"/>
              <a:t>koronalne</a:t>
            </a:r>
            <a:r>
              <a:rPr lang="pl-PL" b="1" dirty="0" smtClean="0"/>
              <a:t> zasilają </a:t>
            </a:r>
          </a:p>
          <a:p>
            <a:r>
              <a:rPr lang="pl-PL" b="1" dirty="0" err="1" smtClean="0"/>
              <a:t>heliosferę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4354" y="3284984"/>
            <a:ext cx="2742288" cy="342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6876256" y="4293096"/>
            <a:ext cx="2291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STEREO – misja </a:t>
            </a:r>
          </a:p>
          <a:p>
            <a:r>
              <a:rPr lang="pl-PL" b="1" dirty="0" smtClean="0"/>
              <a:t>dwóch satelitów </a:t>
            </a:r>
          </a:p>
          <a:p>
            <a:r>
              <a:rPr lang="pl-PL" b="1" dirty="0" smtClean="0"/>
              <a:t>obserwujących Słońce</a:t>
            </a:r>
          </a:p>
          <a:p>
            <a:r>
              <a:rPr lang="pl-PL" b="1" dirty="0" smtClean="0"/>
              <a:t>z dwóch różnych </a:t>
            </a:r>
          </a:p>
          <a:p>
            <a:r>
              <a:rPr lang="pl-PL" b="1" dirty="0" smtClean="0"/>
              <a:t>miejsc</a:t>
            </a:r>
            <a:endParaRPr lang="pl-PL" b="1" dirty="0"/>
          </a:p>
        </p:txBody>
      </p:sp>
      <p:pic>
        <p:nvPicPr>
          <p:cNvPr id="10" name="SECCHI_20100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2007" y="929568"/>
            <a:ext cx="8964489" cy="2283407"/>
          </a:xfrm>
          <a:prstGeom prst="rect">
            <a:avLst/>
          </a:prstGeom>
        </p:spPr>
      </p:pic>
      <p:pic>
        <p:nvPicPr>
          <p:cNvPr id="11" name="ENCKE_042007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39552" y="3284984"/>
            <a:ext cx="280831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olar_storm_Science_Integration_No_Gaug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19" y="1340768"/>
            <a:ext cx="8704967" cy="489654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CME - Ziemia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496" y="1124744"/>
            <a:ext cx="6182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smtClean="0">
                <a:latin typeface="+mj-lt"/>
              </a:rPr>
              <a:t>W </a:t>
            </a:r>
            <a:r>
              <a:rPr lang="pl-PL" sz="1800" b="1" dirty="0">
                <a:latin typeface="+mj-lt"/>
              </a:rPr>
              <a:t>maksimum wiatr </a:t>
            </a:r>
            <a:r>
              <a:rPr lang="pl-PL" sz="1800" b="1" dirty="0" smtClean="0">
                <a:latin typeface="+mj-lt"/>
              </a:rPr>
              <a:t>słoneczny jest </a:t>
            </a:r>
            <a:r>
              <a:rPr lang="pl-PL" sz="1800" b="1" dirty="0">
                <a:latin typeface="+mj-lt"/>
              </a:rPr>
              <a:t>„silniejszy” niż w minimum.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967" y="1556792"/>
            <a:ext cx="606140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err="1"/>
              <a:t>Heliosfera</a:t>
            </a:r>
            <a:r>
              <a:rPr lang="pl-PL" sz="1800" b="1" dirty="0"/>
              <a:t> utrudnia promieniowaniu kosmicznemu dostęp do </a:t>
            </a:r>
            <a:endParaRPr lang="pl-PL" sz="1800" b="1" dirty="0" smtClean="0"/>
          </a:p>
          <a:p>
            <a:r>
              <a:rPr lang="pl-PL" b="1" dirty="0" smtClean="0"/>
              <a:t>wewnętrznych </a:t>
            </a:r>
            <a:r>
              <a:rPr lang="pl-PL" sz="1800" b="1" dirty="0" smtClean="0"/>
              <a:t>obszarów Układu Słonecznego.</a:t>
            </a:r>
          </a:p>
          <a:p>
            <a:endParaRPr lang="pl-PL" b="1" dirty="0" smtClean="0"/>
          </a:p>
          <a:p>
            <a:r>
              <a:rPr lang="pl-PL" sz="1800" b="1" dirty="0" smtClean="0"/>
              <a:t> </a:t>
            </a:r>
            <a:r>
              <a:rPr lang="pl-PL" sz="1800" b="1" dirty="0"/>
              <a:t>Działanie </a:t>
            </a:r>
            <a:r>
              <a:rPr lang="pl-PL" sz="1800" b="1" dirty="0" err="1"/>
              <a:t>heliosfery</a:t>
            </a:r>
            <a:r>
              <a:rPr lang="pl-PL" sz="1800" b="1" dirty="0"/>
              <a:t> jest oczywiście słabsze </a:t>
            </a:r>
            <a:r>
              <a:rPr lang="pl-PL" sz="1800" b="1" dirty="0" smtClean="0"/>
              <a:t>w </a:t>
            </a:r>
            <a:r>
              <a:rPr lang="pl-PL" sz="1800" b="1" dirty="0"/>
              <a:t>minimum niż </a:t>
            </a:r>
            <a:endParaRPr lang="pl-PL" sz="1800" b="1" dirty="0" smtClean="0"/>
          </a:p>
          <a:p>
            <a:r>
              <a:rPr lang="pl-PL" sz="1800" b="1" dirty="0" smtClean="0"/>
              <a:t>maksimum</a:t>
            </a:r>
            <a:r>
              <a:rPr lang="pl-PL" sz="1800" b="1" dirty="0"/>
              <a:t>, </a:t>
            </a:r>
            <a:r>
              <a:rPr lang="pl-PL" sz="1800" b="1" dirty="0" smtClean="0"/>
              <a:t>dlatego </a:t>
            </a:r>
            <a:r>
              <a:rPr lang="pl-PL" sz="1800" b="1" dirty="0"/>
              <a:t>w minimum więcej promieniowania </a:t>
            </a:r>
            <a:endParaRPr lang="pl-PL" sz="1800" b="1" dirty="0" smtClean="0"/>
          </a:p>
          <a:p>
            <a:r>
              <a:rPr lang="pl-PL" sz="1800" b="1" dirty="0" smtClean="0"/>
              <a:t>kosmicznego </a:t>
            </a:r>
            <a:r>
              <a:rPr lang="pl-PL" sz="1800" b="1" dirty="0"/>
              <a:t>dociera do Ziemi.</a:t>
            </a:r>
            <a:endParaRPr lang="pl-PL" b="1" dirty="0"/>
          </a:p>
        </p:txBody>
      </p:sp>
      <p:pic>
        <p:nvPicPr>
          <p:cNvPr id="7" name="Picture 9" descr="C:\user\SK\muza\Popularyzacja\astro i klima\dodatkowe\heliosphe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63927"/>
            <a:ext cx="3717955" cy="2925761"/>
          </a:xfrm>
          <a:prstGeom prst="rect">
            <a:avLst/>
          </a:prstGeom>
          <a:noFill/>
        </p:spPr>
      </p:pic>
      <p:pic>
        <p:nvPicPr>
          <p:cNvPr id="9" name="Picture 10" descr="C:\user\SK\muza\Popularyzacja\astro i klima\dodatkowe\Solar_Frontier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205180"/>
            <a:ext cx="4669608" cy="3438530"/>
          </a:xfrm>
          <a:prstGeom prst="rect">
            <a:avLst/>
          </a:prstGeom>
          <a:noFill/>
        </p:spPr>
      </p:pic>
      <p:cxnSp>
        <p:nvCxnSpPr>
          <p:cNvPr id="10" name="Łącznik prosty 9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/>
              <a:t>Heliosfera</a:t>
            </a:r>
            <a:endParaRPr lang="pl-PL" sz="3200" b="1" dirty="0"/>
          </a:p>
        </p:txBody>
      </p:sp>
      <p:pic>
        <p:nvPicPr>
          <p:cNvPr id="12" name="XFlar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56176" y="1052736"/>
            <a:ext cx="2764800" cy="207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496" y="1124744"/>
            <a:ext cx="6182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smtClean="0">
                <a:latin typeface="+mj-lt"/>
              </a:rPr>
              <a:t>W </a:t>
            </a:r>
            <a:r>
              <a:rPr lang="pl-PL" sz="1800" b="1" dirty="0">
                <a:latin typeface="+mj-lt"/>
              </a:rPr>
              <a:t>maksimum wiatr </a:t>
            </a:r>
            <a:r>
              <a:rPr lang="pl-PL" sz="1800" b="1" dirty="0" smtClean="0">
                <a:latin typeface="+mj-lt"/>
              </a:rPr>
              <a:t>słoneczny jest </a:t>
            </a:r>
            <a:r>
              <a:rPr lang="pl-PL" sz="1800" b="1" dirty="0">
                <a:latin typeface="+mj-lt"/>
              </a:rPr>
              <a:t>„silniejszy” niż w minimum.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967" y="1556792"/>
            <a:ext cx="606140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err="1"/>
              <a:t>Heliosfera</a:t>
            </a:r>
            <a:r>
              <a:rPr lang="pl-PL" sz="1800" b="1" dirty="0"/>
              <a:t> utrudnia promieniowaniu kosmicznemu dostęp do </a:t>
            </a:r>
            <a:endParaRPr lang="pl-PL" sz="1800" b="1" dirty="0" smtClean="0"/>
          </a:p>
          <a:p>
            <a:r>
              <a:rPr lang="pl-PL" b="1" dirty="0" smtClean="0"/>
              <a:t>wewnętrznych </a:t>
            </a:r>
            <a:r>
              <a:rPr lang="pl-PL" sz="1800" b="1" dirty="0" smtClean="0"/>
              <a:t>obszarów Układu Słonecznego.</a:t>
            </a:r>
          </a:p>
          <a:p>
            <a:endParaRPr lang="pl-PL" b="1" dirty="0" smtClean="0"/>
          </a:p>
          <a:p>
            <a:r>
              <a:rPr lang="pl-PL" sz="1800" b="1" dirty="0" smtClean="0"/>
              <a:t> </a:t>
            </a:r>
            <a:r>
              <a:rPr lang="pl-PL" sz="1800" b="1" dirty="0"/>
              <a:t>Działanie </a:t>
            </a:r>
            <a:r>
              <a:rPr lang="pl-PL" sz="1800" b="1" dirty="0" err="1"/>
              <a:t>heliosfery</a:t>
            </a:r>
            <a:r>
              <a:rPr lang="pl-PL" sz="1800" b="1" dirty="0"/>
              <a:t> jest oczywiście słabsze </a:t>
            </a:r>
            <a:r>
              <a:rPr lang="pl-PL" sz="1800" b="1" dirty="0" smtClean="0"/>
              <a:t>w </a:t>
            </a:r>
            <a:r>
              <a:rPr lang="pl-PL" sz="1800" b="1" dirty="0"/>
              <a:t>minimum niż </a:t>
            </a:r>
            <a:endParaRPr lang="pl-PL" sz="1800" b="1" dirty="0" smtClean="0"/>
          </a:p>
          <a:p>
            <a:r>
              <a:rPr lang="pl-PL" sz="1800" b="1" dirty="0" smtClean="0"/>
              <a:t>maksimum</a:t>
            </a:r>
            <a:r>
              <a:rPr lang="pl-PL" sz="1800" b="1" dirty="0"/>
              <a:t>, </a:t>
            </a:r>
            <a:r>
              <a:rPr lang="pl-PL" sz="1800" b="1" dirty="0" smtClean="0"/>
              <a:t>dlatego </a:t>
            </a:r>
            <a:r>
              <a:rPr lang="pl-PL" sz="1800" b="1" dirty="0"/>
              <a:t>w minimum więcej promieniowania </a:t>
            </a:r>
            <a:endParaRPr lang="pl-PL" sz="1800" b="1" dirty="0" smtClean="0"/>
          </a:p>
          <a:p>
            <a:r>
              <a:rPr lang="pl-PL" sz="1800" b="1" dirty="0" smtClean="0"/>
              <a:t>kosmicznego </a:t>
            </a:r>
            <a:r>
              <a:rPr lang="pl-PL" sz="1800" b="1" dirty="0"/>
              <a:t>dociera do Ziemi.</a:t>
            </a:r>
            <a:endParaRPr lang="pl-PL" b="1" dirty="0"/>
          </a:p>
        </p:txBody>
      </p:sp>
      <p:pic>
        <p:nvPicPr>
          <p:cNvPr id="7" name="Picture 9" descr="C:\user\SK\muza\Popularyzacja\astro i klima\dodatkowe\heliosphe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63927"/>
            <a:ext cx="3717955" cy="2925761"/>
          </a:xfrm>
          <a:prstGeom prst="rect">
            <a:avLst/>
          </a:prstGeom>
          <a:noFill/>
        </p:spPr>
      </p:pic>
      <p:pic>
        <p:nvPicPr>
          <p:cNvPr id="9" name="Picture 10" descr="C:\user\SK\muza\Popularyzacja\astro i klima\dodatkowe\Solar_Frontier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205180"/>
            <a:ext cx="4669608" cy="3438530"/>
          </a:xfrm>
          <a:prstGeom prst="rect">
            <a:avLst/>
          </a:prstGeom>
          <a:noFill/>
        </p:spPr>
      </p:pic>
      <p:cxnSp>
        <p:nvCxnSpPr>
          <p:cNvPr id="10" name="Łącznik prosty 9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/>
              <a:t>Heliopauza</a:t>
            </a:r>
            <a:endParaRPr lang="pl-PL" sz="3200" b="1" dirty="0"/>
          </a:p>
        </p:txBody>
      </p:sp>
      <p:pic>
        <p:nvPicPr>
          <p:cNvPr id="12" name="XFlar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56176" y="1052736"/>
            <a:ext cx="2764800" cy="207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cience.nasa.gov/media/medialibrary/2012/06/22/d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43236"/>
            <a:ext cx="7056784" cy="5654116"/>
          </a:xfrm>
          <a:prstGeom prst="rect">
            <a:avLst/>
          </a:prstGeom>
          <a:noFill/>
        </p:spPr>
      </p:pic>
      <p:cxnSp>
        <p:nvCxnSpPr>
          <p:cNvPr id="6" name="Łącznik prosty 5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/>
              <a:t>Heliopauza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90550" y="1066800"/>
            <a:ext cx="8141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smtClean="0"/>
              <a:t>Słabsza </a:t>
            </a:r>
            <a:r>
              <a:rPr lang="pl-PL" sz="1800" b="1" dirty="0"/>
              <a:t>aktywność, słabszy wiatr i </a:t>
            </a:r>
            <a:r>
              <a:rPr lang="pl-PL" sz="1800" b="1" dirty="0" err="1" smtClean="0"/>
              <a:t>heliosfera</a:t>
            </a:r>
            <a:r>
              <a:rPr lang="pl-PL" sz="1800" b="1" dirty="0" smtClean="0"/>
              <a:t> -&gt;więcej promieniowania kosmicznego</a:t>
            </a:r>
          </a:p>
          <a:p>
            <a:r>
              <a:rPr lang="pl-PL" b="1" dirty="0" smtClean="0"/>
              <a:t>dociera do atmosfery ziemskiej</a:t>
            </a:r>
            <a:endParaRPr lang="pl-PL" sz="1800" b="1" dirty="0"/>
          </a:p>
        </p:txBody>
      </p:sp>
      <p:pic>
        <p:nvPicPr>
          <p:cNvPr id="11" name="Picture 4" descr="http://www.skepticalscience.com/pics/NeutronMonito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768752" cy="4958871"/>
          </a:xfrm>
          <a:prstGeom prst="rect">
            <a:avLst/>
          </a:prstGeom>
          <a:noFill/>
        </p:spPr>
      </p:pic>
      <p:cxnSp>
        <p:nvCxnSpPr>
          <p:cNvPr id="7" name="Łącznik prosty 6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Aktywność Słońca – natężenie pr. kosmicznego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90550" y="1066800"/>
            <a:ext cx="71677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/>
              <a:t>Docierające do atmosfery promienie </a:t>
            </a:r>
            <a:r>
              <a:rPr lang="pl-PL" sz="1800" b="1" dirty="0" smtClean="0"/>
              <a:t>kosmiczne </a:t>
            </a:r>
            <a:r>
              <a:rPr lang="pl-PL" sz="1800" b="1" dirty="0"/>
              <a:t>powodują jej jonizację na </a:t>
            </a:r>
          </a:p>
          <a:p>
            <a:r>
              <a:rPr lang="pl-PL" sz="1800" b="1" dirty="0"/>
              <a:t>wysokości kilku </a:t>
            </a:r>
            <a:r>
              <a:rPr lang="pl-PL" sz="1800" b="1" dirty="0" err="1"/>
              <a:t>km</a:t>
            </a:r>
            <a:r>
              <a:rPr lang="pl-PL" sz="1800" b="1" dirty="0"/>
              <a:t>. Powstałe jony, naładowane elektrycznie aerozole </a:t>
            </a:r>
          </a:p>
          <a:p>
            <a:r>
              <a:rPr lang="pl-PL" sz="1800" b="1" dirty="0"/>
              <a:t>stają się jądrami kondensacji </a:t>
            </a:r>
            <a:r>
              <a:rPr lang="pl-PL" b="1" dirty="0" smtClean="0"/>
              <a:t>chmur</a:t>
            </a:r>
            <a:r>
              <a:rPr lang="pl-PL" sz="1800" b="1" dirty="0" smtClean="0"/>
              <a:t>.</a:t>
            </a:r>
            <a:endParaRPr lang="pl-PL" sz="1800" b="1" dirty="0"/>
          </a:p>
        </p:txBody>
      </p:sp>
      <p:pic>
        <p:nvPicPr>
          <p:cNvPr id="13" name="Obraz 12" descr="shower_malargues_sma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060848"/>
            <a:ext cx="3360373" cy="2520280"/>
          </a:xfrm>
          <a:prstGeom prst="rect">
            <a:avLst/>
          </a:prstGeom>
        </p:spPr>
      </p:pic>
      <p:cxnSp>
        <p:nvCxnSpPr>
          <p:cNvPr id="10" name="Łącznik prosty 9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Promieniowanie kosmiczne – atmosfera ziemska</a:t>
            </a:r>
            <a:endParaRPr lang="pl-PL" sz="3200" b="1" dirty="0"/>
          </a:p>
        </p:txBody>
      </p:sp>
      <p:pic>
        <p:nvPicPr>
          <p:cNvPr id="15" name="lgpghs090615-013416z-v07-24m-f4-640x480-7207-p1223ih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8570" y="2060848"/>
            <a:ext cx="5543550" cy="4572000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5958981" y="5118283"/>
            <a:ext cx="2717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Promieniowanie kosmiczne </a:t>
            </a:r>
          </a:p>
          <a:p>
            <a:r>
              <a:rPr lang="pl-PL" sz="1600" b="1" dirty="0" smtClean="0"/>
              <a:t>może inicjować wyładowania </a:t>
            </a:r>
          </a:p>
          <a:p>
            <a:r>
              <a:rPr lang="pl-PL" sz="1600" b="1" dirty="0" smtClean="0"/>
              <a:t>atmosferyczne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– elektrownia termojądrowa</a:t>
            </a:r>
            <a:endParaRPr lang="pl-PL" sz="3200" b="1" dirty="0"/>
          </a:p>
        </p:txBody>
      </p:sp>
      <p:pic>
        <p:nvPicPr>
          <p:cNvPr id="4" name="Obraz 8" descr="sun-cor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124744"/>
            <a:ext cx="3873883" cy="307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31041" y="2780927"/>
            <a:ext cx="4570560" cy="1468751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r>
              <a:rPr lang="pl-PL" b="1" dirty="0" smtClean="0"/>
              <a:t>600 mln ton wodoru zamienia </a:t>
            </a:r>
          </a:p>
          <a:p>
            <a:r>
              <a:rPr lang="pl-PL" b="1" dirty="0" smtClean="0"/>
              <a:t>się w hel w każdej sekundzie</a:t>
            </a:r>
          </a:p>
          <a:p>
            <a:endParaRPr lang="pl-PL" b="1" dirty="0" smtClean="0"/>
          </a:p>
          <a:p>
            <a:r>
              <a:rPr lang="pl-PL" b="1" dirty="0" smtClean="0"/>
              <a:t>4 mln ton jest przekształcane </a:t>
            </a:r>
          </a:p>
          <a:p>
            <a:r>
              <a:rPr lang="pl-PL" b="1" dirty="0" smtClean="0"/>
              <a:t>w energię:  3.6*10</a:t>
            </a:r>
            <a:r>
              <a:rPr lang="pl-PL" b="1" baseline="30000" dirty="0" smtClean="0"/>
              <a:t>26</a:t>
            </a:r>
            <a:r>
              <a:rPr lang="pl-PL" b="1" dirty="0" smtClean="0"/>
              <a:t> W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70" y="873434"/>
            <a:ext cx="2483838" cy="18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10"/>
          <p:cNvSpPr txBox="1">
            <a:spLocks noChangeArrowheads="1"/>
          </p:cNvSpPr>
          <p:nvPr/>
        </p:nvSpPr>
        <p:spPr bwMode="auto">
          <a:xfrm>
            <a:off x="323528" y="5373216"/>
            <a:ext cx="34014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/>
              <a:t>Ciągłe rozpraszanie, pochłanianie </a:t>
            </a:r>
          </a:p>
          <a:p>
            <a:r>
              <a:rPr lang="pl-PL" b="1" dirty="0" smtClean="0"/>
              <a:t>i emisja kwantów</a:t>
            </a:r>
            <a:endParaRPr lang="pl-PL" b="1" dirty="0"/>
          </a:p>
        </p:txBody>
      </p:sp>
      <p:cxnSp>
        <p:nvCxnSpPr>
          <p:cNvPr id="11" name="Łącznik prosty ze strzałką 10"/>
          <p:cNvCxnSpPr/>
          <p:nvPr/>
        </p:nvCxnSpPr>
        <p:spPr bwMode="auto">
          <a:xfrm flipH="1" flipV="1">
            <a:off x="3131840" y="2708920"/>
            <a:ext cx="986422" cy="84969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Łącznik prosty ze strzałką 11"/>
          <p:cNvCxnSpPr/>
          <p:nvPr/>
        </p:nvCxnSpPr>
        <p:spPr bwMode="auto">
          <a:xfrm flipH="1">
            <a:off x="3203848" y="2996952"/>
            <a:ext cx="1900836" cy="230425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pole tekstowe 10"/>
          <p:cNvSpPr txBox="1">
            <a:spLocks noChangeArrowheads="1"/>
          </p:cNvSpPr>
          <p:nvPr/>
        </p:nvSpPr>
        <p:spPr bwMode="auto">
          <a:xfrm>
            <a:off x="5004048" y="4653136"/>
            <a:ext cx="3603066" cy="174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l-PL" b="1" dirty="0" smtClean="0"/>
              <a:t>W odległości około 0.7 R od środka </a:t>
            </a:r>
          </a:p>
          <a:p>
            <a:r>
              <a:rPr lang="pl-PL" b="1" dirty="0" smtClean="0"/>
              <a:t>transport promienisty przestaje być </a:t>
            </a:r>
          </a:p>
          <a:p>
            <a:r>
              <a:rPr lang="pl-PL" b="1" dirty="0" smtClean="0"/>
              <a:t>wystarczająco efektywny</a:t>
            </a:r>
          </a:p>
          <a:p>
            <a:endParaRPr lang="pl-PL" b="1" dirty="0" smtClean="0"/>
          </a:p>
          <a:p>
            <a:r>
              <a:rPr lang="pl-PL" b="1" dirty="0" smtClean="0"/>
              <a:t>Pojawia się konwekcja</a:t>
            </a:r>
          </a:p>
          <a:p>
            <a:endParaRPr lang="pl-PL" b="1" dirty="0">
              <a:solidFill>
                <a:srgbClr val="FFFF00"/>
              </a:solidFill>
            </a:endParaRPr>
          </a:p>
        </p:txBody>
      </p:sp>
      <p:cxnSp>
        <p:nvCxnSpPr>
          <p:cNvPr id="14" name="Łącznik prosty ze strzałką 13"/>
          <p:cNvCxnSpPr/>
          <p:nvPr/>
        </p:nvCxnSpPr>
        <p:spPr bwMode="auto">
          <a:xfrm>
            <a:off x="6012162" y="2780930"/>
            <a:ext cx="298809" cy="180020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y 9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Bilans energetyczny</a:t>
            </a:r>
            <a:endParaRPr lang="pl-PL" sz="32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5459903" cy="495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rostokąt 8"/>
          <p:cNvSpPr/>
          <p:nvPr/>
        </p:nvSpPr>
        <p:spPr>
          <a:xfrm>
            <a:off x="6228184" y="1268760"/>
            <a:ext cx="2714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Chmury absorbują i rozpraszają około 20% promieniowania słonecznego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1" name="Picture 6" descr="http://4.bp.blogspot.com/_QOOlshAiGuo/SejkOvS71GI/AAAAAAAAAEI/v0S-QOb4dr4/s320/clouds_cosmic_ra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708920"/>
            <a:ext cx="2995533" cy="2808312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6084168" y="5664150"/>
            <a:ext cx="29452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Istnieje bardzo wyraźny związek </a:t>
            </a:r>
          </a:p>
          <a:p>
            <a:r>
              <a:rPr lang="pl-PL" sz="1600" b="1" dirty="0" smtClean="0"/>
              <a:t>między stopniem zachmurzenia </a:t>
            </a:r>
          </a:p>
          <a:p>
            <a:r>
              <a:rPr lang="pl-PL" sz="1600" b="1" dirty="0" smtClean="0"/>
              <a:t>globalnego a średnimi </a:t>
            </a:r>
          </a:p>
          <a:p>
            <a:r>
              <a:rPr lang="pl-PL" sz="1600" b="1" dirty="0" smtClean="0"/>
              <a:t>temperaturami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 descr="C:\user\SK\muza\Popularyzacja\astro i klima\dodatkowe\solanki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70" y="1844058"/>
            <a:ext cx="4101216" cy="2671770"/>
          </a:xfrm>
          <a:prstGeom prst="rect">
            <a:avLst/>
          </a:prstGeom>
          <a:noFill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580362"/>
            <a:ext cx="3456384" cy="129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10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Dowody z przeszłości</a:t>
            </a:r>
            <a:endParaRPr lang="pl-PL" sz="32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4860032" y="1556792"/>
            <a:ext cx="41005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Istnieją wyraźne związki między dłuższymi </a:t>
            </a:r>
          </a:p>
          <a:p>
            <a:r>
              <a:rPr lang="pl-PL" sz="1600" b="1" dirty="0" smtClean="0"/>
              <a:t>okresami ochłodzenia lub ocieplenia a</a:t>
            </a:r>
          </a:p>
          <a:p>
            <a:r>
              <a:rPr lang="pl-PL" sz="1600" b="1" dirty="0" smtClean="0"/>
              <a:t>aktywnością słoneczną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Dawną aktywność szacujemy z pośrednich </a:t>
            </a:r>
          </a:p>
          <a:p>
            <a:r>
              <a:rPr lang="pl-PL" sz="1600" b="1" dirty="0" smtClean="0"/>
              <a:t>wskaźników takich jak zawartość izotopu </a:t>
            </a:r>
            <a:r>
              <a:rPr lang="pl-PL" sz="1600" b="1" baseline="30000" dirty="0" smtClean="0"/>
              <a:t>10</a:t>
            </a:r>
            <a:r>
              <a:rPr lang="pl-PL" sz="1600" b="1" dirty="0" smtClean="0"/>
              <a:t>Be </a:t>
            </a:r>
          </a:p>
          <a:p>
            <a:r>
              <a:rPr lang="pl-PL" sz="1600" b="1" dirty="0" smtClean="0"/>
              <a:t>w lądolodach Grenlandii i Antarktydy</a:t>
            </a:r>
          </a:p>
          <a:p>
            <a:endParaRPr lang="pl-PL" sz="1600" b="1" dirty="0" smtClean="0"/>
          </a:p>
          <a:p>
            <a:endParaRPr lang="pl-PL" sz="1600" b="1" dirty="0"/>
          </a:p>
        </p:txBody>
      </p:sp>
      <p:pic>
        <p:nvPicPr>
          <p:cNvPr id="17" name="Picture 3" descr="C:\User\cader\pol-Maund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17032"/>
            <a:ext cx="4559424" cy="1439162"/>
          </a:xfrm>
          <a:prstGeom prst="rect">
            <a:avLst/>
          </a:prstGeom>
          <a:noFill/>
        </p:spPr>
      </p:pic>
      <p:sp>
        <p:nvSpPr>
          <p:cNvPr id="18" name="pole tekstowe 17"/>
          <p:cNvSpPr txBox="1"/>
          <p:nvPr/>
        </p:nvSpPr>
        <p:spPr>
          <a:xfrm>
            <a:off x="4716016" y="5589240"/>
            <a:ext cx="3506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Najbardziej znany okres ochłodzenia to</a:t>
            </a:r>
          </a:p>
          <a:p>
            <a:r>
              <a:rPr lang="pl-PL" sz="1600" b="1" dirty="0" smtClean="0"/>
              <a:t>tzw. minimum </a:t>
            </a:r>
            <a:r>
              <a:rPr lang="pl-PL" sz="1600" b="1" dirty="0" err="1" smtClean="0"/>
              <a:t>Maundera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00318" y="1484784"/>
            <a:ext cx="42716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 b="1" dirty="0" smtClean="0">
                <a:latin typeface="+mj-lt"/>
              </a:rPr>
              <a:t>W </a:t>
            </a:r>
            <a:r>
              <a:rPr lang="pl-PL" sz="1600" b="1" dirty="0">
                <a:latin typeface="+mj-lt"/>
              </a:rPr>
              <a:t>drugiej połowie </a:t>
            </a:r>
            <a:r>
              <a:rPr lang="pl-PL" sz="1600" b="1" dirty="0" smtClean="0">
                <a:latin typeface="+mj-lt"/>
              </a:rPr>
              <a:t>XVII </a:t>
            </a:r>
            <a:r>
              <a:rPr lang="pl-PL" sz="1600" b="1" dirty="0">
                <a:latin typeface="+mj-lt"/>
              </a:rPr>
              <a:t>wieku liczba Wolfa </a:t>
            </a:r>
            <a:endParaRPr lang="pl-PL" sz="1600" b="1" dirty="0" smtClean="0">
              <a:latin typeface="+mj-lt"/>
            </a:endParaRPr>
          </a:p>
          <a:p>
            <a:r>
              <a:rPr lang="pl-PL" sz="1600" b="1" dirty="0" smtClean="0">
                <a:latin typeface="+mj-lt"/>
              </a:rPr>
              <a:t>był </a:t>
            </a:r>
            <a:r>
              <a:rPr lang="pl-PL" sz="1600" b="1" dirty="0">
                <a:latin typeface="+mj-lt"/>
              </a:rPr>
              <a:t>niska i nie występowała </a:t>
            </a:r>
            <a:r>
              <a:rPr lang="pl-PL" sz="1600" b="1" dirty="0" smtClean="0">
                <a:latin typeface="+mj-lt"/>
              </a:rPr>
              <a:t>11-letnia </a:t>
            </a:r>
          </a:p>
          <a:p>
            <a:r>
              <a:rPr lang="pl-PL" sz="1600" b="1" dirty="0" smtClean="0">
                <a:latin typeface="+mj-lt"/>
              </a:rPr>
              <a:t>zmienność.</a:t>
            </a:r>
          </a:p>
          <a:p>
            <a:endParaRPr lang="pl-PL" sz="1600" b="1" dirty="0" smtClean="0">
              <a:latin typeface="+mj-lt"/>
            </a:endParaRPr>
          </a:p>
          <a:p>
            <a:r>
              <a:rPr lang="pl-PL" sz="1600" b="1" dirty="0" smtClean="0">
                <a:latin typeface="+mj-lt"/>
              </a:rPr>
              <a:t>Minimum </a:t>
            </a:r>
            <a:r>
              <a:rPr lang="pl-PL" sz="1600" b="1" dirty="0">
                <a:latin typeface="+mj-lt"/>
              </a:rPr>
              <a:t>to zbiega się w czasie z wystąpieniem </a:t>
            </a:r>
            <a:endParaRPr lang="pl-PL" sz="1600" b="1" dirty="0" smtClean="0">
              <a:latin typeface="+mj-lt"/>
            </a:endParaRPr>
          </a:p>
          <a:p>
            <a:r>
              <a:rPr lang="pl-PL" sz="1600" b="1" dirty="0" smtClean="0">
                <a:latin typeface="+mj-lt"/>
              </a:rPr>
              <a:t>w </a:t>
            </a:r>
            <a:r>
              <a:rPr lang="pl-PL" sz="1600" b="1" dirty="0">
                <a:latin typeface="+mj-lt"/>
              </a:rPr>
              <a:t>Europie tzw. Małej </a:t>
            </a:r>
            <a:r>
              <a:rPr lang="pl-PL" sz="1600" b="1" dirty="0" smtClean="0">
                <a:latin typeface="+mj-lt"/>
              </a:rPr>
              <a:t>Epoki </a:t>
            </a:r>
            <a:r>
              <a:rPr lang="pl-PL" sz="1600" b="1" dirty="0">
                <a:latin typeface="+mj-lt"/>
              </a:rPr>
              <a:t>Lodowcowej.</a:t>
            </a:r>
          </a:p>
        </p:txBody>
      </p:sp>
      <p:pic>
        <p:nvPicPr>
          <p:cNvPr id="9" name="Obraz 8" descr="A Frost Fair on the Thames at Temple Stairs (1684) Abraham Hondi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14422"/>
            <a:ext cx="4143404" cy="243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4967593" y="4327802"/>
            <a:ext cx="3780871" cy="2053526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sz="1600" b="1" dirty="0" smtClean="0"/>
              <a:t>Zamarzający Bałtyk – regularne </a:t>
            </a:r>
          </a:p>
          <a:p>
            <a:r>
              <a:rPr lang="pl-PL" sz="1600" b="1" dirty="0" smtClean="0"/>
              <a:t>„połączenie” ze Szwecją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Hetman Czarniecki „rzuca się przez morze”</a:t>
            </a:r>
          </a:p>
          <a:p>
            <a:r>
              <a:rPr lang="pl-PL" sz="1600" b="1" dirty="0" smtClean="0"/>
              <a:t>(cieśninę </a:t>
            </a:r>
            <a:r>
              <a:rPr lang="pl-PL" sz="1600" b="1" dirty="0" err="1" smtClean="0"/>
              <a:t>Allsund</a:t>
            </a:r>
            <a:r>
              <a:rPr lang="pl-PL" sz="1600" b="1" dirty="0" smtClean="0"/>
              <a:t>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400 lat wcześniej Grenlandia była </a:t>
            </a:r>
          </a:p>
          <a:p>
            <a:r>
              <a:rPr lang="pl-PL" sz="1600" b="1" dirty="0" smtClean="0"/>
              <a:t>zieloną wyspą i została zasiedlona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411431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Łącznik prosty 1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Minimum </a:t>
            </a:r>
            <a:r>
              <a:rPr lang="pl-PL" sz="3200" b="1" dirty="0" err="1" smtClean="0"/>
              <a:t>Maundera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Inne czynniki kosmiczne wpływające na klimat</a:t>
            </a:r>
            <a:endParaRPr lang="pl-PL" sz="3200" b="1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85800" y="174997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smtClean="0">
                <a:latin typeface="Arial" charset="0"/>
              </a:rPr>
              <a:t>zmiany </a:t>
            </a:r>
            <a:r>
              <a:rPr lang="pl-PL" sz="1800" b="1" dirty="0">
                <a:latin typeface="Arial" charset="0"/>
              </a:rPr>
              <a:t>w ruchu obiegowym i obrotowym Ziemi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85800" y="3045370"/>
            <a:ext cx="2313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smtClean="0">
                <a:latin typeface="Arial" charset="0"/>
              </a:rPr>
              <a:t>obecność </a:t>
            </a:r>
            <a:r>
              <a:rPr lang="pl-PL" sz="1800" b="1" dirty="0">
                <a:latin typeface="Arial" charset="0"/>
              </a:rPr>
              <a:t>Księżyca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85800" y="4493170"/>
            <a:ext cx="4980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800" b="1" dirty="0" smtClean="0">
                <a:latin typeface="Arial" charset="0"/>
              </a:rPr>
              <a:t>błyski </a:t>
            </a:r>
            <a:r>
              <a:rPr lang="pl-PL" sz="1800" b="1" dirty="0">
                <a:latin typeface="Arial" charset="0"/>
              </a:rPr>
              <a:t>gamma, supernowe, ewolucja </a:t>
            </a:r>
            <a:r>
              <a:rPr lang="pl-PL" sz="1800" b="1" dirty="0" smtClean="0">
                <a:latin typeface="Arial" charset="0"/>
              </a:rPr>
              <a:t>Słońca</a:t>
            </a:r>
            <a:endParaRPr lang="pl-PL" sz="1800" b="1" dirty="0">
              <a:latin typeface="Arial" charset="0"/>
            </a:endParaRPr>
          </a:p>
        </p:txBody>
      </p:sp>
      <p:pic>
        <p:nvPicPr>
          <p:cNvPr id="18" name="Picture 10" descr="C:\User1\Popularyzacja\astro i klima\obr_zie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5263" y="1199108"/>
            <a:ext cx="2141537" cy="1541462"/>
          </a:xfrm>
          <a:prstGeom prst="rect">
            <a:avLst/>
          </a:prstGeom>
          <a:noFill/>
        </p:spPr>
      </p:pic>
      <p:pic>
        <p:nvPicPr>
          <p:cNvPr id="19" name="Picture 12" descr="C:\User1\Popularyzacja\astro i klima\ziemia_ksiezy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537370"/>
            <a:ext cx="1982788" cy="1498600"/>
          </a:xfrm>
          <a:prstGeom prst="rect">
            <a:avLst/>
          </a:prstGeom>
          <a:noFill/>
        </p:spPr>
      </p:pic>
      <p:pic>
        <p:nvPicPr>
          <p:cNvPr id="20" name="Picture 13" descr="C:\user\SK\muza\Popularyzacja\astro i klima\gammaani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1" y="3405127"/>
            <a:ext cx="1878360" cy="1896081"/>
          </a:xfrm>
          <a:prstGeom prst="rect">
            <a:avLst/>
          </a:prstGeom>
          <a:noFill/>
        </p:spPr>
      </p:pic>
      <p:sp>
        <p:nvSpPr>
          <p:cNvPr id="21" name="Prostokąt 20"/>
          <p:cNvSpPr/>
          <p:nvPr/>
        </p:nvSpPr>
        <p:spPr>
          <a:xfrm>
            <a:off x="611560" y="580526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Ziemia nie może być traktowana jako układ izolowany, którego losy określa się </a:t>
            </a:r>
          </a:p>
          <a:p>
            <a:r>
              <a:rPr lang="pl-PL" b="1" dirty="0" smtClean="0"/>
              <a:t>na podstawie badań warstwy o grubości kilku kilometrów…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- atmosfera</a:t>
            </a:r>
            <a:endParaRPr lang="pl-PL" sz="3200" b="1" dirty="0"/>
          </a:p>
        </p:txBody>
      </p:sp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4355976" y="980728"/>
            <a:ext cx="4248472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Komórki konwekcyjne na powierzchni</a:t>
            </a:r>
            <a:endParaRPr lang="pl-PL" b="1" dirty="0"/>
          </a:p>
          <a:p>
            <a:r>
              <a:rPr lang="pl-PL" b="1" dirty="0"/>
              <a:t>Słońca – </a:t>
            </a:r>
            <a:r>
              <a:rPr lang="pl-PL" b="1" dirty="0" smtClean="0"/>
              <a:t>granulacja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508104" y="6237312"/>
            <a:ext cx="1379573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dirty="0" smtClean="0"/>
              <a:t>HINODE/SOT</a:t>
            </a:r>
            <a:endParaRPr lang="pl-PL" dirty="0"/>
          </a:p>
        </p:txBody>
      </p:sp>
      <p:pic>
        <p:nvPicPr>
          <p:cNvPr id="7" name="gb_20061102bw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06881" y="1873626"/>
            <a:ext cx="5529615" cy="41476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353141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onvecti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05064"/>
            <a:ext cx="3528392" cy="264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- atmosfera</a:t>
            </a:r>
            <a:endParaRPr lang="pl-PL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69" y="1225553"/>
            <a:ext cx="2332816" cy="218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8"/>
          <p:cNvSpPr txBox="1">
            <a:spLocks noChangeArrowheads="1"/>
          </p:cNvSpPr>
          <p:nvPr/>
        </p:nvSpPr>
        <p:spPr bwMode="auto">
          <a:xfrm>
            <a:off x="2627986" y="1355167"/>
            <a:ext cx="4730433" cy="146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FOTOSFERA</a:t>
            </a:r>
          </a:p>
          <a:p>
            <a:endParaRPr lang="pl-PL" b="1" dirty="0" smtClean="0"/>
          </a:p>
          <a:p>
            <a:r>
              <a:rPr lang="pl-PL" b="1" dirty="0" smtClean="0"/>
              <a:t> „</a:t>
            </a:r>
            <a:r>
              <a:rPr lang="pl-PL" b="1" dirty="0"/>
              <a:t>p</a:t>
            </a:r>
            <a:r>
              <a:rPr lang="pl-PL" b="1" dirty="0" smtClean="0"/>
              <a:t>owierzchnia</a:t>
            </a:r>
            <a:r>
              <a:rPr lang="pl-PL" b="1" dirty="0"/>
              <a:t>” </a:t>
            </a:r>
            <a:r>
              <a:rPr lang="pl-PL" b="1" dirty="0" smtClean="0"/>
              <a:t>Słońca</a:t>
            </a:r>
          </a:p>
          <a:p>
            <a:r>
              <a:rPr lang="pl-PL" b="1" dirty="0" smtClean="0"/>
              <a:t> temperatura </a:t>
            </a:r>
            <a:r>
              <a:rPr lang="pl-PL" b="1" dirty="0"/>
              <a:t>około 5800 </a:t>
            </a:r>
            <a:r>
              <a:rPr lang="pl-PL" b="1" dirty="0" smtClean="0"/>
              <a:t>K</a:t>
            </a:r>
          </a:p>
          <a:p>
            <a:r>
              <a:rPr lang="pl-PL" b="1" dirty="0" smtClean="0"/>
              <a:t> widoczna </a:t>
            </a:r>
            <a:r>
              <a:rPr lang="pl-PL" b="1" dirty="0"/>
              <a:t>granulacja i plamy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11" y="1290360"/>
            <a:ext cx="2614110" cy="375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71" y="4594704"/>
            <a:ext cx="2462417" cy="21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2822387" y="4984374"/>
            <a:ext cx="6609646" cy="174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KORONA</a:t>
            </a:r>
          </a:p>
          <a:p>
            <a:endParaRPr lang="pl-PL" b="1" dirty="0" smtClean="0"/>
          </a:p>
          <a:p>
            <a:r>
              <a:rPr lang="pl-PL" b="1" dirty="0" smtClean="0"/>
              <a:t>powyżej </a:t>
            </a:r>
            <a:r>
              <a:rPr lang="pl-PL" b="1" dirty="0"/>
              <a:t>1 mln </a:t>
            </a:r>
            <a:r>
              <a:rPr lang="pl-PL" b="1" dirty="0" smtClean="0"/>
              <a:t>K</a:t>
            </a:r>
            <a:endParaRPr lang="pl-PL" b="1" dirty="0"/>
          </a:p>
          <a:p>
            <a:r>
              <a:rPr lang="pl-PL" b="1" dirty="0"/>
              <a:t>w</a:t>
            </a:r>
            <a:r>
              <a:rPr lang="pl-PL" b="1" dirty="0" smtClean="0"/>
              <a:t> </a:t>
            </a:r>
            <a:r>
              <a:rPr lang="pl-PL" b="1" dirty="0"/>
              <a:t>świetle białym widoczna podczas </a:t>
            </a:r>
            <a:r>
              <a:rPr lang="pl-PL" b="1" dirty="0" smtClean="0"/>
              <a:t>zaćmień </a:t>
            </a:r>
            <a:r>
              <a:rPr lang="pl-PL" b="1" dirty="0"/>
              <a:t>lub przy użyciu </a:t>
            </a:r>
            <a:r>
              <a:rPr lang="pl-PL" b="1" dirty="0" smtClean="0"/>
              <a:t>koronografu</a:t>
            </a:r>
            <a:endParaRPr lang="pl-PL" b="1" dirty="0"/>
          </a:p>
          <a:p>
            <a:r>
              <a:rPr lang="pl-PL" b="1" dirty="0"/>
              <a:t>w</a:t>
            </a:r>
            <a:r>
              <a:rPr lang="pl-PL" b="1" dirty="0" smtClean="0"/>
              <a:t> </a:t>
            </a:r>
            <a:r>
              <a:rPr lang="pl-PL" b="1" dirty="0"/>
              <a:t>zakresie </a:t>
            </a:r>
            <a:r>
              <a:rPr lang="pl-PL" b="1" dirty="0" smtClean="0"/>
              <a:t>UV i X </a:t>
            </a:r>
            <a:r>
              <a:rPr lang="pl-PL" b="1" dirty="0"/>
              <a:t>jest najjaśniejszą </a:t>
            </a:r>
            <a:r>
              <a:rPr lang="pl-PL" b="1" dirty="0" smtClean="0"/>
              <a:t> warstwą </a:t>
            </a:r>
            <a:r>
              <a:rPr lang="pl-PL" b="1" dirty="0"/>
              <a:t>atmosfery Słońca</a:t>
            </a:r>
          </a:p>
        </p:txBody>
      </p:sp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-223234" y="3104963"/>
            <a:ext cx="6285644" cy="146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r"/>
            <a:r>
              <a:rPr lang="pl-PL" b="1" dirty="0" smtClean="0"/>
              <a:t>CHROMOSFERA</a:t>
            </a:r>
          </a:p>
          <a:p>
            <a:pPr algn="r"/>
            <a:endParaRPr lang="pl-PL" b="1" dirty="0" smtClean="0"/>
          </a:p>
          <a:p>
            <a:pPr algn="r"/>
            <a:r>
              <a:rPr lang="pl-PL" b="1" dirty="0" smtClean="0"/>
              <a:t>łac</a:t>
            </a:r>
            <a:r>
              <a:rPr lang="pl-PL" b="1" dirty="0"/>
              <a:t>. </a:t>
            </a:r>
            <a:r>
              <a:rPr lang="pl-PL" b="1" i="1" dirty="0"/>
              <a:t>chroma</a:t>
            </a:r>
            <a:r>
              <a:rPr lang="pl-PL" b="1" dirty="0"/>
              <a:t> </a:t>
            </a:r>
            <a:r>
              <a:rPr lang="pl-PL" b="1" dirty="0" smtClean="0"/>
              <a:t>– barwa</a:t>
            </a:r>
          </a:p>
          <a:p>
            <a:pPr algn="r"/>
            <a:r>
              <a:rPr lang="pl-PL" b="1" dirty="0" smtClean="0"/>
              <a:t>widoczna </a:t>
            </a:r>
            <a:r>
              <a:rPr lang="pl-PL" b="1" dirty="0"/>
              <a:t>podczas zaćmień </a:t>
            </a:r>
            <a:r>
              <a:rPr lang="pl-PL" b="1" dirty="0" smtClean="0"/>
              <a:t>jako </a:t>
            </a:r>
            <a:r>
              <a:rPr lang="pl-PL" b="1" dirty="0"/>
              <a:t>czerwona </a:t>
            </a:r>
            <a:r>
              <a:rPr lang="pl-PL" b="1" dirty="0" smtClean="0"/>
              <a:t>otoczka </a:t>
            </a:r>
          </a:p>
          <a:p>
            <a:pPr algn="r"/>
            <a:r>
              <a:rPr lang="pl-PL" b="1" dirty="0" smtClean="0"/>
              <a:t>niewielka </a:t>
            </a:r>
            <a:r>
              <a:rPr lang="pl-PL" b="1" dirty="0"/>
              <a:t>grubość rzędu kilku tysięcy </a:t>
            </a:r>
            <a:r>
              <a:rPr lang="pl-PL" b="1" dirty="0" smtClean="0"/>
              <a:t>kilometrów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Pole magnetyczne w koronie</a:t>
            </a:r>
            <a:endParaRPr lang="pl-PL" sz="3200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98880" y="1061376"/>
            <a:ext cx="4152960" cy="223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pl-PL" b="1" dirty="0">
              <a:solidFill>
                <a:srgbClr val="FFFF00"/>
              </a:solidFill>
            </a:endParaRPr>
          </a:p>
        </p:txBody>
      </p:sp>
      <p:grpSp>
        <p:nvGrpSpPr>
          <p:cNvPr id="6" name="Grupa 11"/>
          <p:cNvGrpSpPr/>
          <p:nvPr/>
        </p:nvGrpSpPr>
        <p:grpSpPr>
          <a:xfrm>
            <a:off x="295202" y="980728"/>
            <a:ext cx="8424027" cy="5013185"/>
            <a:chOff x="182563" y="1325563"/>
            <a:chExt cx="9715500" cy="6097587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11688" y="3821113"/>
              <a:ext cx="5254625" cy="3602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8" name="Obraz 9" descr="NAS20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563" y="1325563"/>
              <a:ext cx="4572000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Obraz 10" descr="NAS19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5" y="1325563"/>
              <a:ext cx="5468938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pole tekstowe 9"/>
          <p:cNvSpPr txBox="1"/>
          <p:nvPr/>
        </p:nvSpPr>
        <p:spPr>
          <a:xfrm>
            <a:off x="393178" y="6021288"/>
            <a:ext cx="7661485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Korona jest gorąca (&gt;1 MK) najlepiej widoczna w zakresach UV i X – potrzebne </a:t>
            </a:r>
          </a:p>
          <a:p>
            <a:r>
              <a:rPr lang="pl-PL" b="1" dirty="0" smtClean="0"/>
              <a:t>obserwacje  można wykonać tylko spoza atmosfery ziemskiej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Obserwacje satelitarne</a:t>
            </a:r>
            <a:endParaRPr lang="pl-PL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920481" cy="90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251520" y="2564904"/>
            <a:ext cx="1357003" cy="28381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pPr algn="ctr"/>
            <a:r>
              <a:rPr lang="pl-PL" sz="1300" b="1" dirty="0" smtClean="0"/>
              <a:t>HXR   SXR      EUV</a:t>
            </a:r>
          </a:p>
        </p:txBody>
      </p:sp>
      <p:grpSp>
        <p:nvGrpSpPr>
          <p:cNvPr id="7" name="Grupa 50"/>
          <p:cNvGrpSpPr/>
          <p:nvPr/>
        </p:nvGrpSpPr>
        <p:grpSpPr>
          <a:xfrm>
            <a:off x="189521" y="3093948"/>
            <a:ext cx="8595638" cy="3609695"/>
            <a:chOff x="279126" y="2910439"/>
            <a:chExt cx="9476094" cy="3979020"/>
          </a:xfrm>
        </p:grpSpPr>
        <p:grpSp>
          <p:nvGrpSpPr>
            <p:cNvPr id="8" name="Grupa 7"/>
            <p:cNvGrpSpPr/>
            <p:nvPr/>
          </p:nvGrpSpPr>
          <p:grpSpPr>
            <a:xfrm>
              <a:off x="279126" y="2910439"/>
              <a:ext cx="9197489" cy="3979020"/>
              <a:chOff x="169250" y="2214554"/>
              <a:chExt cx="9197489" cy="3979020"/>
            </a:xfrm>
          </p:grpSpPr>
          <p:grpSp>
            <p:nvGrpSpPr>
              <p:cNvPr id="11" name="Grupa 18"/>
              <p:cNvGrpSpPr/>
              <p:nvPr/>
            </p:nvGrpSpPr>
            <p:grpSpPr>
              <a:xfrm>
                <a:off x="1214414" y="2214554"/>
                <a:ext cx="7500990" cy="3429818"/>
                <a:chOff x="1071538" y="1857364"/>
                <a:chExt cx="7572428" cy="4287074"/>
              </a:xfrm>
            </p:grpSpPr>
            <p:grpSp>
              <p:nvGrpSpPr>
                <p:cNvPr id="41" name="Grupa 10"/>
                <p:cNvGrpSpPr/>
                <p:nvPr/>
              </p:nvGrpSpPr>
              <p:grpSpPr>
                <a:xfrm>
                  <a:off x="1071538" y="1857364"/>
                  <a:ext cx="7572428" cy="4286280"/>
                  <a:chOff x="571472" y="1857364"/>
                  <a:chExt cx="8072494" cy="4429156"/>
                </a:xfrm>
              </p:grpSpPr>
              <p:sp>
                <p:nvSpPr>
                  <p:cNvPr id="48" name="Prostokąt 47"/>
                  <p:cNvSpPr/>
                  <p:nvPr/>
                </p:nvSpPr>
                <p:spPr>
                  <a:xfrm>
                    <a:off x="571472" y="1857364"/>
                    <a:ext cx="8072494" cy="44291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cxnSp>
                <p:nvCxnSpPr>
                  <p:cNvPr id="49" name="Łącznik prosty 48"/>
                  <p:cNvCxnSpPr/>
                  <p:nvPr/>
                </p:nvCxnSpPr>
                <p:spPr>
                  <a:xfrm>
                    <a:off x="571472" y="3284536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Łącznik prosty 49"/>
                  <p:cNvCxnSpPr/>
                  <p:nvPr/>
                </p:nvCxnSpPr>
                <p:spPr>
                  <a:xfrm>
                    <a:off x="571472" y="4786322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Łącznik prosty 41"/>
                <p:cNvCxnSpPr/>
                <p:nvPr/>
              </p:nvCxnSpPr>
              <p:spPr>
                <a:xfrm rot="5400000">
                  <a:off x="-32" y="4000504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>
                <a:xfrm rot="5400000">
                  <a:off x="1142181" y="3999711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>
                <a:xfrm rot="5400000">
                  <a:off x="221534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Łącznik prosty 44"/>
                <p:cNvCxnSpPr/>
                <p:nvPr/>
              </p:nvCxnSpPr>
              <p:spPr>
                <a:xfrm rot="5400000">
                  <a:off x="328691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Łącznik prosty 45"/>
                <p:cNvCxnSpPr/>
                <p:nvPr/>
              </p:nvCxnSpPr>
              <p:spPr>
                <a:xfrm rot="5400000">
                  <a:off x="435848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Łącznik prosty 46"/>
                <p:cNvCxnSpPr/>
                <p:nvPr/>
              </p:nvCxnSpPr>
              <p:spPr>
                <a:xfrm rot="5400000">
                  <a:off x="543005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pole tekstowe 11"/>
              <p:cNvSpPr txBox="1"/>
              <p:nvPr/>
            </p:nvSpPr>
            <p:spPr>
              <a:xfrm>
                <a:off x="928662" y="5786454"/>
                <a:ext cx="8194857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1940	1950	  1960	   1970          1980         1990         2000	      2010</a:t>
                </a:r>
                <a:endParaRPr lang="pl-PL" dirty="0"/>
              </a:p>
            </p:txBody>
          </p:sp>
          <p:sp>
            <p:nvSpPr>
              <p:cNvPr id="13" name="pole tekstowe 12"/>
              <p:cNvSpPr txBox="1"/>
              <p:nvPr/>
            </p:nvSpPr>
            <p:spPr>
              <a:xfrm>
                <a:off x="169250" y="2643182"/>
                <a:ext cx="969345" cy="3155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dirty="0" smtClean="0"/>
                  <a:t>EUV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SXR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HXR</a:t>
                </a:r>
              </a:p>
              <a:p>
                <a:pPr algn="ctr"/>
                <a:r>
                  <a:rPr lang="pl-PL" dirty="0" smtClean="0"/>
                  <a:t>gamma</a:t>
                </a:r>
              </a:p>
            </p:txBody>
          </p:sp>
          <p:sp>
            <p:nvSpPr>
              <p:cNvPr id="14" name="pole tekstowe 13"/>
              <p:cNvSpPr txBox="1"/>
              <p:nvPr/>
            </p:nvSpPr>
            <p:spPr>
              <a:xfrm>
                <a:off x="1142976" y="3273982"/>
                <a:ext cx="7059892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rakiety: V2              NRL                </a:t>
                </a:r>
                <a:r>
                  <a:rPr lang="pl-PL" dirty="0" err="1" smtClean="0"/>
                  <a:t>AS&amp;E</a:t>
                </a:r>
                <a:r>
                  <a:rPr lang="pl-PL" dirty="0" smtClean="0"/>
                  <a:t>		         NIXT MSSTA</a:t>
                </a:r>
                <a:endParaRPr lang="pl-PL" dirty="0"/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3571868" y="5357826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3571868" y="4214818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rostokąt 16"/>
              <p:cNvSpPr/>
              <p:nvPr/>
            </p:nvSpPr>
            <p:spPr>
              <a:xfrm>
                <a:off x="3571868" y="3071810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rostokąt 17"/>
              <p:cNvSpPr/>
              <p:nvPr/>
            </p:nvSpPr>
            <p:spPr>
              <a:xfrm>
                <a:off x="4714876" y="4000504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" name="pole tekstowe 18"/>
              <p:cNvSpPr txBox="1"/>
              <p:nvPr/>
            </p:nvSpPr>
            <p:spPr>
              <a:xfrm>
                <a:off x="4357686" y="3916924"/>
                <a:ext cx="864514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20" name="Prostokąt 19"/>
              <p:cNvSpPr/>
              <p:nvPr/>
            </p:nvSpPr>
            <p:spPr>
              <a:xfrm>
                <a:off x="4786314" y="3786190"/>
                <a:ext cx="350046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GOES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Prostokąt 20"/>
              <p:cNvSpPr/>
              <p:nvPr/>
            </p:nvSpPr>
            <p:spPr>
              <a:xfrm>
                <a:off x="5500694" y="357187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2" name="Prostokąt 21"/>
              <p:cNvSpPr/>
              <p:nvPr/>
            </p:nvSpPr>
            <p:spPr>
              <a:xfrm>
                <a:off x="5370950" y="3488296"/>
                <a:ext cx="1255065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SMM/XRP</a:t>
                </a:r>
                <a:endParaRPr lang="pl-PL" dirty="0"/>
              </a:p>
            </p:txBody>
          </p:sp>
          <p:sp>
            <p:nvSpPr>
              <p:cNvPr id="23" name="Prostokąt 22"/>
              <p:cNvSpPr/>
              <p:nvPr/>
            </p:nvSpPr>
            <p:spPr>
              <a:xfrm>
                <a:off x="6643702" y="3571876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4" name="Prostokąt 23"/>
              <p:cNvSpPr/>
              <p:nvPr/>
            </p:nvSpPr>
            <p:spPr>
              <a:xfrm>
                <a:off x="6500826" y="3500438"/>
                <a:ext cx="1422031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err="1" smtClean="0"/>
                  <a:t>Yohkoh</a:t>
                </a:r>
                <a:r>
                  <a:rPr lang="pl-PL" dirty="0" smtClean="0"/>
                  <a:t>/SXT</a:t>
                </a:r>
                <a:endParaRPr lang="pl-PL" dirty="0"/>
              </a:p>
            </p:txBody>
          </p:sp>
          <p:sp>
            <p:nvSpPr>
              <p:cNvPr id="25" name="Prostokąt 24"/>
              <p:cNvSpPr/>
              <p:nvPr/>
            </p:nvSpPr>
            <p:spPr>
              <a:xfrm>
                <a:off x="5500694" y="5143512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6" name="Prostokąt 25"/>
              <p:cNvSpPr/>
              <p:nvPr/>
            </p:nvSpPr>
            <p:spPr>
              <a:xfrm>
                <a:off x="5500694" y="285749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7" name="Prostokąt 26"/>
              <p:cNvSpPr/>
              <p:nvPr/>
            </p:nvSpPr>
            <p:spPr>
              <a:xfrm>
                <a:off x="5402767" y="2786058"/>
                <a:ext cx="1207846" cy="35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sz="1500" dirty="0" smtClean="0"/>
                  <a:t>SMM/UVSP</a:t>
                </a:r>
                <a:endParaRPr lang="pl-PL" sz="1500" dirty="0"/>
              </a:p>
            </p:txBody>
          </p:sp>
          <p:sp>
            <p:nvSpPr>
              <p:cNvPr id="28" name="Prostokąt 27"/>
              <p:cNvSpPr/>
              <p:nvPr/>
            </p:nvSpPr>
            <p:spPr>
              <a:xfrm>
                <a:off x="5333011" y="5072073"/>
                <a:ext cx="2071724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SMM/HXRBS, GRS</a:t>
                </a:r>
                <a:endParaRPr lang="pl-PL" dirty="0"/>
              </a:p>
            </p:txBody>
          </p:sp>
          <p:sp>
            <p:nvSpPr>
              <p:cNvPr id="29" name="Prostokąt 28"/>
              <p:cNvSpPr/>
              <p:nvPr/>
            </p:nvSpPr>
            <p:spPr>
              <a:xfrm>
                <a:off x="6643702" y="4929198"/>
                <a:ext cx="857256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0" name="pole tekstowe 29"/>
              <p:cNvSpPr txBox="1"/>
              <p:nvPr/>
            </p:nvSpPr>
            <p:spPr>
              <a:xfrm>
                <a:off x="6643701" y="4857759"/>
                <a:ext cx="801460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CGRO</a:t>
                </a:r>
                <a:endParaRPr lang="pl-PL" dirty="0"/>
              </a:p>
            </p:txBody>
          </p:sp>
          <p:sp>
            <p:nvSpPr>
              <p:cNvPr id="31" name="Prostokąt 30"/>
              <p:cNvSpPr/>
              <p:nvPr/>
            </p:nvSpPr>
            <p:spPr>
              <a:xfrm>
                <a:off x="6643702" y="4714884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Prostokąt 31"/>
              <p:cNvSpPr/>
              <p:nvPr/>
            </p:nvSpPr>
            <p:spPr>
              <a:xfrm>
                <a:off x="6432718" y="4631304"/>
                <a:ext cx="1466068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err="1" smtClean="0"/>
                  <a:t>Yohkoh</a:t>
                </a:r>
                <a:r>
                  <a:rPr lang="pl-PL" dirty="0" smtClean="0"/>
                  <a:t>/HXT</a:t>
                </a:r>
                <a:endParaRPr lang="pl-PL" dirty="0"/>
              </a:p>
            </p:txBody>
          </p:sp>
          <p:sp>
            <p:nvSpPr>
              <p:cNvPr id="33" name="Prostokąt 32"/>
              <p:cNvSpPr/>
              <p:nvPr/>
            </p:nvSpPr>
            <p:spPr>
              <a:xfrm>
                <a:off x="7786709" y="4500570"/>
                <a:ext cx="1341877" cy="2264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4" name="Prostokąt 33"/>
              <p:cNvSpPr/>
              <p:nvPr/>
            </p:nvSpPr>
            <p:spPr>
              <a:xfrm>
                <a:off x="7625174" y="4429132"/>
                <a:ext cx="1741565" cy="407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dirty="0" smtClean="0"/>
                  <a:t>RHESSI</a:t>
                </a:r>
                <a:endParaRPr lang="pl-PL" dirty="0"/>
              </a:p>
            </p:txBody>
          </p:sp>
          <p:sp>
            <p:nvSpPr>
              <p:cNvPr id="35" name="Prostokąt 34"/>
              <p:cNvSpPr/>
              <p:nvPr/>
            </p:nvSpPr>
            <p:spPr>
              <a:xfrm>
                <a:off x="7143767" y="2504510"/>
                <a:ext cx="1667284" cy="2101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6" name="Prostokąt 35"/>
              <p:cNvSpPr/>
              <p:nvPr/>
            </p:nvSpPr>
            <p:spPr>
              <a:xfrm>
                <a:off x="4714876" y="2643182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7" name="pole tekstowe 36"/>
              <p:cNvSpPr txBox="1"/>
              <p:nvPr/>
            </p:nvSpPr>
            <p:spPr>
              <a:xfrm>
                <a:off x="4357686" y="2571744"/>
                <a:ext cx="864514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38" name="Prostokąt 37"/>
              <p:cNvSpPr/>
              <p:nvPr/>
            </p:nvSpPr>
            <p:spPr>
              <a:xfrm>
                <a:off x="7429519" y="2266385"/>
                <a:ext cx="1302148" cy="2339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9" name="Prostokąt 38"/>
              <p:cNvSpPr/>
              <p:nvPr/>
            </p:nvSpPr>
            <p:spPr>
              <a:xfrm>
                <a:off x="7118663" y="2416726"/>
                <a:ext cx="1225024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SOHO/EIT</a:t>
                </a:r>
                <a:endParaRPr lang="pl-PL" dirty="0"/>
              </a:p>
            </p:txBody>
          </p:sp>
          <p:sp>
            <p:nvSpPr>
              <p:cNvPr id="40" name="Prostokąt 39"/>
              <p:cNvSpPr/>
              <p:nvPr/>
            </p:nvSpPr>
            <p:spPr>
              <a:xfrm>
                <a:off x="7441400" y="2214554"/>
                <a:ext cx="1044698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   TRACE</a:t>
                </a:r>
                <a:endParaRPr lang="pl-PL" dirty="0"/>
              </a:p>
            </p:txBody>
          </p:sp>
        </p:grpSp>
        <p:sp>
          <p:nvSpPr>
            <p:cNvPr id="9" name="Prostokąt 8"/>
            <p:cNvSpPr/>
            <p:nvPr/>
          </p:nvSpPr>
          <p:spPr>
            <a:xfrm>
              <a:off x="8469336" y="3708399"/>
              <a:ext cx="1285884" cy="1000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HINODE</a:t>
              </a:r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8540774" y="3351209"/>
              <a:ext cx="1143008" cy="214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STEREO</a:t>
              </a:r>
              <a:endParaRPr lang="pl-PL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" name="Obraz 5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6430" y="1234207"/>
            <a:ext cx="5227200" cy="180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Prostokąt 98"/>
          <p:cNvSpPr/>
          <p:nvPr/>
        </p:nvSpPr>
        <p:spPr>
          <a:xfrm>
            <a:off x="8028384" y="3212976"/>
            <a:ext cx="93610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SDO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/>
              <a:t>Solar</a:t>
            </a:r>
            <a:r>
              <a:rPr lang="pl-PL" sz="3200" b="1" dirty="0" smtClean="0"/>
              <a:t> Dynamics </a:t>
            </a:r>
            <a:r>
              <a:rPr lang="pl-PL" sz="3200" b="1" dirty="0" err="1" smtClean="0"/>
              <a:t>Obserwatory</a:t>
            </a:r>
            <a:r>
              <a:rPr lang="pl-PL" sz="3200" b="1" dirty="0" smtClean="0"/>
              <a:t> (11.02.2010 r.) </a:t>
            </a:r>
            <a:endParaRPr lang="pl-PL" sz="3200" b="1" dirty="0"/>
          </a:p>
        </p:txBody>
      </p:sp>
      <p:pic>
        <p:nvPicPr>
          <p:cNvPr id="6" name="Launch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91580" y="980728"/>
            <a:ext cx="7560840" cy="567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Pole magnetyczne w koronie</a:t>
            </a:r>
            <a:endParaRPr lang="pl-PL" sz="32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351552" y="6165304"/>
            <a:ext cx="444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Skąd pochodzi słoneczne pole magnetyczne?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9512" y="6021288"/>
            <a:ext cx="568261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dirty="0" smtClean="0"/>
              <a:t>SDO</a:t>
            </a:r>
            <a:endParaRPr lang="pl-PL" dirty="0"/>
          </a:p>
        </p:txBody>
      </p:sp>
      <p:pic>
        <p:nvPicPr>
          <p:cNvPr id="9" name="Lovelyloops_be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5496" y="1124744"/>
            <a:ext cx="4608512" cy="4608512"/>
          </a:xfrm>
          <a:prstGeom prst="rect">
            <a:avLst/>
          </a:prstGeom>
        </p:spPr>
      </p:pic>
      <p:pic>
        <p:nvPicPr>
          <p:cNvPr id="11" name="171_profile_close512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99992" y="1134616"/>
            <a:ext cx="4608512" cy="4608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906</Words>
  <Application>Microsoft Office PowerPoint</Application>
  <PresentationFormat>Pokaz na ekranie (4:3)</PresentationFormat>
  <Paragraphs>235</Paragraphs>
  <Slides>33</Slides>
  <Notes>0</Notes>
  <HiddenSlides>0</HiddenSlides>
  <MMClips>26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88</cp:revision>
  <dcterms:created xsi:type="dcterms:W3CDTF">2010-06-01T19:30:36Z</dcterms:created>
  <dcterms:modified xsi:type="dcterms:W3CDTF">2012-09-24T21:11:38Z</dcterms:modified>
</cp:coreProperties>
</file>