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5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301" r:id="rId18"/>
    <p:sldId id="302" r:id="rId19"/>
    <p:sldId id="303" r:id="rId20"/>
    <p:sldId id="308" r:id="rId21"/>
    <p:sldId id="314" r:id="rId22"/>
    <p:sldId id="315" r:id="rId23"/>
    <p:sldId id="320" r:id="rId24"/>
    <p:sldId id="322" r:id="rId25"/>
    <p:sldId id="323" r:id="rId26"/>
    <p:sldId id="324" r:id="rId27"/>
    <p:sldId id="325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71" autoAdjust="0"/>
    <p:restoredTop sz="94653" autoAdjust="0"/>
  </p:normalViewPr>
  <p:slideViewPr>
    <p:cSldViewPr>
      <p:cViewPr varScale="1">
        <p:scale>
          <a:sx n="79" d="100"/>
          <a:sy n="79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pl-PL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Symbol zastępczy daty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pl-PL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Symbol zastępczy stopki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pl-PL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03C96E05-AE2F-4627-9F87-B608CCCE4DFA}" type="slidenum">
              <a:rPr/>
              <a:pPr marL="0" marR="0" lvl="0" indent="0" algn="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 sz="1400"/>
              </a:pPr>
              <a:t>‹#›</a:t>
            </a:fld>
            <a:endParaRPr lang="pl-PL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pl-PL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Arial Unicode MS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ymbol zastępczy notate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AB80FF2-39C5-479D-BDF4-0CBC143C5420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3F253F-6D59-456F-B3B8-781257FE0FB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6E4ED46-D3F5-49EE-B76D-71B9CAD587D8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221DDD-8BBB-4AEE-8DB6-A3C7D505AFCF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7400" cy="59975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75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725A8C2-1191-43DD-9916-D7EC651D923E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A7BFE9-D9C3-4DB4-BEE8-F14374F3A60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301A690-191E-4D12-9EF5-D8A7DB0FAAAE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C787CA-934A-4861-8598-7D4F91B7B63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55FE7CB-A1AC-4AC1-B885-EDA6B9E6FFE5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677B96-73C3-4D79-A4AF-60A25FAEC07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BC1BD2-437D-4C12-93D0-5E5372AEFD3C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42114A-9053-4BF8-8540-0E689AB19EF5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143AB3E-3CE9-4358-B468-DB242484AEE0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CD9AB5-C928-46DD-951E-10A7F8E9325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4ADD625-1D9F-4B62-8A47-FADA1D723D0B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8F68CD-E09D-42D9-92C4-DE6914D9D5B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1186F9-A495-443A-93D5-85470FDEA075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990B45-C7B5-4925-BB89-385A5ACD394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1E7FDD-EFA3-4556-8994-647949D5CB63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B59CD6-D38A-4CC6-89A7-0DC368802DA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0320A1D-E19F-4660-B012-E67037AE86EE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9DE996E-959B-4584-A949-502FD0DA9C7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 txBox="1">
            <a:spLocks noGrp="1"/>
          </p:cNvSpPr>
          <p:nvPr>
            <p:ph type="title"/>
          </p:nvPr>
        </p:nvSpPr>
        <p:spPr>
          <a:xfrm>
            <a:off x="457200" y="128880"/>
            <a:ext cx="8229600" cy="14346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/>
          <a:lstStyle>
            <a:defPPr lvl="0">
              <a:buClr>
                <a:srgbClr val="1C1C1C"/>
              </a:buClr>
              <a:buSzPct val="100000"/>
              <a:buFont typeface="Arial" pitchFamily="34"/>
              <a:buNone/>
            </a:defPPr>
            <a:lvl1pPr lvl="0">
              <a:buClr>
                <a:srgbClr val="1C1C1C"/>
              </a:buClr>
              <a:buSzPct val="100000"/>
              <a:buFont typeface="Arial" pitchFamily="34"/>
              <a:buChar char="•"/>
            </a:lvl1pPr>
          </a:lstStyle>
          <a:p>
            <a:endParaRPr lang="pl-PL"/>
          </a:p>
        </p:txBody>
      </p:sp>
      <p:sp>
        <p:nvSpPr>
          <p:cNvPr id="3" name="Symbol zastępczy tekstu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pl-PL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pl-PL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GB" sz="14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B2B49AE9-4053-4320-A9AB-56D0283522F6}" type="datetime11">
              <a:rPr lang="pl-PL" smtClean="0"/>
              <a:pPr lvl="0"/>
              <a:t>16:10:38</a:t>
            </a:fld>
            <a:endParaRPr lang="en-GB"/>
          </a:p>
        </p:txBody>
      </p:sp>
      <p:sp>
        <p:nvSpPr>
          <p:cNvPr id="5" name="Symbol zastępczy stopki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ymbol zastępczy numeru slajdu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B7DD5564-2782-4D9D-8419-8FDAAAC2E75B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pl-PL" sz="4400" b="0" i="0" u="none" strike="noStrike" baseline="0">
          <a:ln>
            <a:noFill/>
          </a:ln>
          <a:solidFill>
            <a:srgbClr val="1C1C1C"/>
          </a:solidFill>
          <a:latin typeface="Arial" pitchFamily="34"/>
          <a:ea typeface="Arial Unicode MS" pitchFamily="2"/>
          <a:cs typeface="Tahoma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pl-PL" sz="3200" b="0" i="0" u="none" strike="noStrike" baseline="0">
          <a:ln>
            <a:noFill/>
          </a:ln>
          <a:solidFill>
            <a:srgbClr val="000000"/>
          </a:solidFill>
          <a:latin typeface="Arial" pitchFamily="34"/>
          <a:ea typeface="Arial Unicode MS" pitchFamily="2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 noGrp="1"/>
          </p:cNvSpPr>
          <p:nvPr>
            <p:ph type="title" idx="4294967295"/>
          </p:nvPr>
        </p:nvSpPr>
        <p:spPr>
          <a:xfrm>
            <a:off x="-34280" y="660893"/>
            <a:ext cx="7990656" cy="4280275"/>
          </a:xfrm>
        </p:spPr>
        <p:txBody>
          <a:bodyPr wrap="square" anchorCtr="0">
            <a:spAutoFit/>
          </a:bodyPr>
          <a:lstStyle>
            <a:defPPr lvl="0">
              <a:buClr>
                <a:srgbClr val="1C1C1C"/>
              </a:buClr>
              <a:buSzPct val="100000"/>
              <a:buFont typeface="Arial" pitchFamily="34"/>
              <a:buNone/>
            </a:defPPr>
            <a:lvl1pPr lvl="0">
              <a:buClr>
                <a:srgbClr val="1C1C1C"/>
              </a:buClr>
              <a:buSzPct val="100000"/>
              <a:buFont typeface="Arial" pitchFamily="34"/>
              <a:buChar char="•"/>
            </a:lvl1pPr>
          </a:lstStyle>
          <a:p>
            <a:pPr lvl="0" algn="r">
              <a:buNone/>
            </a:pP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O</a:t>
            </a: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dległość </a:t>
            </a: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mierzy się zerami   </a:t>
            </a:r>
            <a:b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pl-PL" sz="40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r>
              <a:rPr lang="pl-PL" sz="16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/>
            </a:r>
            <a:br>
              <a:rPr lang="pl-PL" sz="1600" b="1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</a:br>
            <a:endParaRPr lang="pl-PL" sz="1600" b="1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484784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940152" y="4941168"/>
            <a:ext cx="225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Granica Wszechświata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21757" y="5805264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20 000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000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km</a:t>
            </a:r>
          </a:p>
          <a:p>
            <a:pPr algn="ctr"/>
            <a:r>
              <a:rPr lang="pl-PL" b="1" dirty="0" smtClean="0"/>
              <a:t>46 000 </a:t>
            </a:r>
            <a:r>
              <a:rPr lang="pl-PL" b="1" dirty="0" err="1" smtClean="0"/>
              <a:t>000</a:t>
            </a:r>
            <a:r>
              <a:rPr lang="pl-PL" b="1" dirty="0" smtClean="0"/>
              <a:t> 000 lat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Metody wyznaczania odległości we Wszechświecie</a:t>
            </a:r>
            <a:endParaRPr lang="pl-PL" sz="3200" i="1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899592" y="1340768"/>
            <a:ext cx="3672408" cy="14718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pl-PL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pl-PL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9pPr>
          </a:lstStyle>
          <a:p>
            <a:pPr marL="342720" marR="0" lvl="0" indent="-342720" defTabSz="914400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Arial Unicode MS" pitchFamily="2"/>
                <a:cs typeface="Tahoma" pitchFamily="2"/>
              </a:rPr>
              <a:t>Bezpośrednie: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 pitchFamily="34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Arial Unicode MS" pitchFamily="2"/>
                <a:cs typeface="Tahoma" pitchFamily="2"/>
              </a:rPr>
              <a:t> metoda paralaksy,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 pitchFamily="34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lang="pl-PL" sz="1800" kern="0" dirty="0" smtClean="0"/>
              <a:t> pomiary laserowe</a:t>
            </a: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Arial Unicode MS" pitchFamily="2"/>
              <a:cs typeface="Tahoma" pitchFamily="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ts val="1150"/>
              <a:buFont typeface="Arial" pitchFamily="34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lang="pl-PL" sz="1800" kern="0" dirty="0" smtClean="0"/>
              <a:t> pomiary radarowe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Arial Unicode MS" pitchFamily="2"/>
              <a:cs typeface="Tahoma" pitchFamily="2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76056" y="4293096"/>
            <a:ext cx="4572000" cy="18364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720" lvl="0" indent="-342720">
              <a:spcBef>
                <a:spcPts val="799"/>
              </a:spcBef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pl-PL" kern="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Pośrednie:</a:t>
            </a:r>
          </a:p>
          <a:p>
            <a:pPr marL="0" lvl="1">
              <a:spcBef>
                <a:spcPts val="697"/>
              </a:spcBef>
              <a:buClr>
                <a:srgbClr val="000000"/>
              </a:buClr>
              <a:buSzPts val="1150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lang="pl-PL" kern="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 świece standardowe,</a:t>
            </a:r>
          </a:p>
          <a:p>
            <a:pPr marL="0" lvl="1">
              <a:spcBef>
                <a:spcPts val="697"/>
              </a:spcBef>
              <a:buClr>
                <a:srgbClr val="000000"/>
              </a:buClr>
              <a:buSzPts val="1150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lang="pl-PL" kern="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 pręty miernicze,</a:t>
            </a:r>
          </a:p>
          <a:p>
            <a:pPr marL="0" lvl="1">
              <a:spcBef>
                <a:spcPts val="697"/>
              </a:spcBef>
              <a:buClr>
                <a:srgbClr val="000000"/>
              </a:buClr>
              <a:buSzPts val="1150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lang="pl-PL" kern="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 prawo </a:t>
            </a:r>
            <a:r>
              <a:rPr lang="pl-PL" kern="0" dirty="0" err="1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Hubble’a</a:t>
            </a:r>
            <a:endParaRPr lang="pl-PL" kern="0" dirty="0" smtClean="0">
              <a:solidFill>
                <a:srgbClr val="000000"/>
              </a:solidFill>
              <a:latin typeface="Arial" pitchFamily="34"/>
              <a:ea typeface="Arial Unicode MS" pitchFamily="2"/>
              <a:cs typeface="Tahoma" pitchFamily="2"/>
            </a:endParaRPr>
          </a:p>
          <a:p>
            <a:pPr marL="0" lvl="1">
              <a:spcBef>
                <a:spcPts val="697"/>
              </a:spcBef>
              <a:buClr>
                <a:srgbClr val="000000"/>
              </a:buClr>
              <a:buSzPts val="1150"/>
              <a:buBlip>
                <a:blip r:embed="rId3"/>
              </a:buBlip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/>
            </a:pPr>
            <a:r>
              <a:rPr lang="pl-PL" kern="0" dirty="0" smtClean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rPr>
              <a:t> i 30 innych…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19971"/>
            <a:ext cx="3960440" cy="279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38884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Pomiary laserowe</a:t>
            </a:r>
            <a:endParaRPr lang="pl-PL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08351"/>
            <a:ext cx="20955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8988" y="4698826"/>
            <a:ext cx="2095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508" y="3600598"/>
            <a:ext cx="4285492" cy="321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405" y="764704"/>
            <a:ext cx="426999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4860032" y="1196752"/>
            <a:ext cx="426270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Szereg luster zostawionych na powierzchni </a:t>
            </a:r>
          </a:p>
          <a:p>
            <a:r>
              <a:rPr lang="pl-PL" dirty="0" smtClean="0"/>
              <a:t>Księżyca (Apollo 11, 14 i 15, Łunochod 1 i 2)</a:t>
            </a:r>
          </a:p>
          <a:p>
            <a:endParaRPr lang="pl-PL" dirty="0" smtClean="0"/>
          </a:p>
          <a:p>
            <a:r>
              <a:rPr lang="pl-PL" dirty="0" smtClean="0"/>
              <a:t>Średnica wiązki na Księżycu: 6.5 km</a:t>
            </a:r>
          </a:p>
          <a:p>
            <a:endParaRPr lang="pl-PL" dirty="0" smtClean="0"/>
          </a:p>
          <a:p>
            <a:r>
              <a:rPr lang="pl-PL" dirty="0" smtClean="0"/>
              <a:t>Na każde 10</a:t>
            </a:r>
            <a:r>
              <a:rPr lang="pl-PL" baseline="30000" dirty="0" smtClean="0"/>
              <a:t>17</a:t>
            </a:r>
            <a:r>
              <a:rPr lang="pl-PL" dirty="0" smtClean="0"/>
              <a:t> fotonów w kierunku Ziemi</a:t>
            </a:r>
          </a:p>
          <a:p>
            <a:r>
              <a:rPr lang="pl-PL" dirty="0" smtClean="0"/>
              <a:t>zostaje odbity tylko jeden</a:t>
            </a:r>
          </a:p>
          <a:p>
            <a:endParaRPr lang="pl-PL" dirty="0" smtClean="0"/>
          </a:p>
          <a:p>
            <a:r>
              <a:rPr lang="pl-PL" dirty="0" smtClean="0"/>
              <a:t>Ogromna dokładność. Stwierdzono np. </a:t>
            </a:r>
          </a:p>
          <a:p>
            <a:r>
              <a:rPr lang="pl-PL" dirty="0" smtClean="0"/>
              <a:t>oddalanie się Księżyca od Ziemi w tempie</a:t>
            </a:r>
          </a:p>
          <a:p>
            <a:r>
              <a:rPr lang="pl-PL" dirty="0" smtClean="0"/>
              <a:t>38 mm/rok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Pomiary radarowe</a:t>
            </a:r>
            <a:endParaRPr lang="pl-PL" sz="3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4"/>
            <a:ext cx="3289548" cy="282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0892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95536" y="1124744"/>
            <a:ext cx="39564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Prawa Keplera pozwalają nam zmierzyć </a:t>
            </a:r>
          </a:p>
          <a:p>
            <a:r>
              <a:rPr lang="pl-PL" dirty="0" smtClean="0"/>
              <a:t>odległości w układzie słonecznym. Są to </a:t>
            </a:r>
          </a:p>
          <a:p>
            <a:r>
              <a:rPr lang="pl-PL" dirty="0" smtClean="0"/>
              <a:t>jednak odległości względne. Potrzeba </a:t>
            </a:r>
          </a:p>
          <a:p>
            <a:r>
              <a:rPr lang="pl-PL" dirty="0" smtClean="0"/>
              <a:t>wyznaczyć jakąś jednostkę odległości.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72000" y="3789040"/>
            <a:ext cx="42164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1961 r. – pierwsze pomiary (podczas </a:t>
            </a:r>
          </a:p>
          <a:p>
            <a:r>
              <a:rPr lang="pl-PL" dirty="0" smtClean="0"/>
              <a:t>zbliżenia Wenus i  Ziemi)</a:t>
            </a:r>
          </a:p>
          <a:p>
            <a:endParaRPr lang="pl-PL" dirty="0" smtClean="0"/>
          </a:p>
          <a:p>
            <a:r>
              <a:rPr lang="pl-PL" dirty="0" smtClean="0"/>
              <a:t>Sygnał pokonał ponad 40 mln km</a:t>
            </a:r>
          </a:p>
          <a:p>
            <a:endParaRPr lang="pl-PL" dirty="0" smtClean="0"/>
          </a:p>
          <a:p>
            <a:r>
              <a:rPr lang="pl-PL" dirty="0" smtClean="0"/>
              <a:t>Znając położenie planet w US wiedzieliśmy,</a:t>
            </a:r>
          </a:p>
          <a:p>
            <a:r>
              <a:rPr lang="pl-PL" dirty="0" smtClean="0"/>
              <a:t>że Słońce znajdowało się 3.6 razy dalej</a:t>
            </a:r>
          </a:p>
          <a:p>
            <a:endParaRPr lang="pl-PL" dirty="0" smtClean="0"/>
          </a:p>
          <a:p>
            <a:r>
              <a:rPr lang="pl-PL" dirty="0" smtClean="0"/>
              <a:t>Wyznaczona wtedy wartość:</a:t>
            </a:r>
          </a:p>
          <a:p>
            <a:r>
              <a:rPr lang="pl-PL" dirty="0" smtClean="0"/>
              <a:t>		 1 AU= 149 600 000 km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Paralaksa</a:t>
            </a:r>
            <a:endParaRPr lang="pl-PL" sz="3200" i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552" y="1052736"/>
            <a:ext cx="4464496" cy="32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ole tekstowe 6"/>
          <p:cNvSpPr txBox="1"/>
          <p:nvPr/>
        </p:nvSpPr>
        <p:spPr>
          <a:xfrm>
            <a:off x="5436096" y="2204864"/>
            <a:ext cx="3126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Znając długość bazy i kąt o jaki </a:t>
            </a:r>
          </a:p>
          <a:p>
            <a:r>
              <a:rPr lang="pl-PL" dirty="0" smtClean="0"/>
              <a:t>przesunął się obiekt na dalekim</a:t>
            </a:r>
          </a:p>
          <a:p>
            <a:r>
              <a:rPr lang="pl-PL" dirty="0" smtClean="0"/>
              <a:t>tle można wyznaczyć odległość</a:t>
            </a:r>
            <a:endParaRPr lang="pl-PL" dirty="0"/>
          </a:p>
        </p:txBody>
      </p:sp>
      <p:pic>
        <p:nvPicPr>
          <p:cNvPr id="8" name="Obraz 7" descr="Parallax_exampl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4336301"/>
            <a:ext cx="6192688" cy="24770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Paralaksa heliocentryczna</a:t>
            </a:r>
            <a:endParaRPr lang="pl-PL" sz="3200" i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1520" y="1293073"/>
            <a:ext cx="6015240" cy="46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Łącznik prosty 11"/>
          <p:cNvSpPr/>
          <p:nvPr/>
        </p:nvSpPr>
        <p:spPr>
          <a:xfrm>
            <a:off x="1137348" y="1759677"/>
            <a:ext cx="152640" cy="685800"/>
          </a:xfrm>
          <a:prstGeom prst="line">
            <a:avLst/>
          </a:prstGeom>
          <a:noFill/>
          <a:ln w="28440">
            <a:solidFill>
              <a:srgbClr val="FFFF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Łącznik prosty 12"/>
          <p:cNvSpPr/>
          <p:nvPr/>
        </p:nvSpPr>
        <p:spPr>
          <a:xfrm flipH="1">
            <a:off x="6014268" y="1759677"/>
            <a:ext cx="76319" cy="685800"/>
          </a:xfrm>
          <a:prstGeom prst="line">
            <a:avLst/>
          </a:prstGeom>
          <a:noFill/>
          <a:ln w="28440">
            <a:solidFill>
              <a:srgbClr val="FFFF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Dowolny kształt 13"/>
          <p:cNvSpPr/>
          <p:nvPr/>
        </p:nvSpPr>
        <p:spPr>
          <a:xfrm>
            <a:off x="6252312" y="1364511"/>
            <a:ext cx="2643206" cy="544886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pl-PL" b="1" dirty="0" smtClean="0">
                <a:latin typeface="+mj-lt"/>
                <a:ea typeface="Times New Roman" pitchFamily="2"/>
                <a:cs typeface="Times New Roman" pitchFamily="2"/>
              </a:rPr>
              <a:t>Friedrich </a:t>
            </a:r>
            <a:r>
              <a:rPr lang="pl-PL" b="1" dirty="0" err="1">
                <a:latin typeface="+mj-lt"/>
                <a:ea typeface="Times New Roman" pitchFamily="2"/>
                <a:cs typeface="Times New Roman" pitchFamily="2"/>
              </a:rPr>
              <a:t>Bessel</a:t>
            </a:r>
            <a:r>
              <a:rPr lang="pl-PL" b="1" dirty="0">
                <a:latin typeface="+mj-lt"/>
                <a:ea typeface="Times New Roman" pitchFamily="2"/>
                <a:cs typeface="Times New Roman" pitchFamily="2"/>
              </a:rPr>
              <a:t> w 1838</a:t>
            </a:r>
            <a:r>
              <a:rPr lang="pl-PL" b="1" dirty="0">
                <a:latin typeface="+mj-lt"/>
                <a:ea typeface="Arial Unicode MS" pitchFamily="2"/>
                <a:cs typeface="Tahoma" pitchFamily="2"/>
              </a:rPr>
              <a:t> </a:t>
            </a:r>
            <a:r>
              <a:rPr lang="pl-PL" b="1" dirty="0" smtClean="0">
                <a:latin typeface="+mj-lt"/>
                <a:ea typeface="Arial Unicode MS" pitchFamily="2"/>
                <a:cs typeface="Tahoma" pitchFamily="2"/>
              </a:rPr>
              <a:t>mierzy paralaksę gwiazdy </a:t>
            </a:r>
            <a:r>
              <a:rPr lang="pl-PL" b="1" dirty="0" smtClean="0">
                <a:solidFill>
                  <a:srgbClr val="990000"/>
                </a:solidFill>
                <a:latin typeface="+mj-lt"/>
                <a:ea typeface="Times New Roman" pitchFamily="2"/>
                <a:cs typeface="Times New Roman" pitchFamily="2"/>
              </a:rPr>
              <a:t>61 </a:t>
            </a:r>
            <a:r>
              <a:rPr lang="pl-PL" b="1" dirty="0" err="1" smtClean="0">
                <a:solidFill>
                  <a:srgbClr val="990000"/>
                </a:solidFill>
                <a:latin typeface="+mj-lt"/>
                <a:ea typeface="Times New Roman" pitchFamily="2"/>
                <a:cs typeface="Times New Roman" pitchFamily="2"/>
              </a:rPr>
              <a:t>Cygni</a:t>
            </a: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endParaRPr lang="pl-PL" b="1" dirty="0" smtClean="0">
              <a:solidFill>
                <a:srgbClr val="990000"/>
              </a:solidFill>
              <a:latin typeface="+mj-lt"/>
              <a:ea typeface="Times New Roman" pitchFamily="2"/>
              <a:cs typeface="Times New Roman" pitchFamily="2"/>
            </a:endParaRP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pl-PL" b="1" dirty="0" smtClean="0">
                <a:latin typeface="+mj-lt"/>
                <a:ea typeface="Times New Roman" pitchFamily="2"/>
                <a:cs typeface="Times New Roman" pitchFamily="2"/>
              </a:rPr>
              <a:t>Kolejnego pomiaru  dokonał Thomas Henderson.  </a:t>
            </a:r>
            <a:r>
              <a:rPr lang="pl-PL" b="1" dirty="0">
                <a:latin typeface="+mj-lt"/>
                <a:ea typeface="Times New Roman" pitchFamily="2"/>
                <a:cs typeface="Times New Roman" pitchFamily="2"/>
              </a:rPr>
              <a:t>Z</a:t>
            </a:r>
            <a:r>
              <a:rPr lang="pl-PL" b="1" dirty="0" smtClean="0">
                <a:latin typeface="+mj-lt"/>
                <a:ea typeface="Times New Roman" pitchFamily="2"/>
                <a:cs typeface="Times New Roman" pitchFamily="2"/>
              </a:rPr>
              <a:t>mierzył </a:t>
            </a:r>
            <a:r>
              <a:rPr lang="pl-PL" b="1" dirty="0">
                <a:latin typeface="+mj-lt"/>
                <a:ea typeface="Times New Roman" pitchFamily="2"/>
                <a:cs typeface="Times New Roman" pitchFamily="2"/>
              </a:rPr>
              <a:t>odległość </a:t>
            </a:r>
            <a:r>
              <a:rPr lang="pl-PL" b="1" dirty="0" smtClean="0">
                <a:solidFill>
                  <a:srgbClr val="990000"/>
                </a:solidFill>
                <a:latin typeface="+mj-lt"/>
                <a:ea typeface="Times New Roman" pitchFamily="2"/>
                <a:cs typeface="Times New Roman" pitchFamily="2"/>
              </a:rPr>
              <a:t>α Cen</a:t>
            </a:r>
            <a:endParaRPr lang="pl-PL" b="1" dirty="0">
              <a:latin typeface="+mj-lt"/>
              <a:ea typeface="Times New Roman" pitchFamily="2"/>
              <a:cs typeface="Times New Roman" pitchFamily="2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006" y="793007"/>
            <a:ext cx="1571636" cy="19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5320" y="3507651"/>
            <a:ext cx="1389710" cy="2119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Paralaksa heliocentryczna</a:t>
            </a:r>
            <a:endParaRPr lang="pl-PL" sz="3200" i="1" dirty="0"/>
          </a:p>
        </p:txBody>
      </p:sp>
      <p:sp>
        <p:nvSpPr>
          <p:cNvPr id="20" name="Dowolny kształt 19"/>
          <p:cNvSpPr/>
          <p:nvPr/>
        </p:nvSpPr>
        <p:spPr>
          <a:xfrm>
            <a:off x="5500694" y="1714488"/>
            <a:ext cx="221688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pl-PL" sz="2400">
                <a:latin typeface="Verdana" pitchFamily="34"/>
                <a:ea typeface="Arial" pitchFamily="34"/>
                <a:cs typeface="Arial" pitchFamily="34"/>
              </a:rPr>
              <a:t>D[pc] = 1/</a:t>
            </a:r>
            <a:r>
              <a:rPr lang="el-GR" sz="2400">
                <a:latin typeface="Arial" pitchFamily="34"/>
                <a:ea typeface="Arial" pitchFamily="34"/>
                <a:cs typeface="Arial" pitchFamily="34"/>
              </a:rPr>
              <a:t>π</a:t>
            </a:r>
            <a:r>
              <a:rPr lang="el-GR" sz="2400">
                <a:latin typeface="Verdana" pitchFamily="34"/>
                <a:ea typeface="Arial" pitchFamily="34"/>
                <a:cs typeface="Arial" pitchFamily="34"/>
              </a:rPr>
              <a:t>″</a:t>
            </a: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76799" y="1319261"/>
            <a:ext cx="3595680" cy="41623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Łącznik prosty 21"/>
          <p:cNvSpPr/>
          <p:nvPr/>
        </p:nvSpPr>
        <p:spPr>
          <a:xfrm>
            <a:off x="1743480" y="2181101"/>
            <a:ext cx="685800" cy="609840"/>
          </a:xfrm>
          <a:prstGeom prst="line">
            <a:avLst/>
          </a:prstGeom>
          <a:noFill/>
          <a:ln w="28440">
            <a:solidFill>
              <a:srgbClr val="FFFF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Dowolny kształt 22"/>
          <p:cNvSpPr/>
          <p:nvPr/>
        </p:nvSpPr>
        <p:spPr>
          <a:xfrm>
            <a:off x="908639" y="1952501"/>
            <a:ext cx="121104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pl-PL" sz="1400" b="1">
                <a:latin typeface="Arial" pitchFamily="34"/>
                <a:ea typeface="Arial Unicode MS" pitchFamily="2"/>
                <a:cs typeface="Tahoma" pitchFamily="2"/>
              </a:rPr>
              <a:t>to mierzymy</a:t>
            </a:r>
          </a:p>
        </p:txBody>
      </p:sp>
      <p:sp>
        <p:nvSpPr>
          <p:cNvPr id="24" name="Łącznik prosty 23"/>
          <p:cNvSpPr/>
          <p:nvPr/>
        </p:nvSpPr>
        <p:spPr>
          <a:xfrm flipV="1">
            <a:off x="1743480" y="5152901"/>
            <a:ext cx="0" cy="533520"/>
          </a:xfrm>
          <a:prstGeom prst="line">
            <a:avLst/>
          </a:prstGeom>
          <a:noFill/>
          <a:ln w="28440">
            <a:solidFill>
              <a:srgbClr val="FFFF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Dowolny kształt 24"/>
          <p:cNvSpPr/>
          <p:nvPr/>
        </p:nvSpPr>
        <p:spPr>
          <a:xfrm>
            <a:off x="1326960" y="5686421"/>
            <a:ext cx="947159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pl-PL" sz="1400" b="1">
                <a:latin typeface="Arial" pitchFamily="34"/>
                <a:ea typeface="Arial Unicode MS" pitchFamily="2"/>
                <a:cs typeface="Tahoma" pitchFamily="2"/>
              </a:rPr>
              <a:t>to znamy</a:t>
            </a:r>
          </a:p>
        </p:txBody>
      </p:sp>
      <p:sp>
        <p:nvSpPr>
          <p:cNvPr id="26" name="Dowolny kształt 25"/>
          <p:cNvSpPr/>
          <p:nvPr/>
        </p:nvSpPr>
        <p:spPr>
          <a:xfrm>
            <a:off x="0" y="3248141"/>
            <a:ext cx="182376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pl-PL" sz="1400" b="1">
                <a:latin typeface="Arial" pitchFamily="34"/>
                <a:ea typeface="Arial Unicode MS" pitchFamily="2"/>
                <a:cs typeface="Tahoma" pitchFamily="2"/>
              </a:rPr>
              <a:t>nieznana odległość</a:t>
            </a:r>
          </a:p>
        </p:txBody>
      </p:sp>
      <p:sp>
        <p:nvSpPr>
          <p:cNvPr id="27" name="Łącznik prosty 26"/>
          <p:cNvSpPr/>
          <p:nvPr/>
        </p:nvSpPr>
        <p:spPr>
          <a:xfrm>
            <a:off x="1210320" y="3552700"/>
            <a:ext cx="380880" cy="304921"/>
          </a:xfrm>
          <a:prstGeom prst="line">
            <a:avLst/>
          </a:prstGeom>
          <a:noFill/>
          <a:ln w="28440">
            <a:solidFill>
              <a:srgbClr val="CC0066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8" name="Łącznik prosty 27"/>
          <p:cNvSpPr/>
          <p:nvPr/>
        </p:nvSpPr>
        <p:spPr>
          <a:xfrm flipH="1">
            <a:off x="905040" y="2486021"/>
            <a:ext cx="1600200" cy="2514600"/>
          </a:xfrm>
          <a:prstGeom prst="line">
            <a:avLst/>
          </a:prstGeom>
          <a:noFill/>
          <a:ln w="44280">
            <a:solidFill>
              <a:srgbClr val="CC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Dowolny kształt 28"/>
          <p:cNvSpPr/>
          <p:nvPr/>
        </p:nvSpPr>
        <p:spPr>
          <a:xfrm>
            <a:off x="2277000" y="2714620"/>
            <a:ext cx="304920" cy="304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28440">
            <a:solidFill>
              <a:srgbClr val="FFFF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Łącznik prosty 29"/>
          <p:cNvSpPr/>
          <p:nvPr/>
        </p:nvSpPr>
        <p:spPr>
          <a:xfrm>
            <a:off x="905400" y="5076941"/>
            <a:ext cx="1600200" cy="0"/>
          </a:xfrm>
          <a:prstGeom prst="line">
            <a:avLst/>
          </a:prstGeom>
          <a:noFill/>
          <a:ln w="38160">
            <a:solidFill>
              <a:srgbClr val="FFFF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1" name="Łącznik prosty 30"/>
          <p:cNvSpPr/>
          <p:nvPr/>
        </p:nvSpPr>
        <p:spPr>
          <a:xfrm flipH="1">
            <a:off x="2581560" y="1876541"/>
            <a:ext cx="685800" cy="380880"/>
          </a:xfrm>
          <a:prstGeom prst="line">
            <a:avLst/>
          </a:prstGeom>
          <a:noFill/>
          <a:ln w="28440">
            <a:solidFill>
              <a:srgbClr val="FFFF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lvl="0" rtl="0" hangingPunct="0">
              <a:buNone/>
              <a:tabLst/>
            </a:pPr>
            <a:endParaRPr lang="pl-PL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786058"/>
            <a:ext cx="45383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Paralaksa - </a:t>
            </a:r>
            <a:r>
              <a:rPr lang="pl-PL" sz="3200" i="1" dirty="0" err="1" smtClean="0"/>
              <a:t>Hipparcos</a:t>
            </a:r>
            <a:endParaRPr lang="pl-PL" sz="3200" i="1" dirty="0"/>
          </a:p>
        </p:txBody>
      </p:sp>
      <p:sp>
        <p:nvSpPr>
          <p:cNvPr id="4" name="Prostokąt 3"/>
          <p:cNvSpPr/>
          <p:nvPr/>
        </p:nvSpPr>
        <p:spPr>
          <a:xfrm>
            <a:off x="251520" y="1208941"/>
            <a:ext cx="503663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Hi</a:t>
            </a:r>
            <a:r>
              <a:rPr lang="en-US" dirty="0" smtClean="0"/>
              <a:t>gh </a:t>
            </a:r>
            <a:r>
              <a:rPr lang="en-US" b="1" dirty="0" smtClean="0"/>
              <a:t>P</a:t>
            </a:r>
            <a:r>
              <a:rPr lang="en-US" dirty="0" smtClean="0"/>
              <a:t>recision </a:t>
            </a:r>
            <a:r>
              <a:rPr lang="en-US" b="1" dirty="0" smtClean="0"/>
              <a:t>Par</a:t>
            </a:r>
            <a:r>
              <a:rPr lang="en-US" dirty="0" smtClean="0"/>
              <a:t>allax </a:t>
            </a:r>
            <a:r>
              <a:rPr lang="en-US" b="1" dirty="0" smtClean="0"/>
              <a:t>Co</a:t>
            </a:r>
            <a:r>
              <a:rPr lang="en-US" dirty="0" smtClean="0"/>
              <a:t>llecting </a:t>
            </a:r>
            <a:r>
              <a:rPr lang="en-US" b="1" dirty="0" smtClean="0"/>
              <a:t>S</a:t>
            </a:r>
            <a:r>
              <a:rPr lang="en-US" dirty="0" smtClean="0"/>
              <a:t>atellite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Wystrzelony 8 sierpnia 1989 r.</a:t>
            </a:r>
          </a:p>
          <a:p>
            <a:endParaRPr lang="pl-PL" dirty="0" smtClean="0"/>
          </a:p>
          <a:p>
            <a:r>
              <a:rPr lang="pl-PL" dirty="0" smtClean="0"/>
              <a:t>Dwa katalogi z obserwacjami:</a:t>
            </a:r>
          </a:p>
          <a:p>
            <a:endParaRPr lang="pl-PL" dirty="0" smtClean="0"/>
          </a:p>
          <a:p>
            <a:r>
              <a:rPr lang="pl-PL" dirty="0" smtClean="0"/>
              <a:t>1. </a:t>
            </a:r>
            <a:r>
              <a:rPr lang="pl-PL" dirty="0" err="1" smtClean="0"/>
              <a:t>Hipparcos</a:t>
            </a:r>
            <a:r>
              <a:rPr lang="pl-PL" dirty="0" smtClean="0"/>
              <a:t> – pomiary położeń (dokładność </a:t>
            </a:r>
            <a:br>
              <a:rPr lang="pl-PL" dirty="0" smtClean="0"/>
            </a:br>
            <a:r>
              <a:rPr lang="pl-PL" dirty="0" smtClean="0"/>
              <a:t>1 milisekundy kątowej) i jasności (dokładność 2%)</a:t>
            </a:r>
          </a:p>
          <a:p>
            <a:r>
              <a:rPr lang="pl-PL" dirty="0" smtClean="0"/>
              <a:t>dla 118 tys. gwiazd</a:t>
            </a:r>
          </a:p>
          <a:p>
            <a:endParaRPr lang="pl-PL" dirty="0" smtClean="0"/>
          </a:p>
          <a:p>
            <a:r>
              <a:rPr lang="pl-PL" dirty="0" smtClean="0"/>
              <a:t>2. Tycho – pozycje (z dokładnością 20-30 milisekund</a:t>
            </a:r>
          </a:p>
          <a:p>
            <a:r>
              <a:rPr lang="pl-PL" dirty="0" smtClean="0"/>
              <a:t>kątowych) i jasności (dokładność 6%) dla ponad </a:t>
            </a:r>
          </a:p>
          <a:p>
            <a:r>
              <a:rPr lang="pl-PL" dirty="0" smtClean="0"/>
              <a:t>miliona gwiazd</a:t>
            </a:r>
          </a:p>
          <a:p>
            <a:endParaRPr lang="pl-PL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764704"/>
            <a:ext cx="3286894" cy="30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717032"/>
            <a:ext cx="2240868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Paralaksa - dokładność</a:t>
            </a:r>
            <a:endParaRPr lang="pl-PL" sz="32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1052736"/>
            <a:ext cx="8715240" cy="27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1039"/>
            <a:ext cx="2664296" cy="296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3347864" y="4410978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Wyznaczono paralaksy dla około 7 tys. gwiazd do </a:t>
            </a:r>
          </a:p>
          <a:p>
            <a:r>
              <a:rPr lang="pl-PL" dirty="0" smtClean="0"/>
              <a:t>odległości 500 lat świetlnych</a:t>
            </a:r>
          </a:p>
          <a:p>
            <a:endParaRPr lang="pl-PL" dirty="0" smtClean="0"/>
          </a:p>
          <a:p>
            <a:r>
              <a:rPr lang="pl-PL" dirty="0" smtClean="0"/>
              <a:t>W niektórych przypadkach okazało się, że pomiary </a:t>
            </a:r>
          </a:p>
          <a:p>
            <a:r>
              <a:rPr lang="pl-PL" dirty="0" smtClean="0"/>
              <a:t>są obarczone (w niektórych obszarach nieba) błędem </a:t>
            </a:r>
          </a:p>
          <a:p>
            <a:r>
              <a:rPr lang="pl-PL" dirty="0" smtClean="0"/>
              <a:t>na poziomie 1 sekundy kątowej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Świece standardowe</a:t>
            </a:r>
            <a:endParaRPr lang="pl-PL" sz="3200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80880" y="980728"/>
            <a:ext cx="3657600" cy="358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139951" y="980728"/>
            <a:ext cx="466215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539552" y="4725144"/>
            <a:ext cx="81158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Na podstawie obserwacji obiektu o znanej jasności wyznaczamy odległość do niego</a:t>
            </a:r>
          </a:p>
          <a:p>
            <a:endParaRPr lang="pl-PL" dirty="0" smtClean="0"/>
          </a:p>
          <a:p>
            <a:r>
              <a:rPr lang="pl-PL" dirty="0" smtClean="0"/>
              <a:t>Rolę świec standardowych spełniają między innymi gwiazdy zmienne (pulsujące) </a:t>
            </a:r>
          </a:p>
          <a:p>
            <a:r>
              <a:rPr lang="pl-PL" dirty="0" smtClean="0"/>
              <a:t>i supernowe typu </a:t>
            </a:r>
            <a:r>
              <a:rPr lang="pl-PL" dirty="0" err="1" smtClean="0"/>
              <a:t>Ia</a:t>
            </a:r>
            <a:r>
              <a:rPr lang="pl-PL" dirty="0" smtClean="0"/>
              <a:t> </a:t>
            </a:r>
          </a:p>
          <a:p>
            <a:endParaRPr lang="pl-PL" dirty="0" smtClean="0"/>
          </a:p>
          <a:p>
            <a:r>
              <a:rPr lang="pl-PL" dirty="0" smtClean="0"/>
              <a:t>Jeżeli świecą standardową jest bardzo jasny obiekt, to możemy wyznaczyć naprawdę </a:t>
            </a:r>
          </a:p>
          <a:p>
            <a:r>
              <a:rPr lang="pl-PL" dirty="0" smtClean="0"/>
              <a:t>duże odległości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53867"/>
            <a:ext cx="4192270" cy="301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Jednostki odległości w astronomii</a:t>
            </a:r>
            <a:endParaRPr lang="pl-PL" sz="3200" i="1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528" y="960120"/>
          <a:ext cx="8208912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3656632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jednostka</a:t>
                      </a:r>
                      <a:r>
                        <a:rPr lang="pl-PL" baseline="0" dirty="0" smtClean="0"/>
                        <a:t> astronomiczna</a:t>
                      </a:r>
                    </a:p>
                    <a:p>
                      <a:pPr algn="ctr"/>
                      <a:r>
                        <a:rPr lang="pl-PL" baseline="0" dirty="0" smtClean="0"/>
                        <a:t>AU, </a:t>
                      </a:r>
                      <a:r>
                        <a:rPr lang="pl-PL" baseline="0" dirty="0" err="1" smtClean="0"/>
                        <a:t>j.a</a:t>
                      </a:r>
                      <a:r>
                        <a:rPr lang="pl-PL" baseline="0" dirty="0" smtClean="0"/>
                        <a:t>.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 odległość Ziemi od Słońca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1.4959787*10</a:t>
                      </a:r>
                      <a:r>
                        <a:rPr lang="pl-PL" baseline="30000" dirty="0" smtClean="0"/>
                        <a:t>11</a:t>
                      </a:r>
                      <a:r>
                        <a:rPr lang="pl-PL" dirty="0" smtClean="0"/>
                        <a:t> </a:t>
                      </a:r>
                      <a:r>
                        <a:rPr lang="pl-PL" dirty="0" smtClean="0"/>
                        <a:t>m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rok świetlny</a:t>
                      </a:r>
                    </a:p>
                    <a:p>
                      <a:pPr algn="ctr"/>
                      <a:r>
                        <a:rPr lang="pl-PL" dirty="0" err="1" smtClean="0"/>
                        <a:t>l.y</a:t>
                      </a:r>
                      <a:r>
                        <a:rPr lang="pl-PL" dirty="0" smtClean="0"/>
                        <a:t>., </a:t>
                      </a:r>
                      <a:r>
                        <a:rPr lang="pl-PL" dirty="0" err="1" smtClean="0"/>
                        <a:t>r.św</a:t>
                      </a:r>
                      <a:r>
                        <a:rPr lang="pl-PL" dirty="0" smtClean="0"/>
                        <a:t>.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odległość przebyta przez światło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w próżni w ciągu 1 roku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9.4605*10</a:t>
                      </a:r>
                      <a:r>
                        <a:rPr lang="pl-PL" baseline="30000" dirty="0" smtClean="0"/>
                        <a:t>15</a:t>
                      </a:r>
                      <a:r>
                        <a:rPr lang="pl-PL" baseline="0" dirty="0" smtClean="0"/>
                        <a:t> m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parsek</a:t>
                      </a:r>
                    </a:p>
                    <a:p>
                      <a:pPr algn="ctr"/>
                      <a:r>
                        <a:rPr lang="pl-PL" dirty="0" err="1" smtClean="0"/>
                        <a:t>pc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odległość, z której 1 </a:t>
                      </a:r>
                      <a:r>
                        <a:rPr lang="pl-PL" dirty="0" err="1" smtClean="0"/>
                        <a:t>j.a</a:t>
                      </a:r>
                      <a:r>
                        <a:rPr lang="pl-PL" dirty="0" smtClean="0"/>
                        <a:t>. jest widoczna pod kątem</a:t>
                      </a:r>
                      <a:r>
                        <a:rPr lang="pl-PL" baseline="0" dirty="0" smtClean="0"/>
                        <a:t> 1’’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3.0857*10</a:t>
                      </a:r>
                      <a:r>
                        <a:rPr lang="pl-PL" baseline="30000" dirty="0" smtClean="0"/>
                        <a:t>16</a:t>
                      </a:r>
                      <a:r>
                        <a:rPr lang="pl-PL" dirty="0" smtClean="0"/>
                        <a:t> m</a:t>
                      </a:r>
                    </a:p>
                    <a:p>
                      <a:pPr algn="ctr"/>
                      <a:r>
                        <a:rPr lang="pl-PL" dirty="0" smtClean="0"/>
                        <a:t>3.2616 </a:t>
                      </a:r>
                      <a:r>
                        <a:rPr lang="pl-PL" dirty="0" err="1" smtClean="0"/>
                        <a:t>l.y</a:t>
                      </a:r>
                      <a:r>
                        <a:rPr lang="pl-PL" dirty="0" smtClean="0"/>
                        <a:t>.</a:t>
                      </a:r>
                    </a:p>
                    <a:p>
                      <a:pPr algn="ctr"/>
                      <a:r>
                        <a:rPr lang="pl-PL" dirty="0" smtClean="0"/>
                        <a:t>206265 AU</a:t>
                      </a:r>
                      <a:endParaRPr lang="pl-PL" dirty="0"/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73016"/>
            <a:ext cx="3714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4908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Świece standardowe – zmienne pulsujące</a:t>
            </a:r>
            <a:endParaRPr lang="pl-PL" sz="32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67147"/>
            <a:ext cx="2095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4"/>
          <p:cNvSpPr txBox="1"/>
          <p:nvPr/>
        </p:nvSpPr>
        <p:spPr>
          <a:xfrm>
            <a:off x="428596" y="4696105"/>
            <a:ext cx="2657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Henrietta Swan </a:t>
            </a:r>
            <a:r>
              <a:rPr lang="pl-PL" b="1" dirty="0" err="1" smtClean="0"/>
              <a:t>Leavitt</a:t>
            </a:r>
            <a:endParaRPr lang="pl-PL" b="1" dirty="0" smtClean="0"/>
          </a:p>
          <a:p>
            <a:r>
              <a:rPr lang="pl-PL" b="1" dirty="0" smtClean="0"/>
              <a:t>4.06.1868 r.- 12.12.1921 r.</a:t>
            </a:r>
            <a:endParaRPr lang="pl-PL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484784"/>
            <a:ext cx="508832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3500430" y="5485312"/>
            <a:ext cx="5129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/>
              <a:t>Związek jasności absolutnej z okresem zmian blasku</a:t>
            </a:r>
          </a:p>
          <a:p>
            <a:r>
              <a:rPr lang="pl-PL" b="1" dirty="0" smtClean="0"/>
              <a:t>sprawia, że cefeidy są świecami standardowymi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Świece standardowe – zmienne pulsujące</a:t>
            </a:r>
            <a:endParaRPr lang="pl-PL" sz="3200" i="1" dirty="0"/>
          </a:p>
        </p:txBody>
      </p:sp>
      <p:sp>
        <p:nvSpPr>
          <p:cNvPr id="4" name="Dowolny kształt 3"/>
          <p:cNvSpPr/>
          <p:nvPr/>
        </p:nvSpPr>
        <p:spPr>
          <a:xfrm>
            <a:off x="4788024" y="980728"/>
            <a:ext cx="4336822" cy="268272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</a:pPr>
            <a:r>
              <a:rPr lang="pl-PL" b="1" dirty="0" smtClean="0">
                <a:ea typeface="Arial Unicode MS" pitchFamily="2"/>
                <a:cs typeface="Tahoma" pitchFamily="2"/>
              </a:rPr>
              <a:t>Cefeidy:</a:t>
            </a:r>
            <a:endParaRPr lang="pl-PL" b="1" dirty="0">
              <a:ea typeface="Arial Unicode MS" pitchFamily="2"/>
              <a:cs typeface="Tahoma" pitchFamily="2"/>
            </a:endParaRPr>
          </a:p>
          <a:p>
            <a:pPr hangingPunct="0">
              <a:spcBef>
                <a:spcPts val="1247"/>
              </a:spcBef>
              <a:buClr>
                <a:srgbClr val="000000"/>
              </a:buClr>
              <a:buSzPct val="100000"/>
            </a:pPr>
            <a:r>
              <a:rPr lang="pl-PL" b="1" dirty="0" smtClean="0">
                <a:ea typeface="Arial Unicode MS" pitchFamily="2"/>
                <a:cs typeface="Tahoma" pitchFamily="2"/>
              </a:rPr>
              <a:t>n</a:t>
            </a:r>
            <a:r>
              <a:rPr lang="pl-PL" b="1" dirty="0" smtClean="0">
                <a:ea typeface="Times New Roman" pitchFamily="2"/>
                <a:cs typeface="Times New Roman" pitchFamily="2"/>
              </a:rPr>
              <a:t>adolbrzymy (widoczne z dużych odległości)</a:t>
            </a:r>
          </a:p>
          <a:p>
            <a:pPr marL="0" marR="0" lvl="0" indent="0" rtl="0" hangingPunct="0"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</a:pPr>
            <a:r>
              <a:rPr lang="pl-PL" b="1" dirty="0" smtClean="0">
                <a:ea typeface="Times New Roman" pitchFamily="2"/>
                <a:cs typeface="Times New Roman" pitchFamily="2"/>
              </a:rPr>
              <a:t>gwiazdy </a:t>
            </a:r>
            <a:r>
              <a:rPr lang="pl-PL" b="1" dirty="0">
                <a:ea typeface="Times New Roman" pitchFamily="2"/>
                <a:cs typeface="Times New Roman" pitchFamily="2"/>
              </a:rPr>
              <a:t>zmienne </a:t>
            </a:r>
            <a:r>
              <a:rPr lang="pl-PL" b="1" dirty="0" smtClean="0">
                <a:ea typeface="Times New Roman" pitchFamily="2"/>
                <a:cs typeface="Times New Roman" pitchFamily="2"/>
              </a:rPr>
              <a:t>pulsujące</a:t>
            </a:r>
            <a:endParaRPr lang="pl-PL" b="1" dirty="0">
              <a:ea typeface="Times New Roman" pitchFamily="2"/>
              <a:cs typeface="Times New Roman" pitchFamily="2"/>
            </a:endParaRPr>
          </a:p>
          <a:p>
            <a:pPr lvl="0">
              <a:spcBef>
                <a:spcPts val="598"/>
              </a:spcBef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pl-PL" b="1" dirty="0" smtClean="0">
                <a:solidFill>
                  <a:srgbClr val="000000"/>
                </a:solidFill>
                <a:ea typeface="Arial Unicode MS" pitchFamily="2"/>
                <a:cs typeface="Times New Roman" pitchFamily="2"/>
              </a:rPr>
              <a:t>okres zmian jasności: od 1 do 150 dni.</a:t>
            </a:r>
          </a:p>
          <a:p>
            <a:pPr lvl="0">
              <a:spcBef>
                <a:spcPts val="598"/>
              </a:spcBef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pl-PL" b="1" dirty="0" smtClean="0">
                <a:solidFill>
                  <a:srgbClr val="000000"/>
                </a:solidFill>
                <a:ea typeface="Arial Unicode MS" pitchFamily="2"/>
                <a:cs typeface="Tahoma" pitchFamily="2"/>
              </a:rPr>
              <a:t>a</a:t>
            </a:r>
            <a:r>
              <a:rPr lang="pl-PL" b="1" dirty="0" smtClean="0">
                <a:solidFill>
                  <a:srgbClr val="000000"/>
                </a:solidFill>
                <a:ea typeface="Arial Unicode MS" pitchFamily="2"/>
                <a:cs typeface="Times New Roman" pitchFamily="2"/>
              </a:rPr>
              <a:t>mplituda zmian jasności: od 0,1 do 2 mag</a:t>
            </a:r>
          </a:p>
          <a:p>
            <a:pPr marL="0" marR="0" lvl="0" indent="0" rtl="0" hangingPunct="0">
              <a:spcBef>
                <a:spcPts val="1247"/>
              </a:spcBef>
              <a:spcAft>
                <a:spcPts val="0"/>
              </a:spcAft>
              <a:buClr>
                <a:srgbClr val="000000"/>
              </a:buClr>
              <a:buSzPct val="100000"/>
              <a:tabLst/>
            </a:pPr>
            <a:endParaRPr lang="pl-PL" b="1" dirty="0">
              <a:ea typeface="Times New Roman" pitchFamily="2"/>
              <a:cs typeface="Times New Roman" pitchFamily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4342" y="3456066"/>
            <a:ext cx="3071834" cy="318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cephei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208194" y="2843059"/>
            <a:ext cx="3187643" cy="441365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880938" y="884299"/>
            <a:ext cx="3657600" cy="31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Świece standardowe – zmienne pulsujące</a:t>
            </a:r>
            <a:endParaRPr lang="pl-PL" sz="3200" i="1" dirty="0"/>
          </a:p>
        </p:txBody>
      </p:sp>
      <p:sp>
        <p:nvSpPr>
          <p:cNvPr id="4" name="Symbol zastępczy tekstu 2"/>
          <p:cNvSpPr txBox="1">
            <a:spLocks/>
          </p:cNvSpPr>
          <p:nvPr/>
        </p:nvSpPr>
        <p:spPr>
          <a:xfrm>
            <a:off x="457200" y="1528786"/>
            <a:ext cx="4114800" cy="14414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pl-PL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pl-PL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pl-PL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pl-PL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 gwiazdy pulsujące,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 podobne do cefeid, ale mają mniejsze 	rozmiary i krótsze okresy pulsacji,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Arial Unicode MS" pitchFamily="2"/>
                <a:cs typeface="Tahoma" pitchFamily="2"/>
              </a:rPr>
              <a:t> wykorzystywane do wyznaczania 	odległości do gromad kulistych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Arial Unicode MS" pitchFamily="2"/>
              <a:cs typeface="Tahoma" pitchFamily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286380" y="3357562"/>
            <a:ext cx="3236760" cy="3352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olny kształt 5"/>
          <p:cNvSpPr/>
          <p:nvPr/>
        </p:nvSpPr>
        <p:spPr>
          <a:xfrm>
            <a:off x="428596" y="4572008"/>
            <a:ext cx="4286280" cy="1828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</a:pPr>
            <a:r>
              <a:rPr lang="pl-PL" sz="1800" b="1" dirty="0">
                <a:ea typeface="Arial Unicode MS" pitchFamily="2"/>
                <a:cs typeface="Tahoma" pitchFamily="2"/>
              </a:rPr>
              <a:t>gwiazdy pulsujące,</a:t>
            </a:r>
          </a:p>
          <a:p>
            <a:pPr marL="0" marR="0" lvl="0" indent="0" rtl="0" hangingPunct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</a:pPr>
            <a:r>
              <a:rPr lang="pl-PL" sz="1800" b="1" dirty="0">
                <a:ea typeface="Arial Unicode MS" pitchFamily="2"/>
                <a:cs typeface="Tahoma" pitchFamily="2"/>
              </a:rPr>
              <a:t>podobne do cefeid </a:t>
            </a:r>
            <a:r>
              <a:rPr lang="pl-PL" sz="1800" b="1" dirty="0" smtClean="0">
                <a:ea typeface="Arial Unicode MS" pitchFamily="2"/>
                <a:cs typeface="Tahoma" pitchFamily="2"/>
              </a:rPr>
              <a:t>(cefeidy </a:t>
            </a:r>
            <a:r>
              <a:rPr lang="pl-PL" sz="1800" b="1" dirty="0">
                <a:ea typeface="Arial Unicode MS" pitchFamily="2"/>
                <a:cs typeface="Tahoma" pitchFamily="2"/>
              </a:rPr>
              <a:t>typu II),</a:t>
            </a:r>
          </a:p>
          <a:p>
            <a:pPr marL="0" marR="0" lvl="0" indent="0" rtl="0" hangingPunct="0">
              <a:lnSpc>
                <a:spcPct val="9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  <a:tabLst/>
            </a:pPr>
            <a:r>
              <a:rPr lang="pl-PL" sz="1800" b="1" dirty="0">
                <a:ea typeface="Arial Unicode MS" pitchFamily="2"/>
                <a:cs typeface="Tahoma" pitchFamily="2"/>
              </a:rPr>
              <a:t>obserwuje się je w gromadach kulistych,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5214942" y="785794"/>
            <a:ext cx="3416079" cy="2476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0" y="920095"/>
            <a:ext cx="5105520" cy="4616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defPPr lvl="0">
              <a:buClr>
                <a:srgbClr val="1C1C1C"/>
              </a:buClr>
              <a:buSzPct val="100000"/>
              <a:buFont typeface="Arial" pitchFamily="34"/>
              <a:buNone/>
            </a:defPPr>
            <a:lvl1pPr lvl="0">
              <a:buClr>
                <a:srgbClr val="1C1C1C"/>
              </a:buClr>
              <a:buSzPct val="100000"/>
              <a:buFont typeface="Arial" pitchFamily="34"/>
              <a:buChar char="•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1C1C1C"/>
              </a:buClr>
              <a:buSzPct val="100000"/>
              <a:buFont typeface="Arial" pitchFamily="34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RR </a:t>
            </a:r>
            <a:r>
              <a:rPr kumimoji="0" lang="pl-PL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Lyrae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Dowolny kształt 10"/>
          <p:cNvSpPr/>
          <p:nvPr/>
        </p:nvSpPr>
        <p:spPr>
          <a:xfrm>
            <a:off x="0" y="3429008"/>
            <a:ext cx="5181480" cy="1143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/>
          <a:lstStyle/>
          <a:p>
            <a:pPr marL="0" marR="0" lvl="0" indent="0" algn="ctr" rtl="0" hangingPunct="0">
              <a:lnSpc>
                <a:spcPct val="100000"/>
              </a:lnSpc>
              <a:buNone/>
              <a:tabLst/>
            </a:pPr>
            <a:r>
              <a:rPr lang="pl-PL" sz="2400" b="1" dirty="0">
                <a:solidFill>
                  <a:srgbClr val="1C1C1C"/>
                </a:solidFill>
                <a:ea typeface="Arial Unicode MS" pitchFamily="2"/>
                <a:cs typeface="Tahoma" pitchFamily="2"/>
              </a:rPr>
              <a:t>W </a:t>
            </a:r>
            <a:r>
              <a:rPr lang="pl-PL" sz="2400" b="1" dirty="0" err="1">
                <a:solidFill>
                  <a:srgbClr val="1C1C1C"/>
                </a:solidFill>
                <a:ea typeface="Arial Unicode MS" pitchFamily="2"/>
                <a:cs typeface="Tahoma" pitchFamily="2"/>
              </a:rPr>
              <a:t>Virginis</a:t>
            </a:r>
            <a:endParaRPr lang="pl-PL" sz="2400" b="1" dirty="0">
              <a:solidFill>
                <a:srgbClr val="1C1C1C"/>
              </a:solidFill>
              <a:ea typeface="Arial Unicode MS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Końcowe etapy życia gwiazd – duże masy</a:t>
            </a:r>
            <a:endParaRPr lang="pl-PL" sz="3200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5589240"/>
            <a:ext cx="8253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Jasność supernowych w maksimum jest różna i zależy od wielu czynników – nie nadają</a:t>
            </a:r>
          </a:p>
          <a:p>
            <a:r>
              <a:rPr lang="pl-PL" dirty="0" smtClean="0"/>
              <a:t>się na świece standardowe. Jest jeden wyjątek – supernowe typu </a:t>
            </a:r>
            <a:r>
              <a:rPr lang="pl-PL" dirty="0" err="1" smtClean="0"/>
              <a:t>Ia</a:t>
            </a:r>
            <a:endParaRPr lang="pl-PL" dirty="0"/>
          </a:p>
        </p:txBody>
      </p:sp>
      <p:pic>
        <p:nvPicPr>
          <p:cNvPr id="10242" name="Picture 2" descr="https://www.llnl.gov/str/SepOct08/images/supernova3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7983" y="1700808"/>
            <a:ext cx="4184497" cy="2808312"/>
          </a:xfrm>
          <a:prstGeom prst="rect">
            <a:avLst/>
          </a:prstGeom>
          <a:noFill/>
        </p:spPr>
      </p:pic>
      <p:pic>
        <p:nvPicPr>
          <p:cNvPr id="10244" name="Picture 4" descr="Plot of light curves from supernovae Type 1a explosion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11" y="1700807"/>
            <a:ext cx="4185931" cy="2809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Pręty miernicze</a:t>
            </a:r>
            <a:endParaRPr lang="pl-PL" sz="3200" i="1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40208" y="1124744"/>
            <a:ext cx="4829040" cy="250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240208" y="3698024"/>
            <a:ext cx="5790959" cy="24577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ole tekstowe 13"/>
          <p:cNvSpPr txBox="1"/>
          <p:nvPr/>
        </p:nvSpPr>
        <p:spPr>
          <a:xfrm>
            <a:off x="136468" y="4078813"/>
            <a:ext cx="2923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Pomiar rozmiaru kątowego </a:t>
            </a:r>
          </a:p>
          <a:p>
            <a:r>
              <a:rPr lang="pl-PL" dirty="0" smtClean="0"/>
              <a:t>pozwala wyznaczyć odległość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107504" y="1857598"/>
            <a:ext cx="3163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Szukamy obiektów o znanych, </a:t>
            </a:r>
          </a:p>
          <a:p>
            <a:r>
              <a:rPr lang="pl-PL" dirty="0" smtClean="0"/>
              <a:t>charakterystycznych rozmiarach</a:t>
            </a:r>
          </a:p>
          <a:p>
            <a:r>
              <a:rPr lang="pl-PL" dirty="0" smtClean="0"/>
              <a:t>liniowych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251520" y="5805264"/>
            <a:ext cx="3020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Ta metoda pozwala wyznaczyć</a:t>
            </a:r>
          </a:p>
          <a:p>
            <a:r>
              <a:rPr lang="pl-PL" dirty="0" smtClean="0"/>
              <a:t>odległości rzędu 200 </a:t>
            </a:r>
            <a:r>
              <a:rPr lang="pl-PL" dirty="0" err="1" smtClean="0"/>
              <a:t>Mpc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Odległości kosmologiczne</a:t>
            </a:r>
            <a:endParaRPr lang="pl-PL" sz="3200" i="1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355976" y="1052736"/>
            <a:ext cx="4392488" cy="274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329104" y="4213073"/>
            <a:ext cx="4419360" cy="238427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ole tekstowe 17"/>
          <p:cNvSpPr txBox="1"/>
          <p:nvPr/>
        </p:nvSpPr>
        <p:spPr>
          <a:xfrm>
            <a:off x="82881" y="1214750"/>
            <a:ext cx="412907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Efekt Dopplera związany jest z </a:t>
            </a:r>
          </a:p>
          <a:p>
            <a:r>
              <a:rPr lang="pl-PL" dirty="0" smtClean="0"/>
              <a:t>ruchem źródła lub/i obserwatora</a:t>
            </a:r>
          </a:p>
          <a:p>
            <a:endParaRPr lang="pl-PL" dirty="0" smtClean="0"/>
          </a:p>
          <a:p>
            <a:r>
              <a:rPr lang="pl-PL" dirty="0" smtClean="0"/>
              <a:t>Obserwowane jest przesuniecie ku </a:t>
            </a:r>
          </a:p>
          <a:p>
            <a:r>
              <a:rPr lang="pl-PL" dirty="0" smtClean="0"/>
              <a:t>długofalowej (oddalanie) lub</a:t>
            </a:r>
          </a:p>
          <a:p>
            <a:r>
              <a:rPr lang="pl-PL" dirty="0" smtClean="0"/>
              <a:t>krótkofalowej (zbliżanie) części widma</a:t>
            </a:r>
          </a:p>
          <a:p>
            <a:endParaRPr lang="pl-PL" dirty="0" smtClean="0"/>
          </a:p>
          <a:p>
            <a:r>
              <a:rPr lang="pl-PL" dirty="0" smtClean="0"/>
              <a:t>W przypadku odległości kosmologicznych</a:t>
            </a:r>
          </a:p>
          <a:p>
            <a:r>
              <a:rPr lang="pl-PL" dirty="0" smtClean="0"/>
              <a:t>poczerwienienie jest związane z ekspansją</a:t>
            </a:r>
          </a:p>
          <a:p>
            <a:r>
              <a:rPr lang="pl-PL" dirty="0" smtClean="0"/>
              <a:t>Wszechświata</a:t>
            </a:r>
            <a:endParaRPr lang="pl-PL" dirty="0"/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395536" y="4293096"/>
            <a:ext cx="3528392" cy="235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Odległości kosmologiczne</a:t>
            </a:r>
            <a:endParaRPr lang="pl-PL" sz="3200" i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357298"/>
            <a:ext cx="3615816" cy="454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980728"/>
            <a:ext cx="471415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283968" y="4653136"/>
          <a:ext cx="4659432" cy="490482"/>
        </p:xfrm>
        <a:graphic>
          <a:graphicData uri="http://schemas.openxmlformats.org/presentationml/2006/ole">
            <p:oleObj spid="_x0000_s2050" name="Równanie" r:id="rId6" imgW="2501640" imgH="228600" progId="Equation.3">
              <p:embed/>
            </p:oleObj>
          </a:graphicData>
        </a:graphic>
      </p:graphicFrame>
      <p:sp>
        <p:nvSpPr>
          <p:cNvPr id="7" name="Prostokąt 6"/>
          <p:cNvSpPr/>
          <p:nvPr/>
        </p:nvSpPr>
        <p:spPr>
          <a:xfrm>
            <a:off x="539552" y="6021288"/>
            <a:ext cx="2985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Edwin </a:t>
            </a:r>
            <a:r>
              <a:rPr lang="pl-PL" dirty="0" err="1" smtClean="0"/>
              <a:t>Hubble</a:t>
            </a:r>
            <a:r>
              <a:rPr lang="pl-PL" dirty="0" smtClean="0"/>
              <a:t> </a:t>
            </a:r>
          </a:p>
          <a:p>
            <a:r>
              <a:rPr lang="pl-PL" dirty="0" smtClean="0"/>
              <a:t>(20.11.1889 r. – 28.09.1953 r.)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0" y="5517232"/>
            <a:ext cx="4065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Im dalsza galaktyka tym większa prędkość</a:t>
            </a:r>
          </a:p>
          <a:p>
            <a:r>
              <a:rPr lang="pl-PL" dirty="0" smtClean="0"/>
              <a:t>oddalania się od nas</a:t>
            </a:r>
            <a:endParaRPr lang="pl-P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46387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0" y="35913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i="1" dirty="0" smtClean="0"/>
              <a:t>Mierzymy odległości w całym widzialnym Wszechświecie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12776"/>
            <a:ext cx="4192270" cy="3015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1052736"/>
            <a:ext cx="46164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7" y="1484783"/>
            <a:ext cx="2880321" cy="29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Ziemia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41168"/>
            <a:ext cx="847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Księżyc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79912" y="5805264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384 400 km</a:t>
            </a:r>
          </a:p>
          <a:p>
            <a:pPr algn="ctr"/>
            <a:r>
              <a:rPr lang="pl-PL" b="1" dirty="0" smtClean="0"/>
              <a:t>1.28 s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Ziemia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41168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130826" y="5805264"/>
            <a:ext cx="2579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149 600 000 km</a:t>
            </a:r>
          </a:p>
          <a:p>
            <a:pPr algn="ctr"/>
            <a:r>
              <a:rPr lang="pl-PL" b="1" dirty="0" smtClean="0"/>
              <a:t>498.7 s św. = 8.3 min.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484783"/>
            <a:ext cx="2952328" cy="290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41168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Neptun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178231" y="5805264"/>
            <a:ext cx="44844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4 459 630 000 km</a:t>
            </a:r>
          </a:p>
          <a:p>
            <a:pPr algn="ctr"/>
            <a:r>
              <a:rPr lang="pl-PL" b="1" dirty="0" smtClean="0"/>
              <a:t>14865.4 s św. = 247.8 min. św. = 4.1 godz.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7134" y="1484784"/>
            <a:ext cx="29035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41168"/>
            <a:ext cx="179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Proxima </a:t>
            </a:r>
            <a:r>
              <a:rPr lang="pl-PL" dirty="0" err="1" smtClean="0"/>
              <a:t>Centauri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286197" y="580526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1 664 000 </a:t>
            </a:r>
            <a:r>
              <a:rPr lang="pl-PL" b="1" dirty="0" err="1" smtClean="0"/>
              <a:t>000</a:t>
            </a:r>
            <a:r>
              <a:rPr lang="pl-PL" b="1" dirty="0" smtClean="0"/>
              <a:t> 000 km</a:t>
            </a:r>
          </a:p>
          <a:p>
            <a:pPr algn="ctr"/>
            <a:r>
              <a:rPr lang="pl-PL" b="1" dirty="0" smtClean="0"/>
              <a:t>4.22 lat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2036" y="1484784"/>
            <a:ext cx="40004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940152" y="4941168"/>
            <a:ext cx="24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Centrum Drogi Mlecznej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025710" y="5805264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10 650 000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km</a:t>
            </a:r>
          </a:p>
          <a:p>
            <a:pPr algn="ctr"/>
            <a:r>
              <a:rPr lang="pl-PL" b="1" dirty="0" smtClean="0"/>
              <a:t>27 000 lat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392488" cy="28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940152" y="4941168"/>
            <a:ext cx="2253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Galaktyka Andromedy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882244" y="5805264"/>
            <a:ext cx="3076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1 000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km</a:t>
            </a:r>
          </a:p>
          <a:p>
            <a:pPr algn="ctr"/>
            <a:r>
              <a:rPr lang="pl-PL" b="1" dirty="0" smtClean="0"/>
              <a:t>2 540 000 lat św.</a:t>
            </a:r>
            <a:endParaRPr lang="pl-PL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84784"/>
            <a:ext cx="30128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07504" y="3591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i="1" dirty="0" smtClean="0"/>
              <a:t>Skala odległości we Wszechświecie</a:t>
            </a:r>
            <a:endParaRPr lang="pl-PL" sz="3200" i="1" dirty="0"/>
          </a:p>
        </p:txBody>
      </p:sp>
      <p:sp>
        <p:nvSpPr>
          <p:cNvPr id="8" name="Strzałka w prawo 7"/>
          <p:cNvSpPr/>
          <p:nvPr/>
        </p:nvSpPr>
        <p:spPr>
          <a:xfrm>
            <a:off x="3707904" y="4725144"/>
            <a:ext cx="1656184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1531517" y="4931876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Słońce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5940152" y="4941168"/>
            <a:ext cx="218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Kwazar PKS 1127-145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2680267" y="5805264"/>
            <a:ext cx="3480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smtClean="0"/>
              <a:t>4 000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000 </a:t>
            </a:r>
            <a:r>
              <a:rPr lang="pl-PL" b="1" dirty="0" err="1" smtClean="0"/>
              <a:t>000</a:t>
            </a:r>
            <a:r>
              <a:rPr lang="pl-PL" b="1" dirty="0" smtClean="0"/>
              <a:t> </a:t>
            </a:r>
            <a:r>
              <a:rPr lang="pl-PL" b="1" dirty="0" err="1" smtClean="0"/>
              <a:t>000</a:t>
            </a:r>
            <a:r>
              <a:rPr lang="pl-PL" b="1" dirty="0" smtClean="0"/>
              <a:t> km</a:t>
            </a:r>
          </a:p>
          <a:p>
            <a:pPr algn="ctr"/>
            <a:r>
              <a:rPr lang="pl-PL" b="1" dirty="0" smtClean="0"/>
              <a:t>10 000 </a:t>
            </a:r>
            <a:r>
              <a:rPr lang="pl-PL" b="1" dirty="0" err="1" smtClean="0"/>
              <a:t>000</a:t>
            </a:r>
            <a:r>
              <a:rPr lang="pl-PL" b="1" dirty="0" smtClean="0"/>
              <a:t> 000 lat św.</a:t>
            </a:r>
            <a:endParaRPr lang="pl-PL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6046" y="1500758"/>
            <a:ext cx="2864346" cy="286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myślni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759</Words>
  <Application>Microsoft Office PowerPoint</Application>
  <PresentationFormat>Pokaz na ekranie (4:3)</PresentationFormat>
  <Paragraphs>193</Paragraphs>
  <Slides>27</Slides>
  <Notes>27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9" baseType="lpstr">
      <vt:lpstr>Domyślnie</vt:lpstr>
      <vt:lpstr>Równanie</vt:lpstr>
      <vt:lpstr>Odległość mierzy się zerami        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Wyznaczanie odległości we Wszechświecie</dc:title>
  <dc:creator>Ula</dc:creator>
  <cp:lastModifiedBy>Tomek</cp:lastModifiedBy>
  <cp:revision>164</cp:revision>
  <dcterms:created xsi:type="dcterms:W3CDTF">2008-09-29T11:26:57Z</dcterms:created>
  <dcterms:modified xsi:type="dcterms:W3CDTF">2012-06-30T15:28:18Z</dcterms:modified>
</cp:coreProperties>
</file>