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5" r:id="rId5"/>
    <p:sldId id="267" r:id="rId6"/>
    <p:sldId id="293" r:id="rId7"/>
    <p:sldId id="266" r:id="rId8"/>
    <p:sldId id="276" r:id="rId9"/>
    <p:sldId id="277" r:id="rId10"/>
    <p:sldId id="283" r:id="rId11"/>
    <p:sldId id="309" r:id="rId12"/>
    <p:sldId id="308" r:id="rId13"/>
    <p:sldId id="296" r:id="rId14"/>
    <p:sldId id="295" r:id="rId15"/>
    <p:sldId id="299" r:id="rId16"/>
    <p:sldId id="302" r:id="rId17"/>
    <p:sldId id="288" r:id="rId18"/>
    <p:sldId id="279" r:id="rId19"/>
    <p:sldId id="289" r:id="rId20"/>
    <p:sldId id="303" r:id="rId21"/>
    <p:sldId id="292" r:id="rId22"/>
    <p:sldId id="284" r:id="rId23"/>
    <p:sldId id="304" r:id="rId24"/>
    <p:sldId id="286" r:id="rId25"/>
    <p:sldId id="310" r:id="rId26"/>
    <p:sldId id="307" r:id="rId27"/>
    <p:sldId id="285" r:id="rId28"/>
    <p:sldId id="306" r:id="rId29"/>
    <p:sldId id="305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5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2012-06-28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2012-06-28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2012-06-28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2012-06-28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2012-06-28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2012-06-28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2012-06-28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praca\popularyzacja\091218_wroc&#322;aw\m33x7_lg_web.mpg" TargetMode="Externa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praca\popularyzacja\091218_wroc&#322;aw\BH_merge_lg.m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praca\popularyzacja\120624_olimpijczycy\czarne_dziury\hst15_black_hole.mpeg" TargetMode="External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praca\popularyzacja\120624_olimpijczycy\czarne_dziury\eso1151d.m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praca\popularyzacja\120624_olimpijczycy\czarne_dziury\eso0226a.mpg" TargetMode="Externa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sgra_more_lg.mpg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praca\popularyzacja\120624_olimpijczycy\czarne_dziury\eso1151f.m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praca\popularyzacja\120624_olimpijczycy\czarne_dziury\eso1151e.m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Relationship Id="rId9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475656" y="764704"/>
            <a:ext cx="6371231" cy="707886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sz="4000" b="1" dirty="0" err="1" smtClean="0"/>
              <a:t>Supermasywne</a:t>
            </a:r>
            <a:r>
              <a:rPr lang="pl-PL" sz="4000" b="1" dirty="0" smtClean="0"/>
              <a:t> czarne dziury</a:t>
            </a:r>
            <a:endParaRPr lang="pl-P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42844" y="5429264"/>
            <a:ext cx="5857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err="1" smtClean="0"/>
              <a:t>Kitt</a:t>
            </a:r>
            <a:r>
              <a:rPr lang="pl-PL" sz="1200" dirty="0" smtClean="0"/>
              <a:t> </a:t>
            </a:r>
            <a:r>
              <a:rPr lang="pl-PL" sz="1200" dirty="0" err="1" smtClean="0"/>
              <a:t>Peak</a:t>
            </a:r>
            <a:r>
              <a:rPr lang="pl-PL" sz="1200" dirty="0" smtClean="0"/>
              <a:t>: NOAO/AURA/NSF/</a:t>
            </a:r>
            <a:r>
              <a:rPr lang="pl-PL" sz="1200" dirty="0" err="1" smtClean="0"/>
              <a:t>T.A.Rector</a:t>
            </a:r>
            <a:r>
              <a:rPr lang="pl-PL" sz="1200" dirty="0" smtClean="0"/>
              <a:t>; </a:t>
            </a:r>
            <a:r>
              <a:rPr lang="pl-PL" sz="1200" dirty="0" err="1" smtClean="0"/>
              <a:t>Gemini</a:t>
            </a:r>
            <a:r>
              <a:rPr lang="pl-PL" sz="1200" dirty="0" smtClean="0"/>
              <a:t>: AURA/</a:t>
            </a:r>
            <a:r>
              <a:rPr lang="pl-PL" sz="1200" dirty="0" err="1" smtClean="0"/>
              <a:t>Gemini</a:t>
            </a:r>
            <a:r>
              <a:rPr lang="pl-PL" sz="1200" dirty="0" smtClean="0"/>
              <a:t> </a:t>
            </a:r>
            <a:r>
              <a:rPr lang="pl-PL" sz="1200" dirty="0" err="1" smtClean="0"/>
              <a:t>Obs</a:t>
            </a:r>
            <a:r>
              <a:rPr lang="pl-PL" sz="1200" dirty="0" smtClean="0"/>
              <a:t>./SDSU/</a:t>
            </a:r>
            <a:r>
              <a:rPr lang="pl-PL" sz="1200" dirty="0" err="1" smtClean="0"/>
              <a:t>J.Orosz</a:t>
            </a:r>
            <a:r>
              <a:rPr lang="pl-PL" sz="1200" dirty="0" smtClean="0"/>
              <a:t> et al.; HST: NASA/</a:t>
            </a:r>
            <a:r>
              <a:rPr lang="pl-PL" sz="1200" dirty="0" err="1" smtClean="0"/>
              <a:t>STScI</a:t>
            </a:r>
            <a:r>
              <a:rPr lang="pl-PL" sz="1200" dirty="0" smtClean="0"/>
              <a:t>/SDSU/</a:t>
            </a:r>
            <a:r>
              <a:rPr lang="pl-PL" sz="1200" dirty="0" err="1" smtClean="0"/>
              <a:t>J.Orosz</a:t>
            </a:r>
            <a:r>
              <a:rPr lang="pl-PL" sz="1200" dirty="0" smtClean="0"/>
              <a:t> et al.; Chandra: NASA/CXC/</a:t>
            </a:r>
            <a:r>
              <a:rPr lang="pl-PL" sz="1200" dirty="0" err="1" smtClean="0"/>
              <a:t>CfA</a:t>
            </a:r>
            <a:r>
              <a:rPr lang="pl-PL" sz="1200" dirty="0" smtClean="0"/>
              <a:t>/</a:t>
            </a:r>
            <a:r>
              <a:rPr lang="pl-PL" sz="1200" dirty="0" err="1" smtClean="0"/>
              <a:t>P.Plucinsky</a:t>
            </a:r>
            <a:r>
              <a:rPr lang="pl-PL" sz="1200" dirty="0" smtClean="0"/>
              <a:t> et al.</a:t>
            </a:r>
            <a:endParaRPr lang="pl-PL" sz="1200" dirty="0"/>
          </a:p>
        </p:txBody>
      </p:sp>
      <p:pic>
        <p:nvPicPr>
          <p:cNvPr id="12" name="m33x7_lg_web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2844" y="1052736"/>
            <a:ext cx="5893611" cy="392907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4834" y="3929066"/>
            <a:ext cx="304776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ole tekstowe 12"/>
          <p:cNvSpPr txBox="1"/>
          <p:nvPr/>
        </p:nvSpPr>
        <p:spPr>
          <a:xfrm>
            <a:off x="6228184" y="2780928"/>
            <a:ext cx="26630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Układ podwójny:</a:t>
            </a:r>
          </a:p>
          <a:p>
            <a:endParaRPr lang="pl-PL" sz="1600" b="1" dirty="0" smtClean="0"/>
          </a:p>
          <a:p>
            <a:r>
              <a:rPr lang="pl-PL" sz="1600" b="1" dirty="0" smtClean="0"/>
              <a:t>czarna dziura 16 </a:t>
            </a:r>
            <a:r>
              <a:rPr lang="pl-PL" sz="1600" b="1" dirty="0" err="1" smtClean="0"/>
              <a:t>M</a:t>
            </a:r>
            <a:r>
              <a:rPr lang="pl-PL" sz="1600" b="1" baseline="-25000" dirty="0" err="1" smtClean="0"/>
              <a:t>☉</a:t>
            </a:r>
            <a:r>
              <a:rPr lang="pl-PL" sz="1600" b="1" dirty="0" smtClean="0"/>
              <a:t> </a:t>
            </a:r>
          </a:p>
          <a:p>
            <a:r>
              <a:rPr lang="pl-PL" sz="1600" b="1" dirty="0" smtClean="0"/>
              <a:t>niebieski nadolbrzym 70 </a:t>
            </a:r>
            <a:r>
              <a:rPr lang="pl-PL" sz="1600" b="1" dirty="0" err="1" smtClean="0"/>
              <a:t>M</a:t>
            </a:r>
            <a:r>
              <a:rPr lang="pl-PL" sz="1600" b="1" baseline="-25000" dirty="0" err="1" smtClean="0"/>
              <a:t>☉</a:t>
            </a:r>
            <a:r>
              <a:rPr lang="pl-PL" sz="1600" b="1" dirty="0" smtClean="0"/>
              <a:t> </a:t>
            </a:r>
            <a:endParaRPr lang="pl-PL" sz="1600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72008" y="107340"/>
            <a:ext cx="8964488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i="1" dirty="0" smtClean="0"/>
              <a:t>Gwiazdowe czarne dziury (M33 X-7)</a:t>
            </a:r>
            <a:endParaRPr lang="pl-PL" i="1" dirty="0"/>
          </a:p>
        </p:txBody>
      </p:sp>
      <p:pic>
        <p:nvPicPr>
          <p:cNvPr id="28674" name="Picture 2" descr="http://www.aura-astronomy.org/images/Gemin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692696"/>
            <a:ext cx="2698386" cy="1834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2008" y="107340"/>
            <a:ext cx="8964488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i="1" dirty="0" err="1" smtClean="0"/>
              <a:t>Supermasywne</a:t>
            </a:r>
            <a:r>
              <a:rPr lang="pl-PL" i="1" dirty="0" smtClean="0"/>
              <a:t> czarne dziury</a:t>
            </a:r>
            <a:endParaRPr lang="pl-PL" i="1" dirty="0"/>
          </a:p>
        </p:txBody>
      </p:sp>
      <p:pic>
        <p:nvPicPr>
          <p:cNvPr id="64514" name="Picture 2" descr="http://www.phys-astro.sonoma.edu/brucemedalists/schmidt/schmi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620688"/>
            <a:ext cx="2348499" cy="2920778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6953551" y="3501008"/>
            <a:ext cx="1866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Maarten Schmidt</a:t>
            </a:r>
            <a:endParaRPr lang="pl-PL" dirty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908720"/>
            <a:ext cx="315035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 descr="http://jumk.de/astronomie/img/3c2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73027"/>
            <a:ext cx="3384376" cy="3268341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92680" y="980728"/>
            <a:ext cx="339920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1963 r. Maarten Schmidt odkrywa</a:t>
            </a:r>
          </a:p>
          <a:p>
            <a:r>
              <a:rPr lang="pl-PL" dirty="0" smtClean="0"/>
              <a:t>nowy obiekt</a:t>
            </a:r>
          </a:p>
          <a:p>
            <a:r>
              <a:rPr lang="pl-PL" dirty="0" smtClean="0"/>
              <a:t> </a:t>
            </a:r>
          </a:p>
          <a:p>
            <a:r>
              <a:rPr lang="pl-PL" i="1" dirty="0" err="1" smtClean="0"/>
              <a:t>quasi-stellar</a:t>
            </a:r>
            <a:r>
              <a:rPr lang="pl-PL" i="1" dirty="0" smtClean="0"/>
              <a:t> radio </a:t>
            </a:r>
            <a:r>
              <a:rPr lang="pl-PL" i="1" dirty="0" err="1" smtClean="0"/>
              <a:t>source</a:t>
            </a:r>
            <a:r>
              <a:rPr lang="pl-PL" i="1" dirty="0" smtClean="0"/>
              <a:t> </a:t>
            </a:r>
            <a:r>
              <a:rPr lang="pl-PL" dirty="0" smtClean="0"/>
              <a:t>(kwazar)</a:t>
            </a:r>
          </a:p>
          <a:p>
            <a:endParaRPr lang="pl-PL" dirty="0" smtClean="0"/>
          </a:p>
          <a:p>
            <a:r>
              <a:rPr lang="pl-PL" dirty="0" smtClean="0"/>
              <a:t>3C 273 (</a:t>
            </a:r>
            <a:r>
              <a:rPr lang="pl-PL" dirty="0" err="1" smtClean="0"/>
              <a:t>273</a:t>
            </a:r>
            <a:r>
              <a:rPr lang="pl-PL" dirty="0" smtClean="0"/>
              <a:t>. obiekt Trzeciego </a:t>
            </a:r>
          </a:p>
          <a:p>
            <a:r>
              <a:rPr lang="pl-PL" dirty="0" smtClean="0"/>
              <a:t>Katalogu Radioźródeł </a:t>
            </a:r>
          </a:p>
          <a:p>
            <a:r>
              <a:rPr lang="pl-PL" dirty="0" smtClean="0"/>
              <a:t>Uniwersytetu w Cambridge)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139952" y="3933056"/>
            <a:ext cx="429963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pl-PL" dirty="0" smtClean="0"/>
              <a:t> bardzo duże przesunięcie ku czerwieni</a:t>
            </a:r>
            <a:br>
              <a:rPr lang="pl-PL" dirty="0" smtClean="0"/>
            </a:br>
            <a:r>
              <a:rPr lang="pl-PL" dirty="0" smtClean="0"/>
              <a:t>(odległy o 3 mld lat św.)</a:t>
            </a:r>
            <a:br>
              <a:rPr lang="pl-PL" dirty="0" smtClean="0"/>
            </a:b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 najjaśniejszy kwazar na niebie (12.9</a:t>
            </a:r>
            <a:r>
              <a:rPr lang="pl-PL" baseline="30000" dirty="0" smtClean="0"/>
              <a:t>m</a:t>
            </a:r>
            <a:r>
              <a:rPr lang="pl-PL" dirty="0" smtClean="0"/>
              <a:t>)</a:t>
            </a:r>
            <a:br>
              <a:rPr lang="pl-PL" dirty="0" smtClean="0"/>
            </a:b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 zmienność radiowa rzędu 10-20 miesięcy</a:t>
            </a:r>
            <a:br>
              <a:rPr lang="pl-PL" dirty="0" smtClean="0"/>
            </a:b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 emitowana energia jest porównywalna z </a:t>
            </a:r>
          </a:p>
          <a:p>
            <a:r>
              <a:rPr lang="pl-PL" dirty="0" smtClean="0"/>
              <a:t>energią całej galaktyki, a pochodzi z obszaru</a:t>
            </a:r>
            <a:br>
              <a:rPr lang="pl-PL" dirty="0" smtClean="0"/>
            </a:br>
            <a:r>
              <a:rPr lang="pl-PL" dirty="0" smtClean="0"/>
              <a:t>o rozmiarze Układu Słonecznego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2008" y="107340"/>
            <a:ext cx="8964488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i="1" dirty="0" err="1" smtClean="0"/>
              <a:t>Supermasywne</a:t>
            </a:r>
            <a:r>
              <a:rPr lang="pl-PL" i="1" dirty="0" smtClean="0"/>
              <a:t> czarne dziury</a:t>
            </a:r>
            <a:endParaRPr lang="pl-PL" i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012565" y="2636912"/>
            <a:ext cx="31314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Supermasywne</a:t>
            </a:r>
            <a:r>
              <a:rPr lang="pl-PL" dirty="0" smtClean="0"/>
              <a:t> czarne dziury – </a:t>
            </a:r>
          </a:p>
          <a:p>
            <a:r>
              <a:rPr lang="pl-PL" dirty="0" smtClean="0"/>
              <a:t>masy od kilkuset tysięcy</a:t>
            </a:r>
          </a:p>
          <a:p>
            <a:r>
              <a:rPr lang="pl-PL" dirty="0" smtClean="0"/>
              <a:t>do kilku miliardów </a:t>
            </a:r>
            <a:r>
              <a:rPr lang="pl-PL" dirty="0" err="1" smtClean="0">
                <a:cs typeface="Arial" pitchFamily="34" charset="0"/>
              </a:rPr>
              <a:t>M</a:t>
            </a:r>
            <a:r>
              <a:rPr lang="pl-PL" baseline="-25000" dirty="0" err="1" smtClean="0">
                <a:cs typeface="Arial" pitchFamily="34" charset="0"/>
                <a:sym typeface="Wingdings" pitchFamily="2" charset="2"/>
              </a:rPr>
              <a:t></a:t>
            </a:r>
            <a:r>
              <a:rPr lang="pl-PL" dirty="0" smtClean="0">
                <a:cs typeface="Arial" pitchFamily="34" charset="0"/>
                <a:sym typeface="Wingdings" pitchFamily="2" charset="2"/>
              </a:rPr>
              <a:t> </a:t>
            </a:r>
          </a:p>
          <a:p>
            <a:endParaRPr lang="pl-PL" dirty="0" smtClean="0">
              <a:cs typeface="Arial" pitchFamily="34" charset="0"/>
              <a:sym typeface="Wingdings" pitchFamily="2" charset="2"/>
            </a:endParaRPr>
          </a:p>
          <a:p>
            <a:r>
              <a:rPr lang="pl-PL" dirty="0" smtClean="0">
                <a:cs typeface="Arial" pitchFamily="34" charset="0"/>
                <a:sym typeface="Wingdings" pitchFamily="2" charset="2"/>
              </a:rPr>
              <a:t>Obserwowane są w centrach </a:t>
            </a:r>
          </a:p>
          <a:p>
            <a:r>
              <a:rPr lang="pl-PL" dirty="0" smtClean="0">
                <a:cs typeface="Arial" pitchFamily="34" charset="0"/>
                <a:sym typeface="Wingdings" pitchFamily="2" charset="2"/>
              </a:rPr>
              <a:t>galaktyk</a:t>
            </a:r>
            <a:endParaRPr lang="pl-PL" dirty="0"/>
          </a:p>
        </p:txBody>
      </p:sp>
      <p:pic>
        <p:nvPicPr>
          <p:cNvPr id="31746" name="Picture 2" descr="See Explanation.  Clicking on the picture will download&#10;the highest resolution version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53316"/>
            <a:ext cx="5616624" cy="3146567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07504" y="645333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NASA, ESA, and the Hubble Heritage Team (</a:t>
            </a:r>
            <a:r>
              <a:rPr lang="en-US" sz="1200" dirty="0" err="1" smtClean="0"/>
              <a:t>STScI</a:t>
            </a:r>
            <a:r>
              <a:rPr lang="en-US" sz="1200" dirty="0" smtClean="0"/>
              <a:t> / AURA)</a:t>
            </a:r>
            <a:endParaRPr lang="pl-PL" sz="1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084168" y="6021288"/>
            <a:ext cx="2527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Galaktyka M104 (Sombrero)</a:t>
            </a:r>
            <a:endParaRPr lang="pl-PL" sz="1600" dirty="0"/>
          </a:p>
        </p:txBody>
      </p:sp>
      <p:pic>
        <p:nvPicPr>
          <p:cNvPr id="31748" name="Picture 4" descr="See Explanation.  Clicking on the picture will download&#10; the highest resolution version availabl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5616624" cy="2808312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251520" y="3290500"/>
            <a:ext cx="2112117" cy="276999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txBody>
          <a:bodyPr wrap="none">
            <a:spAutoFit/>
          </a:bodyPr>
          <a:lstStyle/>
          <a:p>
            <a:r>
              <a:rPr lang="pl-PL" sz="1200" dirty="0" smtClean="0"/>
              <a:t>NASA, ESA, SSC, CXC, and </a:t>
            </a:r>
            <a:r>
              <a:rPr lang="pl-PL" sz="1200" dirty="0" err="1" smtClean="0"/>
              <a:t>STScI</a:t>
            </a:r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940152" y="764704"/>
            <a:ext cx="2205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Centrum Drogi Mlecznej</a:t>
            </a: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2008" y="107340"/>
            <a:ext cx="8964488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i="1" dirty="0" err="1" smtClean="0"/>
              <a:t>Supermasywne</a:t>
            </a:r>
            <a:r>
              <a:rPr lang="pl-PL" i="1" dirty="0" smtClean="0"/>
              <a:t> </a:t>
            </a:r>
            <a:r>
              <a:rPr lang="pl-PL" i="1" smtClean="0"/>
              <a:t>czarne dziury</a:t>
            </a:r>
            <a:endParaRPr lang="pl-PL" i="1" dirty="0"/>
          </a:p>
        </p:txBody>
      </p:sp>
      <p:pic>
        <p:nvPicPr>
          <p:cNvPr id="52226" name="Picture 2" descr="See Explanation.  Clicking on the picture will download&#10; the highest resolution version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6427601" cy="5713423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7380312" y="6021288"/>
            <a:ext cx="10663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 smtClean="0"/>
              <a:t>NGC 6217 </a:t>
            </a:r>
            <a:endParaRPr lang="pl-PL" sz="1600" dirty="0"/>
          </a:p>
        </p:txBody>
      </p:sp>
      <p:sp>
        <p:nvSpPr>
          <p:cNvPr id="5" name="Prostokąt 4"/>
          <p:cNvSpPr/>
          <p:nvPr/>
        </p:nvSpPr>
        <p:spPr>
          <a:xfrm>
            <a:off x="395536" y="6381328"/>
            <a:ext cx="28595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NASA, ESA, and </a:t>
            </a:r>
            <a:r>
              <a:rPr lang="pl-PL" sz="1200" dirty="0" err="1" smtClean="0"/>
              <a:t>the</a:t>
            </a:r>
            <a:r>
              <a:rPr lang="pl-PL" sz="1200" dirty="0" smtClean="0"/>
              <a:t> </a:t>
            </a:r>
            <a:r>
              <a:rPr lang="pl-PL" sz="1200" dirty="0" err="1" smtClean="0"/>
              <a:t>Hubble</a:t>
            </a:r>
            <a:r>
              <a:rPr lang="pl-PL" sz="1200" dirty="0" smtClean="0"/>
              <a:t> SM4 ERO Team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2008" y="107340"/>
            <a:ext cx="8964488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i="1" dirty="0" err="1" smtClean="0"/>
              <a:t>Supermasywne</a:t>
            </a:r>
            <a:r>
              <a:rPr lang="pl-PL" i="1" dirty="0" smtClean="0"/>
              <a:t> </a:t>
            </a:r>
            <a:r>
              <a:rPr lang="pl-PL" i="1" smtClean="0"/>
              <a:t>czarne dziury</a:t>
            </a:r>
            <a:endParaRPr lang="pl-PL" i="1" dirty="0"/>
          </a:p>
        </p:txBody>
      </p:sp>
      <p:pic>
        <p:nvPicPr>
          <p:cNvPr id="53250" name="Picture 2" descr="File:Andromeda Galaxy (with h-alpha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6712"/>
            <a:ext cx="7620000" cy="5010150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2159732" y="616530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M31 (Galaktyka Andromedy) -  (1.1–2.3) × 10</a:t>
            </a:r>
            <a:r>
              <a:rPr lang="pl-PL" baseline="30000" dirty="0" smtClean="0"/>
              <a:t>8</a:t>
            </a:r>
            <a:r>
              <a:rPr lang="pl-PL" dirty="0" smtClean="0">
                <a:cs typeface="Arial" pitchFamily="34" charset="0"/>
              </a:rPr>
              <a:t> </a:t>
            </a:r>
            <a:r>
              <a:rPr lang="pl-PL" dirty="0" err="1" smtClean="0">
                <a:cs typeface="Arial" pitchFamily="34" charset="0"/>
              </a:rPr>
              <a:t>M</a:t>
            </a:r>
            <a:r>
              <a:rPr lang="pl-PL" baseline="-25000" dirty="0" err="1" smtClean="0">
                <a:cs typeface="Arial" pitchFamily="34" charset="0"/>
                <a:sym typeface="Wingdings" pitchFamily="2" charset="2"/>
              </a:rPr>
              <a:t></a:t>
            </a:r>
            <a:r>
              <a:rPr lang="pl-PL" baseline="30000" dirty="0" smtClean="0"/>
              <a:t> 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2008" y="107340"/>
            <a:ext cx="8964488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i="1" dirty="0" err="1" smtClean="0"/>
              <a:t>Supermasywne</a:t>
            </a:r>
            <a:r>
              <a:rPr lang="pl-PL" i="1" dirty="0" smtClean="0"/>
              <a:t> </a:t>
            </a:r>
            <a:r>
              <a:rPr lang="pl-PL" i="1" smtClean="0"/>
              <a:t>czarne dziury</a:t>
            </a:r>
            <a:endParaRPr lang="pl-PL" i="1" dirty="0"/>
          </a:p>
        </p:txBody>
      </p:sp>
      <p:pic>
        <p:nvPicPr>
          <p:cNvPr id="57346" name="Picture 2" descr="Ssc2007-10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2857500" cy="2476501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3779912" y="5949280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M87 - (5.9–6.9) × 10</a:t>
            </a:r>
            <a:r>
              <a:rPr lang="pl-PL" baseline="30000" dirty="0" smtClean="0"/>
              <a:t>9</a:t>
            </a:r>
            <a:r>
              <a:rPr lang="pl-PL" dirty="0" smtClean="0">
                <a:cs typeface="Arial" pitchFamily="34" charset="0"/>
              </a:rPr>
              <a:t> </a:t>
            </a:r>
            <a:r>
              <a:rPr lang="pl-PL" dirty="0" err="1" smtClean="0">
                <a:cs typeface="Arial" pitchFamily="34" charset="0"/>
              </a:rPr>
              <a:t>M</a:t>
            </a:r>
            <a:r>
              <a:rPr lang="pl-PL" baseline="-25000" dirty="0" err="1" smtClean="0">
                <a:cs typeface="Arial" pitchFamily="34" charset="0"/>
                <a:sym typeface="Wingdings" pitchFamily="2" charset="2"/>
              </a:rPr>
              <a:t></a:t>
            </a:r>
            <a:r>
              <a:rPr lang="pl-PL" baseline="30000" dirty="0" smtClean="0"/>
              <a:t> </a:t>
            </a:r>
            <a:endParaRPr lang="pl-PL" dirty="0"/>
          </a:p>
        </p:txBody>
      </p:sp>
      <p:pic>
        <p:nvPicPr>
          <p:cNvPr id="57350" name="Picture 6" descr="File:Messier 87 Hubble WikiS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764704"/>
            <a:ext cx="5031432" cy="5031432"/>
          </a:xfrm>
          <a:prstGeom prst="rect">
            <a:avLst/>
          </a:prstGeom>
          <a:noFill/>
        </p:spPr>
      </p:pic>
      <p:cxnSp>
        <p:nvCxnSpPr>
          <p:cNvPr id="10" name="Łącznik prosty ze strzałką 9"/>
          <p:cNvCxnSpPr/>
          <p:nvPr/>
        </p:nvCxnSpPr>
        <p:spPr>
          <a:xfrm flipV="1">
            <a:off x="971600" y="2060848"/>
            <a:ext cx="720080" cy="1440160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/>
        </p:nvSpPr>
        <p:spPr>
          <a:xfrm>
            <a:off x="619944" y="3581400"/>
            <a:ext cx="2970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NGC 4889 - (6 – 37) × 10</a:t>
            </a:r>
            <a:r>
              <a:rPr lang="pl-PL" baseline="30000" dirty="0" smtClean="0"/>
              <a:t>9</a:t>
            </a:r>
            <a:r>
              <a:rPr lang="pl-PL" dirty="0" smtClean="0">
                <a:cs typeface="Arial" pitchFamily="34" charset="0"/>
              </a:rPr>
              <a:t> </a:t>
            </a:r>
            <a:r>
              <a:rPr lang="pl-PL" dirty="0" err="1" smtClean="0">
                <a:cs typeface="Arial" pitchFamily="34" charset="0"/>
              </a:rPr>
              <a:t>M</a:t>
            </a:r>
            <a:r>
              <a:rPr lang="pl-PL" baseline="-25000" dirty="0" err="1" smtClean="0">
                <a:cs typeface="Arial" pitchFamily="34" charset="0"/>
                <a:sym typeface="Wingdings" pitchFamily="2" charset="2"/>
              </a:rPr>
              <a:t></a:t>
            </a:r>
            <a:r>
              <a:rPr lang="pl-PL" baseline="30000" dirty="0" smtClean="0"/>
              <a:t> </a:t>
            </a:r>
            <a:endParaRPr lang="pl-PL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21088"/>
            <a:ext cx="3024336" cy="229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2008" y="107340"/>
            <a:ext cx="8964488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i="1" dirty="0" err="1" smtClean="0"/>
              <a:t>Supermasywne</a:t>
            </a:r>
            <a:r>
              <a:rPr lang="pl-PL" i="1" dirty="0" smtClean="0"/>
              <a:t> </a:t>
            </a:r>
            <a:r>
              <a:rPr lang="pl-PL" i="1" smtClean="0"/>
              <a:t>czarne dziury</a:t>
            </a:r>
            <a:endParaRPr lang="pl-PL" i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51520" y="980728"/>
            <a:ext cx="1229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NGC 6240</a:t>
            </a:r>
            <a:endParaRPr lang="pl-PL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08792"/>
            <a:ext cx="4000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214282" y="6509587"/>
            <a:ext cx="22515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NASA/CXC/MPE/</a:t>
            </a:r>
            <a:r>
              <a:rPr lang="pl-PL" sz="1200" dirty="0" err="1" smtClean="0"/>
              <a:t>S.Komossa</a:t>
            </a:r>
            <a:r>
              <a:rPr lang="pl-PL" sz="1200" dirty="0" smtClean="0"/>
              <a:t> et al.</a:t>
            </a:r>
            <a:endParaRPr lang="pl-PL" sz="1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308792"/>
            <a:ext cx="457203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4393596" y="6509587"/>
            <a:ext cx="47149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err="1" smtClean="0"/>
              <a:t>X-ray</a:t>
            </a:r>
            <a:r>
              <a:rPr lang="pl-PL" sz="1200" dirty="0" smtClean="0"/>
              <a:t>: NASA/CXC/MIT/</a:t>
            </a:r>
            <a:r>
              <a:rPr lang="pl-PL" sz="1200" dirty="0" err="1" smtClean="0"/>
              <a:t>C.Canizares</a:t>
            </a:r>
            <a:r>
              <a:rPr lang="pl-PL" sz="1200" dirty="0" smtClean="0"/>
              <a:t>, </a:t>
            </a:r>
            <a:r>
              <a:rPr lang="pl-PL" sz="1200" dirty="0" err="1" smtClean="0"/>
              <a:t>M.Nowak</a:t>
            </a:r>
            <a:r>
              <a:rPr lang="pl-PL" sz="1200" dirty="0" smtClean="0"/>
              <a:t>; </a:t>
            </a:r>
            <a:r>
              <a:rPr lang="pl-PL" sz="1200" dirty="0" err="1" smtClean="0"/>
              <a:t>Optical:NASA</a:t>
            </a:r>
            <a:r>
              <a:rPr lang="pl-PL" sz="1200" dirty="0" smtClean="0"/>
              <a:t>/</a:t>
            </a:r>
            <a:r>
              <a:rPr lang="pl-PL" sz="1200" dirty="0" err="1" smtClean="0"/>
              <a:t>STScI</a:t>
            </a:r>
            <a:endParaRPr lang="pl-PL" sz="1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03610" y="1484784"/>
            <a:ext cx="8136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W centrum odkryto układ podwójny super-masywnych czarnych dziur (separacja – 3000 </a:t>
            </a:r>
            <a:r>
              <a:rPr lang="pl-PL" sz="1600" b="1" dirty="0" err="1" smtClean="0"/>
              <a:t>l.św</a:t>
            </a:r>
            <a:r>
              <a:rPr lang="pl-PL" sz="1600" b="1" dirty="0" smtClean="0"/>
              <a:t>.)</a:t>
            </a:r>
            <a:endParaRPr lang="pl-PL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6876256" y="1268760"/>
            <a:ext cx="1229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NGC 6240</a:t>
            </a:r>
            <a:endParaRPr lang="pl-PL" sz="2000" b="1" dirty="0"/>
          </a:p>
        </p:txBody>
      </p:sp>
      <p:pic>
        <p:nvPicPr>
          <p:cNvPr id="4" name="BH_merge_lg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357306"/>
            <a:ext cx="6215082" cy="414338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95536" y="58052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Animation: NASA/CXC/A. Hobart</a:t>
            </a:r>
            <a:br>
              <a:rPr lang="en-US" sz="1200" dirty="0" smtClean="0"/>
            </a:br>
            <a:r>
              <a:rPr lang="en-US" sz="1200" dirty="0" smtClean="0"/>
              <a:t>Simulation: Josh Barnes (U. of Hawaii)/John Hibbard (NRAO)</a:t>
            </a:r>
            <a:endParaRPr lang="pl-PL" sz="1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643702" y="2113184"/>
            <a:ext cx="247522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Zderzenie może nastąpić</a:t>
            </a:r>
          </a:p>
          <a:p>
            <a:r>
              <a:rPr lang="pl-PL" sz="1600" b="1" dirty="0" smtClean="0"/>
              <a:t>w ciągu kilkudziesięciu</a:t>
            </a:r>
          </a:p>
          <a:p>
            <a:r>
              <a:rPr lang="pl-PL" sz="1600" b="1" dirty="0" smtClean="0"/>
              <a:t>lub kilkuset milionów lat</a:t>
            </a:r>
          </a:p>
          <a:p>
            <a:endParaRPr lang="pl-PL" sz="1600" b="1" dirty="0" smtClean="0"/>
          </a:p>
          <a:p>
            <a:r>
              <a:rPr lang="pl-PL" sz="1600" b="1" dirty="0" smtClean="0"/>
              <a:t>Podczas łączenia następuje</a:t>
            </a:r>
          </a:p>
          <a:p>
            <a:r>
              <a:rPr lang="pl-PL" sz="1600" b="1" dirty="0" smtClean="0"/>
              <a:t>bardzo silna emisja </a:t>
            </a:r>
          </a:p>
          <a:p>
            <a:r>
              <a:rPr lang="pl-PL" sz="1600" b="1" dirty="0" smtClean="0"/>
              <a:t>fal grawitacyjnych</a:t>
            </a:r>
            <a:endParaRPr lang="pl-PL" sz="16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2008" y="107340"/>
            <a:ext cx="8964488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i="1" dirty="0" err="1" smtClean="0"/>
              <a:t>Supermasywne</a:t>
            </a:r>
            <a:r>
              <a:rPr lang="pl-PL" i="1" dirty="0" smtClean="0"/>
              <a:t> </a:t>
            </a:r>
            <a:r>
              <a:rPr lang="pl-PL" i="1" smtClean="0"/>
              <a:t>czarne dziury</a:t>
            </a:r>
            <a:endParaRPr lang="pl-PL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2008" y="107340"/>
            <a:ext cx="8964488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i="1" dirty="0" smtClean="0"/>
              <a:t>Co się dzieje dookoła czarnej dziury?</a:t>
            </a:r>
            <a:endParaRPr lang="pl-PL" i="1" dirty="0"/>
          </a:p>
        </p:txBody>
      </p:sp>
      <p:pic>
        <p:nvPicPr>
          <p:cNvPr id="5" name="hst15_black_hole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7504" y="620688"/>
            <a:ext cx="4584171" cy="3438128"/>
          </a:xfrm>
          <a:prstGeom prst="rect">
            <a:avLst/>
          </a:prstGeom>
        </p:spPr>
      </p:pic>
      <p:pic>
        <p:nvPicPr>
          <p:cNvPr id="32770" name="Picture 2" descr="http://www.daviddarling.info/images/galactic_black_ho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05064"/>
            <a:ext cx="3718572" cy="2510037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323528" y="6453336"/>
            <a:ext cx="2489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NASA / Dana Berry, </a:t>
            </a:r>
            <a:r>
              <a:rPr lang="pl-PL" sz="1200" dirty="0" err="1" smtClean="0"/>
              <a:t>SkyWorks</a:t>
            </a:r>
            <a:r>
              <a:rPr lang="pl-PL" sz="1200" dirty="0" smtClean="0"/>
              <a:t> Digital </a:t>
            </a:r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716016" y="836712"/>
            <a:ext cx="4339073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 smtClean="0"/>
              <a:t>Akrecja</a:t>
            </a:r>
            <a:r>
              <a:rPr lang="pl-PL" sz="1600" dirty="0" smtClean="0"/>
              <a:t> – opadanie materii rozproszonej</a:t>
            </a:r>
          </a:p>
          <a:p>
            <a:r>
              <a:rPr lang="pl-PL" sz="1600" dirty="0" smtClean="0"/>
              <a:t>na ciało niebieskie pod wpływem grawitacji</a:t>
            </a:r>
          </a:p>
          <a:p>
            <a:endParaRPr lang="pl-PL" sz="1600" dirty="0" smtClean="0"/>
          </a:p>
          <a:p>
            <a:r>
              <a:rPr lang="pl-PL" sz="1600" dirty="0" smtClean="0"/>
              <a:t>Właściwości dysków </a:t>
            </a:r>
            <a:r>
              <a:rPr lang="pl-PL" sz="1600" dirty="0" err="1" smtClean="0"/>
              <a:t>akrecyjnych</a:t>
            </a:r>
            <a:r>
              <a:rPr lang="pl-PL" sz="1600" dirty="0" smtClean="0"/>
              <a:t> wokół </a:t>
            </a:r>
          </a:p>
          <a:p>
            <a:r>
              <a:rPr lang="pl-PL" sz="1600" dirty="0" smtClean="0"/>
              <a:t>czarnych dziur:</a:t>
            </a:r>
          </a:p>
          <a:p>
            <a:endParaRPr lang="pl-PL" sz="1600" dirty="0" smtClean="0"/>
          </a:p>
          <a:p>
            <a:pPr>
              <a:buFontTx/>
              <a:buChar char="-"/>
            </a:pPr>
            <a:r>
              <a:rPr lang="pl-PL" sz="1600" dirty="0" smtClean="0"/>
              <a:t> promień wewnętrzny 3R</a:t>
            </a:r>
            <a:r>
              <a:rPr lang="pl-PL" sz="1600" baseline="-25000" dirty="0" smtClean="0"/>
              <a:t>S</a:t>
            </a:r>
            <a:r>
              <a:rPr lang="pl-PL" sz="1600" dirty="0" smtClean="0"/>
              <a:t> (dla nierotującej</a:t>
            </a:r>
            <a:br>
              <a:rPr lang="pl-PL" sz="1600" dirty="0" smtClean="0"/>
            </a:br>
            <a:r>
              <a:rPr lang="pl-PL" sz="1600" dirty="0" smtClean="0"/>
              <a:t>czarnej dziury)</a:t>
            </a:r>
          </a:p>
          <a:p>
            <a:pPr>
              <a:buFontTx/>
              <a:buChar char="-"/>
            </a:pPr>
            <a:r>
              <a:rPr lang="pl-PL" sz="1600" dirty="0" smtClean="0"/>
              <a:t> nie świeci jak ciało doskonale czarne</a:t>
            </a:r>
          </a:p>
          <a:p>
            <a:pPr>
              <a:buFontTx/>
              <a:buChar char="-"/>
            </a:pPr>
            <a:r>
              <a:rPr lang="pl-PL" sz="1600" dirty="0" smtClean="0"/>
              <a:t> duża część emisji w zakresie rentgenowskim</a:t>
            </a:r>
            <a:br>
              <a:rPr lang="pl-PL" sz="1600" dirty="0" smtClean="0"/>
            </a:br>
            <a:r>
              <a:rPr lang="pl-PL" sz="1600" dirty="0" smtClean="0"/>
              <a:t/>
            </a:r>
            <a:br>
              <a:rPr lang="pl-PL" sz="1600" dirty="0" smtClean="0"/>
            </a:br>
            <a:endParaRPr lang="pl-PL" sz="1600" dirty="0" smtClean="0"/>
          </a:p>
          <a:p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Dżety:</a:t>
            </a:r>
          </a:p>
          <a:p>
            <a:pPr>
              <a:buFontTx/>
              <a:buChar char="-"/>
            </a:pPr>
            <a:endParaRPr lang="pl-PL" sz="1600" dirty="0" smtClean="0"/>
          </a:p>
          <a:p>
            <a:pPr>
              <a:buFontTx/>
              <a:buChar char="-"/>
            </a:pPr>
            <a:r>
              <a:rPr lang="pl-PL" sz="1600" dirty="0" smtClean="0"/>
              <a:t> strugi materii wyrzucane wzdłuż osi obrotu</a:t>
            </a:r>
            <a:br>
              <a:rPr lang="pl-PL" sz="1600" dirty="0" smtClean="0"/>
            </a:br>
            <a:r>
              <a:rPr lang="pl-PL" sz="1600" dirty="0" smtClean="0"/>
              <a:t>ciała centralnego</a:t>
            </a:r>
          </a:p>
          <a:p>
            <a:pPr>
              <a:buFontTx/>
              <a:buChar char="-"/>
            </a:pPr>
            <a:r>
              <a:rPr lang="pl-PL" sz="1600" dirty="0" smtClean="0"/>
              <a:t> ich prędkości są rzędu prędkości ucieczki z </a:t>
            </a:r>
            <a:br>
              <a:rPr lang="pl-PL" sz="1600" dirty="0" smtClean="0"/>
            </a:br>
            <a:r>
              <a:rPr lang="pl-PL" sz="1600" dirty="0" smtClean="0"/>
              <a:t>ciała centralnego – w przypadku czarnych</a:t>
            </a:r>
            <a:br>
              <a:rPr lang="pl-PL" sz="1600" dirty="0" smtClean="0"/>
            </a:br>
            <a:r>
              <a:rPr lang="pl-PL" sz="1600" dirty="0" smtClean="0"/>
              <a:t>dziur są bliskie prędkości światła</a:t>
            </a:r>
          </a:p>
          <a:p>
            <a:pPr>
              <a:buFontTx/>
              <a:buChar char="-"/>
            </a:pPr>
            <a:r>
              <a:rPr lang="pl-PL" sz="1600" dirty="0" smtClean="0"/>
              <a:t> nieznany jest mechanizm powstawania – jednym</a:t>
            </a:r>
            <a:br>
              <a:rPr lang="pl-PL" sz="1600" dirty="0" smtClean="0"/>
            </a:br>
            <a:r>
              <a:rPr lang="pl-PL" sz="1600" dirty="0" smtClean="0"/>
              <a:t>z „graczy” jest pole magnetyczne</a:t>
            </a: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28652"/>
            <a:ext cx="528641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357158" y="6509587"/>
            <a:ext cx="30718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Credit: NASA/CXC/Stanford U./</a:t>
            </a:r>
            <a:r>
              <a:rPr lang="pl-PL" sz="1200" dirty="0" err="1" smtClean="0"/>
              <a:t>S.Allen</a:t>
            </a:r>
            <a:r>
              <a:rPr lang="pl-PL" sz="1200" dirty="0" smtClean="0"/>
              <a:t> et al.</a:t>
            </a:r>
            <a:endParaRPr lang="pl-PL" sz="12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214422"/>
            <a:ext cx="29289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ole tekstowe 12"/>
          <p:cNvSpPr txBox="1"/>
          <p:nvPr/>
        </p:nvSpPr>
        <p:spPr>
          <a:xfrm>
            <a:off x="6858016" y="857232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M 87</a:t>
            </a:r>
            <a:endParaRPr lang="pl-PL" sz="1600" b="1" dirty="0"/>
          </a:p>
        </p:txBody>
      </p:sp>
      <p:sp>
        <p:nvSpPr>
          <p:cNvPr id="14" name="Prostokąt 13"/>
          <p:cNvSpPr/>
          <p:nvPr/>
        </p:nvSpPr>
        <p:spPr>
          <a:xfrm>
            <a:off x="6359850" y="4088105"/>
            <a:ext cx="16685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NASA/CXC/</a:t>
            </a:r>
            <a:r>
              <a:rPr lang="pl-PL" sz="1200" dirty="0" err="1" smtClean="0"/>
              <a:t>H.Feng</a:t>
            </a:r>
            <a:r>
              <a:rPr lang="pl-PL" sz="1200" dirty="0" smtClean="0"/>
              <a:t> et al.</a:t>
            </a:r>
            <a:endParaRPr lang="pl-PL" sz="12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357694"/>
            <a:ext cx="2857506" cy="192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rostokąt 15"/>
          <p:cNvSpPr/>
          <p:nvPr/>
        </p:nvSpPr>
        <p:spPr>
          <a:xfrm>
            <a:off x="5715008" y="6215082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err="1" smtClean="0"/>
              <a:t>X-ray</a:t>
            </a:r>
            <a:r>
              <a:rPr lang="pl-PL" sz="1200" dirty="0" smtClean="0"/>
              <a:t>: NASA/CXC/MIT/</a:t>
            </a:r>
            <a:r>
              <a:rPr lang="pl-PL" sz="1200" dirty="0" err="1" smtClean="0"/>
              <a:t>H.Marshall</a:t>
            </a:r>
            <a:r>
              <a:rPr lang="pl-PL" sz="1200" dirty="0" smtClean="0"/>
              <a:t> et al. </a:t>
            </a:r>
          </a:p>
          <a:p>
            <a:r>
              <a:rPr lang="pl-PL" sz="1200" dirty="0" smtClean="0"/>
              <a:t>Radio: F. </a:t>
            </a:r>
            <a:r>
              <a:rPr lang="pl-PL" sz="1200" dirty="0" err="1" smtClean="0"/>
              <a:t>Zhou</a:t>
            </a:r>
            <a:r>
              <a:rPr lang="pl-PL" sz="1200" dirty="0" smtClean="0"/>
              <a:t>, </a:t>
            </a:r>
            <a:r>
              <a:rPr lang="pl-PL" sz="1200" dirty="0" err="1" smtClean="0"/>
              <a:t>F.Owen</a:t>
            </a:r>
            <a:r>
              <a:rPr lang="pl-PL" sz="1200" dirty="0" smtClean="0"/>
              <a:t> (NRAO), </a:t>
            </a:r>
            <a:r>
              <a:rPr lang="pl-PL" sz="1200" dirty="0" err="1" smtClean="0"/>
              <a:t>J.Biretta</a:t>
            </a:r>
            <a:r>
              <a:rPr lang="pl-PL" sz="1200" dirty="0" smtClean="0"/>
              <a:t> (</a:t>
            </a:r>
            <a:r>
              <a:rPr lang="pl-PL" sz="1200" dirty="0" err="1" smtClean="0"/>
              <a:t>STScI</a:t>
            </a:r>
            <a:r>
              <a:rPr lang="pl-PL" sz="1200" dirty="0" smtClean="0"/>
              <a:t>) </a:t>
            </a:r>
            <a:r>
              <a:rPr lang="pl-PL" sz="1200" dirty="0" err="1" smtClean="0"/>
              <a:t>Optical</a:t>
            </a:r>
            <a:r>
              <a:rPr lang="pl-PL" sz="1200" dirty="0" smtClean="0"/>
              <a:t>: NASA/</a:t>
            </a:r>
            <a:r>
              <a:rPr lang="pl-PL" sz="1200" dirty="0" err="1" smtClean="0"/>
              <a:t>STScI</a:t>
            </a:r>
            <a:r>
              <a:rPr lang="pl-PL" sz="1200" dirty="0" smtClean="0"/>
              <a:t>/UMBC/</a:t>
            </a:r>
            <a:r>
              <a:rPr lang="pl-PL" sz="1200" dirty="0" err="1" smtClean="0"/>
              <a:t>E.Perlman</a:t>
            </a:r>
            <a:r>
              <a:rPr lang="pl-PL" sz="1200" dirty="0" smtClean="0"/>
              <a:t> et al</a:t>
            </a:r>
            <a:endParaRPr lang="pl-PL" sz="12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72008" y="107340"/>
            <a:ext cx="8964488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i="1" dirty="0" smtClean="0"/>
              <a:t>Co się dzieje dookoła czarnej dziury?</a:t>
            </a:r>
            <a:endParaRPr lang="pl-PL" i="1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153116" y="692696"/>
            <a:ext cx="5643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Otoczenie (rzędu 1 miliona lat. św. rozgrzane do miliona K)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1124744"/>
            <a:ext cx="439363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00000"/>
            </a:pPr>
            <a:r>
              <a:rPr lang="pl-PL" dirty="0" smtClean="0"/>
              <a:t>Jakie informacje możemy zdobyć upuszczając</a:t>
            </a:r>
          </a:p>
          <a:p>
            <a:pPr>
              <a:buSzPct val="100000"/>
            </a:pPr>
            <a:r>
              <a:rPr lang="pl-PL" dirty="0" smtClean="0"/>
              <a:t>kulkę na Ziemię?</a:t>
            </a:r>
            <a:br>
              <a:rPr lang="pl-PL" dirty="0" smtClean="0"/>
            </a:br>
            <a:endParaRPr lang="pl-PL" dirty="0" smtClean="0"/>
          </a:p>
          <a:p>
            <a:pPr>
              <a:buSzPct val="100000"/>
              <a:buBlip>
                <a:blip r:embed="rId2"/>
              </a:buBlip>
            </a:pPr>
            <a:r>
              <a:rPr lang="pl-PL" dirty="0" smtClean="0"/>
              <a:t> </a:t>
            </a:r>
            <a:r>
              <a:rPr lang="pl-PL" dirty="0" smtClean="0"/>
              <a:t> pole grawitacyjnie</a:t>
            </a:r>
            <a:endParaRPr lang="pl-PL" dirty="0" smtClean="0"/>
          </a:p>
          <a:p>
            <a:pPr>
              <a:buSzPct val="100000"/>
              <a:buBlip>
                <a:blip r:embed="rId2"/>
              </a:buBlip>
            </a:pPr>
            <a:r>
              <a:rPr lang="pl-PL" dirty="0" smtClean="0"/>
              <a:t> </a:t>
            </a:r>
            <a:r>
              <a:rPr lang="pl-PL" dirty="0" smtClean="0"/>
              <a:t> kształt, rozmiar</a:t>
            </a:r>
            <a:endParaRPr lang="pl-PL" dirty="0" smtClean="0"/>
          </a:p>
          <a:p>
            <a:pPr>
              <a:buSzPct val="100000"/>
              <a:buBlip>
                <a:blip r:embed="rId2"/>
              </a:buBlip>
            </a:pPr>
            <a:r>
              <a:rPr lang="pl-PL" dirty="0" smtClean="0"/>
              <a:t> </a:t>
            </a:r>
            <a:r>
              <a:rPr lang="pl-PL" dirty="0" smtClean="0"/>
              <a:t> skład chemiczny tarczy</a:t>
            </a:r>
            <a:endParaRPr lang="pl-PL" dirty="0" smtClean="0"/>
          </a:p>
          <a:p>
            <a:pPr>
              <a:buSzPct val="100000"/>
              <a:buBlip>
                <a:blip r:embed="rId2"/>
              </a:buBlip>
            </a:pPr>
            <a:r>
              <a:rPr lang="pl-PL" dirty="0" smtClean="0"/>
              <a:t> </a:t>
            </a:r>
            <a:r>
              <a:rPr lang="pl-PL" dirty="0" smtClean="0"/>
              <a:t> opory ruchu</a:t>
            </a:r>
            <a:endParaRPr lang="pl-PL" dirty="0" smtClean="0"/>
          </a:p>
          <a:p>
            <a:pPr>
              <a:buSzPct val="100000"/>
              <a:buBlip>
                <a:blip r:embed="rId2"/>
              </a:buBlip>
            </a:pPr>
            <a:r>
              <a:rPr lang="pl-PL" dirty="0" smtClean="0"/>
              <a:t> </a:t>
            </a:r>
            <a:r>
              <a:rPr lang="pl-PL" dirty="0" smtClean="0"/>
              <a:t> masa obiektu</a:t>
            </a:r>
            <a:endParaRPr lang="pl-PL" dirty="0" smtClean="0"/>
          </a:p>
          <a:p>
            <a:pPr>
              <a:buSzPct val="100000"/>
              <a:buBlip>
                <a:blip r:embed="rId2"/>
              </a:buBlip>
            </a:pPr>
            <a:r>
              <a:rPr lang="pl-PL" dirty="0" smtClean="0"/>
              <a:t> </a:t>
            </a:r>
            <a:r>
              <a:rPr lang="pl-PL" dirty="0" smtClean="0"/>
              <a:t> sprężystość</a:t>
            </a:r>
            <a:endParaRPr lang="pl-PL" dirty="0" smtClean="0"/>
          </a:p>
          <a:p>
            <a:pPr>
              <a:buSzPct val="100000"/>
              <a:buBlip>
                <a:blip r:embed="rId2"/>
              </a:buBlip>
            </a:pPr>
            <a:r>
              <a:rPr lang="pl-PL" dirty="0" smtClean="0"/>
              <a:t> </a:t>
            </a:r>
            <a:r>
              <a:rPr lang="pl-PL" dirty="0" smtClean="0"/>
              <a:t> odległość</a:t>
            </a:r>
            <a:endParaRPr lang="pl-PL" dirty="0" smtClean="0"/>
          </a:p>
          <a:p>
            <a:pPr>
              <a:buSzPct val="100000"/>
              <a:buBlip>
                <a:blip r:embed="rId2"/>
              </a:buBlip>
            </a:pPr>
            <a:r>
              <a:rPr lang="pl-PL" dirty="0" smtClean="0"/>
              <a:t> </a:t>
            </a:r>
            <a:r>
              <a:rPr lang="pl-PL" dirty="0" smtClean="0"/>
              <a:t> temperatura, zmiany t.</a:t>
            </a:r>
            <a:endParaRPr lang="pl-PL" dirty="0" smtClean="0"/>
          </a:p>
          <a:p>
            <a:pPr>
              <a:buSzPct val="100000"/>
              <a:buBlip>
                <a:blip r:embed="rId2"/>
              </a:buBlip>
            </a:pPr>
            <a:r>
              <a:rPr lang="pl-PL" dirty="0" smtClean="0"/>
              <a:t> </a:t>
            </a:r>
            <a:r>
              <a:rPr lang="pl-PL" dirty="0" smtClean="0"/>
              <a:t> pole magnetyczne</a:t>
            </a:r>
            <a:endParaRPr lang="pl-PL" dirty="0" smtClean="0"/>
          </a:p>
          <a:p>
            <a:pPr>
              <a:buSzPct val="100000"/>
              <a:buBlip>
                <a:blip r:embed="rId2"/>
              </a:buBlip>
            </a:pPr>
            <a:r>
              <a:rPr lang="pl-PL" dirty="0" smtClean="0"/>
              <a:t> </a:t>
            </a:r>
            <a:r>
              <a:rPr lang="pl-PL" dirty="0" smtClean="0"/>
              <a:t> budowa </a:t>
            </a:r>
            <a:r>
              <a:rPr lang="pl-PL" smtClean="0"/>
              <a:t>wewnętrzna tarczy</a:t>
            </a:r>
            <a:endParaRPr lang="pl-PL" dirty="0" smtClean="0"/>
          </a:p>
          <a:p>
            <a:pPr>
              <a:buSzPct val="100000"/>
              <a:buBlip>
                <a:blip r:embed="rId2"/>
              </a:buBlip>
            </a:pPr>
            <a:r>
              <a:rPr lang="pl-PL" dirty="0" smtClean="0"/>
              <a:t> </a:t>
            </a:r>
          </a:p>
          <a:p>
            <a:pPr>
              <a:buSzPct val="100000"/>
              <a:buBlip>
                <a:blip r:embed="rId2"/>
              </a:buBlip>
            </a:pPr>
            <a:r>
              <a:rPr lang="pl-PL" dirty="0" smtClean="0"/>
              <a:t> </a:t>
            </a:r>
          </a:p>
          <a:p>
            <a:pPr>
              <a:buSzPct val="100000"/>
              <a:buBlip>
                <a:blip r:embed="rId2"/>
              </a:buBlip>
            </a:pPr>
            <a:r>
              <a:rPr lang="pl-PL" dirty="0" smtClean="0"/>
              <a:t> </a:t>
            </a:r>
          </a:p>
          <a:p>
            <a:pPr>
              <a:buSzPct val="100000"/>
              <a:buBlip>
                <a:blip r:embed="rId2"/>
              </a:buBlip>
            </a:pPr>
            <a:r>
              <a:rPr lang="pl-PL" dirty="0" smtClean="0"/>
              <a:t> </a:t>
            </a:r>
          </a:p>
          <a:p>
            <a:pPr>
              <a:buSzPct val="100000"/>
              <a:buBlip>
                <a:blip r:embed="rId2"/>
              </a:buBlip>
            </a:pPr>
            <a:r>
              <a:rPr lang="pl-PL" dirty="0" smtClean="0"/>
              <a:t> </a:t>
            </a:r>
          </a:p>
          <a:p>
            <a:pPr>
              <a:buSzPct val="100000"/>
              <a:buBlip>
                <a:blip r:embed="rId2"/>
              </a:buBlip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Elipsa 2"/>
          <p:cNvSpPr/>
          <p:nvPr/>
        </p:nvSpPr>
        <p:spPr>
          <a:xfrm>
            <a:off x="6804248" y="76470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" name="Łącznik prosty ze strzałką 4"/>
          <p:cNvCxnSpPr>
            <a:stCxn id="3" idx="4"/>
          </p:cNvCxnSpPr>
          <p:nvPr/>
        </p:nvCxnSpPr>
        <p:spPr>
          <a:xfrm>
            <a:off x="7128284" y="1412776"/>
            <a:ext cx="36004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5"/>
          <p:cNvSpPr/>
          <p:nvPr/>
        </p:nvSpPr>
        <p:spPr>
          <a:xfrm>
            <a:off x="5652120" y="3501008"/>
            <a:ext cx="32403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72008" y="107340"/>
            <a:ext cx="8964488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i="1" dirty="0" smtClean="0"/>
              <a:t>Informacja</a:t>
            </a:r>
            <a:endParaRPr lang="pl-PL" i="1" dirty="0"/>
          </a:p>
        </p:txBody>
      </p:sp>
      <p:pic>
        <p:nvPicPr>
          <p:cNvPr id="5122" name="Picture 2" descr="A planetary disk of white cloud formations, brown and green land masses, and dark blue oceans against a black background. The Arabian peninsula, Africa and Madagascar lie in the upper half of the disk, while Antarctica is at the bottom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861048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2008" y="107340"/>
            <a:ext cx="8964488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i="1" dirty="0" smtClean="0"/>
              <a:t>Galaktyki  aktywne/</a:t>
            </a:r>
            <a:r>
              <a:rPr lang="pl-PL" i="1" dirty="0" err="1" smtClean="0"/>
              <a:t>aktywne</a:t>
            </a:r>
            <a:r>
              <a:rPr lang="pl-PL" i="1" dirty="0" smtClean="0"/>
              <a:t> jądra galaktyk (AGN)</a:t>
            </a:r>
            <a:endParaRPr lang="pl-PL" i="1" dirty="0"/>
          </a:p>
        </p:txBody>
      </p:sp>
      <p:pic>
        <p:nvPicPr>
          <p:cNvPr id="58370" name="Picture 2" descr="http://www.oa.uj.edu.pl/jets2011/talks/Abramowicz_talk_Krakow2011/001-Slides/Alternative/06-evidence_files/AGN-sch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869160"/>
            <a:ext cx="2520280" cy="1890210"/>
          </a:xfrm>
          <a:prstGeom prst="rect">
            <a:avLst/>
          </a:prstGeom>
          <a:noFill/>
        </p:spPr>
      </p:pic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854911" y="620688"/>
          <a:ext cx="5181585" cy="4064001"/>
        </p:xfrm>
        <a:graphic>
          <a:graphicData uri="http://schemas.openxmlformats.org/drawingml/2006/table">
            <a:tbl>
              <a:tblPr/>
              <a:tblGrid>
                <a:gridCol w="1036317"/>
                <a:gridCol w="1036317"/>
                <a:gridCol w="1036317"/>
                <a:gridCol w="1036317"/>
                <a:gridCol w="1036317"/>
              </a:tblGrid>
              <a:tr h="419302">
                <a:tc>
                  <a:txBody>
                    <a:bodyPr/>
                    <a:lstStyle/>
                    <a:p>
                      <a:pPr algn="ctr"/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/>
                          </a:solidFill>
                        </a:rPr>
                        <a:t>Kwazary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/>
                          </a:solidFill>
                        </a:rPr>
                        <a:t>Galaktyki </a:t>
                      </a:r>
                      <a:r>
                        <a:rPr lang="pl-PL" sz="1200" b="1" dirty="0" err="1" smtClean="0">
                          <a:solidFill>
                            <a:schemeClr val="tx1"/>
                          </a:solidFill>
                        </a:rPr>
                        <a:t>Seyferta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/>
                          </a:solidFill>
                        </a:rPr>
                        <a:t>Radio-galaktyki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err="1" smtClean="0">
                          <a:solidFill>
                            <a:schemeClr val="tx1"/>
                          </a:solidFill>
                        </a:rPr>
                        <a:t>Blazary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9302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/>
                          </a:solidFill>
                        </a:rPr>
                        <a:t>Typ</a:t>
                      </a:r>
                      <a:r>
                        <a:rPr lang="pl-PL" sz="1200" b="1" baseline="0" dirty="0" smtClean="0">
                          <a:solidFill>
                            <a:schemeClr val="tx1"/>
                          </a:solidFill>
                        </a:rPr>
                        <a:t> galaktyki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spiralna,</a:t>
                      </a:r>
                    </a:p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eliptyczna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spiralna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olbrzymia eliptyczna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eliptyczna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12825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/>
                          </a:solidFill>
                        </a:rPr>
                        <a:t>wygląd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zwarta, błękitna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zwarta,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Jasne jądro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eliptyczna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jasna,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</a:rPr>
                        <a:t> gwiazdopodobna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09587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/>
                          </a:solidFill>
                        </a:rPr>
                        <a:t>maksymalna jasność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</a:rPr>
                        <a:t>100-1,000 </a:t>
                      </a:r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Drogi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</a:rPr>
                        <a:t> Mlecznej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porównywalna do jasnych spiralnych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silne pr. radiowo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</a:rPr>
                        <a:t>10,000 </a:t>
                      </a:r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Drogi Mlecznej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16063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/>
                          </a:solidFill>
                        </a:rPr>
                        <a:t>widmo kontinuum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err="1" smtClean="0">
                          <a:solidFill>
                            <a:schemeClr val="tx1"/>
                          </a:solidFill>
                        </a:rPr>
                        <a:t>nietermiczne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err="1" smtClean="0">
                          <a:solidFill>
                            <a:schemeClr val="tx1"/>
                          </a:solidFill>
                        </a:rPr>
                        <a:t>nietermiczne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err="1" smtClean="0">
                          <a:solidFill>
                            <a:schemeClr val="tx1"/>
                          </a:solidFill>
                        </a:rPr>
                        <a:t>nietermiczne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err="1" smtClean="0">
                          <a:solidFill>
                            <a:schemeClr val="tx1"/>
                          </a:solidFill>
                        </a:rPr>
                        <a:t>nietermiczne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9302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/>
                          </a:solidFill>
                        </a:rPr>
                        <a:t>linie </a:t>
                      </a:r>
                      <a:r>
                        <a:rPr lang="pl-PL" sz="1200" b="1" dirty="0" err="1" smtClean="0">
                          <a:solidFill>
                            <a:schemeClr val="tx1"/>
                          </a:solidFill>
                        </a:rPr>
                        <a:t>absorbcyjne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tak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nie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tak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nie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9302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/>
                          </a:solidFill>
                        </a:rPr>
                        <a:t>zmienność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dni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</a:rPr>
                        <a:t> do tygodni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dni do tygodni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dni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godziny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254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/>
                          </a:solidFill>
                        </a:rPr>
                        <a:t>emisja radiowa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śladowa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słaba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silna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słaba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577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err="1" smtClean="0">
                          <a:solidFill>
                            <a:schemeClr val="tx1"/>
                          </a:solidFill>
                        </a:rPr>
                        <a:t>redshift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z &gt; 0.5</a:t>
                      </a: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z ~ 0.5</a:t>
                      </a: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z &lt; 0.05</a:t>
                      </a: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</a:rPr>
                        <a:t>z ~ 0.1</a:t>
                      </a: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8372" name="Picture 4" descr="http://upload.wikimedia.org/wikipedia/commons/5/50/Galaxies_AGN_Jet_Properties-with-L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20688"/>
            <a:ext cx="2769865" cy="6076186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 rot="16200000">
            <a:off x="-75045" y="5987813"/>
            <a:ext cx="878446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ctr"/>
            <a:r>
              <a:rPr lang="pl-PL" b="1" dirty="0" err="1" smtClean="0"/>
              <a:t>Blazary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 rot="16200000">
            <a:off x="-625963" y="4054391"/>
            <a:ext cx="1980286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ctr"/>
            <a:r>
              <a:rPr lang="pl-PL" b="1" dirty="0" smtClean="0"/>
              <a:t>Kwazary/ </a:t>
            </a:r>
            <a:r>
              <a:rPr lang="pl-PL" b="1" dirty="0" err="1" smtClean="0"/>
              <a:t>Seyfert</a:t>
            </a:r>
            <a:r>
              <a:rPr lang="pl-PL" b="1" dirty="0" smtClean="0"/>
              <a:t> 1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 rot="16200000">
            <a:off x="-428504" y="1359674"/>
            <a:ext cx="1585370" cy="646331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ctr"/>
            <a:r>
              <a:rPr lang="pl-PL" b="1" dirty="0" smtClean="0"/>
              <a:t>Radiogalaktyki</a:t>
            </a:r>
          </a:p>
          <a:p>
            <a:pPr algn="ctr"/>
            <a:r>
              <a:rPr lang="pl-PL" b="1" dirty="0" err="1" smtClean="0"/>
              <a:t>Seyfert</a:t>
            </a:r>
            <a:r>
              <a:rPr lang="pl-PL" b="1" dirty="0" smtClean="0"/>
              <a:t> 2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932040" y="6309320"/>
            <a:ext cx="140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Polski pączek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40005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357158" y="3143248"/>
            <a:ext cx="24921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Credit: NASA/CXC/</a:t>
            </a:r>
            <a:r>
              <a:rPr lang="pl-PL" sz="1200" dirty="0" err="1" smtClean="0"/>
              <a:t>IoA</a:t>
            </a:r>
            <a:r>
              <a:rPr lang="pl-PL" sz="1200" dirty="0" smtClean="0"/>
              <a:t>/</a:t>
            </a:r>
            <a:r>
              <a:rPr lang="pl-PL" sz="1200" dirty="0" err="1" smtClean="0"/>
              <a:t>A.Fabian</a:t>
            </a:r>
            <a:r>
              <a:rPr lang="pl-PL" sz="1200" dirty="0" smtClean="0"/>
              <a:t> et al.</a:t>
            </a:r>
            <a:endParaRPr lang="pl-PL" sz="12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285992"/>
            <a:ext cx="4786332" cy="37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4714876" y="6000768"/>
            <a:ext cx="3929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Credit: </a:t>
            </a:r>
            <a:r>
              <a:rPr lang="pl-PL" sz="1200" dirty="0" err="1" smtClean="0"/>
              <a:t>X-ray</a:t>
            </a:r>
            <a:r>
              <a:rPr lang="pl-PL" sz="1200" dirty="0" smtClean="0"/>
              <a:t>: NASA/CXC/</a:t>
            </a:r>
            <a:r>
              <a:rPr lang="pl-PL" sz="1200" dirty="0" err="1" smtClean="0"/>
              <a:t>IoA</a:t>
            </a:r>
            <a:r>
              <a:rPr lang="pl-PL" sz="1200" dirty="0" smtClean="0"/>
              <a:t>/</a:t>
            </a:r>
            <a:r>
              <a:rPr lang="pl-PL" sz="1200" dirty="0" err="1" smtClean="0"/>
              <a:t>A.Fabian</a:t>
            </a:r>
            <a:r>
              <a:rPr lang="pl-PL" sz="1200" dirty="0" smtClean="0"/>
              <a:t> et al.; Radio: NRAO/VLA/G. Taylor; </a:t>
            </a:r>
            <a:r>
              <a:rPr lang="pl-PL" sz="1200" dirty="0" err="1" smtClean="0"/>
              <a:t>Optical</a:t>
            </a:r>
            <a:r>
              <a:rPr lang="pl-PL" sz="1200" dirty="0" smtClean="0"/>
              <a:t>: NASA/ESA/</a:t>
            </a:r>
            <a:r>
              <a:rPr lang="pl-PL" sz="1200" dirty="0" err="1" smtClean="0"/>
              <a:t>Hubble</a:t>
            </a:r>
            <a:r>
              <a:rPr lang="pl-PL" sz="1200" dirty="0" smtClean="0"/>
              <a:t> </a:t>
            </a:r>
            <a:r>
              <a:rPr lang="pl-PL" sz="1200" dirty="0" err="1" smtClean="0"/>
              <a:t>Heritage</a:t>
            </a:r>
            <a:r>
              <a:rPr lang="pl-PL" sz="1200" dirty="0" smtClean="0"/>
              <a:t> (</a:t>
            </a:r>
            <a:r>
              <a:rPr lang="pl-PL" sz="1200" dirty="0" err="1" smtClean="0"/>
              <a:t>STScI</a:t>
            </a:r>
            <a:r>
              <a:rPr lang="pl-PL" sz="1200" dirty="0" smtClean="0"/>
              <a:t>/AURA) &amp; </a:t>
            </a:r>
            <a:r>
              <a:rPr lang="pl-PL" sz="1200" dirty="0" err="1" smtClean="0"/>
              <a:t>Univ</a:t>
            </a:r>
            <a:r>
              <a:rPr lang="pl-PL" sz="1200" dirty="0" smtClean="0"/>
              <a:t>. of Cambridge/</a:t>
            </a:r>
            <a:r>
              <a:rPr lang="pl-PL" sz="1200" dirty="0" err="1" smtClean="0"/>
              <a:t>IoA</a:t>
            </a:r>
            <a:r>
              <a:rPr lang="pl-PL" sz="1200" dirty="0" smtClean="0"/>
              <a:t>/A. Fabian</a:t>
            </a:r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572000" y="1428736"/>
            <a:ext cx="4359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Kompozycja złożona z obrazów uzyskanych w </a:t>
            </a:r>
          </a:p>
          <a:p>
            <a:r>
              <a:rPr lang="pl-PL" sz="1600" dirty="0" smtClean="0"/>
              <a:t>zakresie rentgenowskim, widzialnym i radiowym:</a:t>
            </a:r>
            <a:endParaRPr lang="pl-PL" sz="16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42844" y="3929066"/>
            <a:ext cx="414581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Fale generowane przez  zjawiska aktywne</a:t>
            </a:r>
          </a:p>
          <a:p>
            <a:r>
              <a:rPr lang="pl-PL" sz="1600" dirty="0" smtClean="0"/>
              <a:t>zachodzące dookoła czarnej dziury.</a:t>
            </a:r>
          </a:p>
          <a:p>
            <a:endParaRPr lang="pl-PL" sz="1600" dirty="0" smtClean="0"/>
          </a:p>
          <a:p>
            <a:r>
              <a:rPr lang="pl-PL" sz="1600" dirty="0" smtClean="0"/>
              <a:t>Odpowiadają one za ciągłe podgrzewanie </a:t>
            </a:r>
          </a:p>
          <a:p>
            <a:r>
              <a:rPr lang="pl-PL" sz="1600" dirty="0" smtClean="0"/>
              <a:t>ośrodka do temperatur sięgających </a:t>
            </a:r>
          </a:p>
          <a:p>
            <a:r>
              <a:rPr lang="pl-PL" sz="1600" dirty="0" smtClean="0"/>
              <a:t>milionów K. </a:t>
            </a:r>
          </a:p>
          <a:p>
            <a:endParaRPr lang="pl-PL" sz="1600" dirty="0" smtClean="0"/>
          </a:p>
          <a:p>
            <a:r>
              <a:rPr lang="pl-PL" sz="1600" dirty="0" smtClean="0"/>
              <a:t>Dzięki temu centralne obszary nie wychłodziły </a:t>
            </a:r>
          </a:p>
          <a:p>
            <a:r>
              <a:rPr lang="pl-PL" sz="1600" dirty="0" smtClean="0"/>
              <a:t>się przez 10 miliardów lat i nie utworzyły</a:t>
            </a:r>
          </a:p>
          <a:p>
            <a:r>
              <a:rPr lang="pl-PL" sz="1600" dirty="0" smtClean="0"/>
              <a:t>gwiazd</a:t>
            </a:r>
            <a:endParaRPr lang="pl-PL" sz="1600" dirty="0"/>
          </a:p>
        </p:txBody>
      </p:sp>
      <p:sp>
        <p:nvSpPr>
          <p:cNvPr id="12" name="Prostokąt 11"/>
          <p:cNvSpPr/>
          <p:nvPr/>
        </p:nvSpPr>
        <p:spPr>
          <a:xfrm>
            <a:off x="4786314" y="928670"/>
            <a:ext cx="3148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Gromada galaktyk w Perseuszu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72008" y="107340"/>
            <a:ext cx="8964488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i="1" dirty="0" smtClean="0"/>
              <a:t>Galaktyki aktywne</a:t>
            </a:r>
            <a:endParaRPr lang="pl-PL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72008" y="107340"/>
            <a:ext cx="8964488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i="1" dirty="0" smtClean="0"/>
              <a:t>Centrum Drogi Mlecznej</a:t>
            </a:r>
            <a:endParaRPr lang="pl-PL" i="1" dirty="0"/>
          </a:p>
        </p:txBody>
      </p:sp>
      <p:pic>
        <p:nvPicPr>
          <p:cNvPr id="27650" name="Picture 2" descr="See Explanation.  Clicking on the picture will download&#10; the highest resolution version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764704"/>
            <a:ext cx="11874166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2008" y="107340"/>
            <a:ext cx="8964488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i="1" dirty="0" smtClean="0"/>
              <a:t>Centrum Drogi Mlecznej</a:t>
            </a:r>
            <a:endParaRPr lang="pl-PL" i="1" dirty="0"/>
          </a:p>
        </p:txBody>
      </p:sp>
      <p:pic>
        <p:nvPicPr>
          <p:cNvPr id="3" name="eso1151d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1502" y="908720"/>
            <a:ext cx="8960996" cy="504056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123728" y="6237312"/>
            <a:ext cx="4687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Jak wyznaczyć masę w centrum Drogi Mlecznej?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72008" y="107340"/>
            <a:ext cx="8964488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i="1" dirty="0" smtClean="0"/>
              <a:t>Masa czarnej dziury w centrum Drogi Mlecznej</a:t>
            </a:r>
            <a:endParaRPr lang="pl-PL" i="1" dirty="0"/>
          </a:p>
        </p:txBody>
      </p:sp>
      <p:pic>
        <p:nvPicPr>
          <p:cNvPr id="6" name="Picture 2" descr="http://www.astroex.org/english/exercise6/images/ex06_fig05_large.jpg?sid=04fe1155256d5583c716af9e4d8a36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20688"/>
            <a:ext cx="3566630" cy="3240360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2"/>
            <a:ext cx="3744416" cy="308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File:Orbit of 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4071" y="837828"/>
            <a:ext cx="2324433" cy="2591172"/>
          </a:xfrm>
          <a:prstGeom prst="rect">
            <a:avLst/>
          </a:prstGeom>
          <a:noFill/>
        </p:spPr>
      </p:pic>
      <p:pic>
        <p:nvPicPr>
          <p:cNvPr id="10" name="eso0226a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635896" y="620688"/>
            <a:ext cx="3235424" cy="3235424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4427984" y="4437112"/>
            <a:ext cx="42861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Ogromna gęstość gwiazd w obszarach </a:t>
            </a:r>
          </a:p>
          <a:p>
            <a:r>
              <a:rPr lang="pl-PL" dirty="0" smtClean="0"/>
              <a:t>centralnych</a:t>
            </a:r>
          </a:p>
          <a:p>
            <a:endParaRPr lang="pl-PL" dirty="0" smtClean="0"/>
          </a:p>
          <a:p>
            <a:r>
              <a:rPr lang="pl-PL" dirty="0" smtClean="0"/>
              <a:t>10 lat obserwacji gwiazdy S2 wystarczyło do</a:t>
            </a:r>
          </a:p>
          <a:p>
            <a:r>
              <a:rPr lang="pl-PL" dirty="0" smtClean="0"/>
              <a:t>wyznaczenia jej orbity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72008" y="107340"/>
            <a:ext cx="8964488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i="1" dirty="0" smtClean="0"/>
              <a:t>Masa czarnej dziury w centrum Drogi Mlecznej</a:t>
            </a:r>
            <a:endParaRPr lang="pl-PL" i="1" dirty="0"/>
          </a:p>
        </p:txBody>
      </p:sp>
      <p:pic>
        <p:nvPicPr>
          <p:cNvPr id="25602" name="Picture 2" descr="http://www.astroex.org/english/exercise6/images/ex06_fig08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3553369" cy="2664296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1" y="692696"/>
            <a:ext cx="4176464" cy="344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429000"/>
            <a:ext cx="2376264" cy="326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iekt 7"/>
          <p:cNvGraphicFramePr>
            <a:graphicFrameLocks noChangeAspect="1"/>
          </p:cNvGraphicFramePr>
          <p:nvPr/>
        </p:nvGraphicFramePr>
        <p:xfrm>
          <a:off x="4860032" y="4509120"/>
          <a:ext cx="2347468" cy="1014338"/>
        </p:xfrm>
        <a:graphic>
          <a:graphicData uri="http://schemas.openxmlformats.org/presentationml/2006/ole">
            <p:oleObj spid="_x0000_s66562" name="Równanie" r:id="rId6" imgW="1028520" imgH="444240" progId="Equation.3">
              <p:embed/>
            </p:oleObj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3783448" y="5805264"/>
            <a:ext cx="4748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 obserwacji mamy </a:t>
            </a:r>
            <a:r>
              <a:rPr lang="pl-PL" dirty="0" err="1" smtClean="0"/>
              <a:t>P,a</a:t>
            </a:r>
            <a:r>
              <a:rPr lang="pl-PL" dirty="0" smtClean="0"/>
              <a:t> oraz zakładamy, że </a:t>
            </a:r>
            <a:r>
              <a:rPr lang="pl-PL" dirty="0" err="1" smtClean="0"/>
              <a:t>m&lt;&lt;M</a:t>
            </a:r>
            <a:endParaRPr lang="pl-PL" dirty="0" smtClean="0"/>
          </a:p>
          <a:p>
            <a:r>
              <a:rPr lang="pl-PL" dirty="0" smtClean="0"/>
              <a:t>Otrzymana masa: </a:t>
            </a:r>
            <a:r>
              <a:rPr lang="pt-BR" dirty="0" smtClean="0"/>
              <a:t>3,3*10</a:t>
            </a:r>
            <a:r>
              <a:rPr lang="pt-BR" baseline="30000" dirty="0" smtClean="0"/>
              <a:t>6</a:t>
            </a:r>
            <a:r>
              <a:rPr lang="pl-PL" baseline="30000" dirty="0" smtClean="0"/>
              <a:t> </a:t>
            </a:r>
            <a:r>
              <a:rPr lang="pl-PL" dirty="0" err="1" smtClean="0">
                <a:cs typeface="Arial" pitchFamily="34" charset="0"/>
              </a:rPr>
              <a:t>M</a:t>
            </a:r>
            <a:r>
              <a:rPr lang="pl-PL" baseline="-25000" dirty="0" err="1" smtClean="0">
                <a:cs typeface="Arial" pitchFamily="34" charset="0"/>
                <a:sym typeface="Wingdings" pitchFamily="2" charset="2"/>
              </a:rPr>
              <a:t></a:t>
            </a:r>
            <a:r>
              <a:rPr lang="pt-BR" dirty="0" smtClean="0"/>
              <a:t> ± 1,0*10</a:t>
            </a:r>
            <a:r>
              <a:rPr lang="pt-BR" baseline="30000" dirty="0" smtClean="0"/>
              <a:t>6</a:t>
            </a:r>
            <a:r>
              <a:rPr lang="pl-PL" baseline="30000" dirty="0" smtClean="0"/>
              <a:t> </a:t>
            </a:r>
            <a:r>
              <a:rPr lang="pl-PL" dirty="0" err="1" smtClean="0">
                <a:cs typeface="Arial" pitchFamily="34" charset="0"/>
              </a:rPr>
              <a:t>M</a:t>
            </a:r>
            <a:r>
              <a:rPr lang="pl-PL" baseline="-25000" dirty="0" err="1" smtClean="0">
                <a:cs typeface="Arial" pitchFamily="34" charset="0"/>
                <a:sym typeface="Wingdings" pitchFamily="2" charset="2"/>
              </a:rPr>
              <a:t></a:t>
            </a: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928670"/>
            <a:ext cx="8929782" cy="351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6643702" y="4429132"/>
            <a:ext cx="18989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NASA/</a:t>
            </a:r>
            <a:r>
              <a:rPr lang="pl-PL" sz="1200" dirty="0" err="1" smtClean="0"/>
              <a:t>UMass</a:t>
            </a:r>
            <a:r>
              <a:rPr lang="pl-PL" sz="1200" dirty="0" smtClean="0"/>
              <a:t>/</a:t>
            </a:r>
            <a:r>
              <a:rPr lang="pl-PL" sz="1200" dirty="0" err="1" smtClean="0"/>
              <a:t>D.Wang</a:t>
            </a:r>
            <a:r>
              <a:rPr lang="pl-PL" sz="1200" dirty="0" smtClean="0"/>
              <a:t> et al.</a:t>
            </a:r>
            <a:endParaRPr lang="pl-PL" sz="1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14282" y="4929198"/>
            <a:ext cx="83812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Kolory odpowiadają promieniowaniu rentgenowskiemu o różnych energiach: </a:t>
            </a:r>
          </a:p>
          <a:p>
            <a:r>
              <a:rPr lang="pl-PL" sz="1600" b="1" dirty="0" smtClean="0"/>
              <a:t>							- niskie (czerwony)</a:t>
            </a:r>
          </a:p>
          <a:p>
            <a:r>
              <a:rPr lang="pl-PL" sz="1600" b="1" dirty="0" smtClean="0"/>
              <a:t>							- pośrednie (zielony)</a:t>
            </a:r>
          </a:p>
          <a:p>
            <a:r>
              <a:rPr lang="pl-PL" sz="1600" b="1" dirty="0" smtClean="0"/>
              <a:t>							- wysokie (niebieski)</a:t>
            </a:r>
            <a:endParaRPr lang="pl-PL" sz="16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2008" y="107340"/>
            <a:ext cx="8964488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i="1" dirty="0" smtClean="0"/>
              <a:t>Centrum Drogi Mlecznej</a:t>
            </a:r>
            <a:endParaRPr lang="pl-PL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94613"/>
            <a:ext cx="4000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94613"/>
            <a:ext cx="4000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5715008" y="5295141"/>
            <a:ext cx="25059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NASA/CXC/UCLA/MIT/</a:t>
            </a:r>
            <a:r>
              <a:rPr lang="pl-PL" sz="1200" dirty="0" err="1" smtClean="0"/>
              <a:t>M.Muno</a:t>
            </a:r>
            <a:r>
              <a:rPr lang="pl-PL" sz="1200" dirty="0" smtClean="0"/>
              <a:t> et al.</a:t>
            </a:r>
            <a:endParaRPr lang="pl-PL" sz="1200" dirty="0"/>
          </a:p>
        </p:txBody>
      </p:sp>
      <p:sp>
        <p:nvSpPr>
          <p:cNvPr id="7" name="Prostokąt 6"/>
          <p:cNvSpPr/>
          <p:nvPr/>
        </p:nvSpPr>
        <p:spPr>
          <a:xfrm>
            <a:off x="142844" y="5295141"/>
            <a:ext cx="23812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NASA/CXC/MIT/</a:t>
            </a:r>
            <a:r>
              <a:rPr lang="pl-PL" sz="1200" dirty="0" err="1" smtClean="0"/>
              <a:t>F.K.Baganoff</a:t>
            </a:r>
            <a:r>
              <a:rPr lang="pl-PL" sz="1200" dirty="0" smtClean="0"/>
              <a:t> et al.</a:t>
            </a:r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357290" y="928670"/>
            <a:ext cx="1473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6 stycznia 2003</a:t>
            </a:r>
            <a:endParaRPr lang="pl-PL" sz="1600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787652" y="928670"/>
            <a:ext cx="1570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13 czerwca 2003</a:t>
            </a:r>
            <a:endParaRPr lang="pl-PL" sz="1600" b="1" dirty="0"/>
          </a:p>
        </p:txBody>
      </p:sp>
      <p:cxnSp>
        <p:nvCxnSpPr>
          <p:cNvPr id="13" name="Łącznik prosty 12"/>
          <p:cNvCxnSpPr/>
          <p:nvPr/>
        </p:nvCxnSpPr>
        <p:spPr>
          <a:xfrm>
            <a:off x="4214810" y="1285860"/>
            <a:ext cx="2357454" cy="9286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flipV="1">
            <a:off x="4214810" y="4572008"/>
            <a:ext cx="2428892" cy="7143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428596" y="5661248"/>
            <a:ext cx="76429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Gaz o temperaturze 10 mln K jest podgrzewany przez fale uderzeniowe od supernowych</a:t>
            </a:r>
          </a:p>
          <a:p>
            <a:endParaRPr lang="pl-PL" sz="1600" b="1" dirty="0" smtClean="0"/>
          </a:p>
          <a:p>
            <a:r>
              <a:rPr lang="pl-PL" sz="1600" b="1" dirty="0" smtClean="0"/>
              <a:t>Zaobserwowano dużą liczbę rozbłysków blisko czarnej dziury. Mimo to centrum naszej</a:t>
            </a:r>
          </a:p>
          <a:p>
            <a:r>
              <a:rPr lang="pl-PL" sz="1600" b="1" dirty="0" smtClean="0"/>
              <a:t>Galaktyki jest spokojne – to nie jest AGN.</a:t>
            </a:r>
            <a:endParaRPr lang="pl-PL" sz="1600" b="1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72008" y="107340"/>
            <a:ext cx="8964488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i="1" dirty="0" smtClean="0"/>
              <a:t>Centrum Drogi Mlecznej</a:t>
            </a:r>
            <a:endParaRPr lang="pl-PL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2008" y="107340"/>
            <a:ext cx="8964488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i="1" dirty="0" smtClean="0"/>
              <a:t>A w przyszłym roku</a:t>
            </a:r>
            <a:endParaRPr lang="pl-PL" i="1" dirty="0"/>
          </a:p>
        </p:txBody>
      </p:sp>
      <p:pic>
        <p:nvPicPr>
          <p:cNvPr id="4" name="eso1151f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836712"/>
            <a:ext cx="8064896" cy="453650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123588" y="5661248"/>
            <a:ext cx="68968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Obłok jest chłodny (280</a:t>
            </a:r>
            <a:r>
              <a:rPr lang="pl-PL" dirty="0" smtClean="0">
                <a:latin typeface="Calibri"/>
                <a:cs typeface="Calibri"/>
              </a:rPr>
              <a:t>⁰C</a:t>
            </a:r>
            <a:r>
              <a:rPr lang="pl-PL" dirty="0" smtClean="0"/>
              <a:t>) i ma masę trzy razy większą od masy Ziemi</a:t>
            </a:r>
          </a:p>
          <a:p>
            <a:r>
              <a:rPr lang="pl-PL" dirty="0" smtClean="0"/>
              <a:t>W ciągu 8 lat podwoił prędkość, porusza się teraz 8 mln km/h</a:t>
            </a:r>
          </a:p>
          <a:p>
            <a:r>
              <a:rPr lang="pl-PL" dirty="0" smtClean="0"/>
              <a:t>W 2013 roku przejdzie 40 mld km (36 godzin św.) od horyzontu zdarzeń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2008" y="107340"/>
            <a:ext cx="8964488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i="1" dirty="0" smtClean="0"/>
              <a:t>A w przyszłym roku…</a:t>
            </a:r>
            <a:endParaRPr lang="pl-PL" i="1" dirty="0"/>
          </a:p>
        </p:txBody>
      </p:sp>
      <p:pic>
        <p:nvPicPr>
          <p:cNvPr id="3" name="eso1151e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00" y="1052736"/>
            <a:ext cx="8960996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445203" y="2827605"/>
            <a:ext cx="1821546" cy="23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ole tekstowe 7"/>
          <p:cNvSpPr txBox="1"/>
          <p:nvPr/>
        </p:nvSpPr>
        <p:spPr>
          <a:xfrm>
            <a:off x="72008" y="107340"/>
            <a:ext cx="8964488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i="1" dirty="0" smtClean="0"/>
              <a:t>Zrozumieć grawitację</a:t>
            </a:r>
            <a:endParaRPr lang="pl-PL" i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692696"/>
            <a:ext cx="297633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pole tekstowe 11"/>
          <p:cNvSpPr txBox="1"/>
          <p:nvPr/>
        </p:nvSpPr>
        <p:spPr>
          <a:xfrm>
            <a:off x="1279636" y="6372036"/>
            <a:ext cx="134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Jan Kepler</a:t>
            </a:r>
            <a:endParaRPr lang="pl-PL" b="1" dirty="0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3542531" y="5013325"/>
          <a:ext cx="1533525" cy="1382713"/>
        </p:xfrm>
        <a:graphic>
          <a:graphicData uri="http://schemas.openxmlformats.org/presentationml/2006/ole">
            <p:oleObj spid="_x0000_s4098" name="Równanie" r:id="rId5" imgW="507960" imgH="457200" progId="Equation.3">
              <p:embed/>
            </p:oleObj>
          </a:graphicData>
        </a:graphic>
      </p:graphicFrame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715763"/>
            <a:ext cx="1384426" cy="205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pole tekstowe 14"/>
          <p:cNvSpPr txBox="1"/>
          <p:nvPr/>
        </p:nvSpPr>
        <p:spPr>
          <a:xfrm>
            <a:off x="179512" y="2411596"/>
            <a:ext cx="1352422" cy="3693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b="1" dirty="0" smtClean="0"/>
              <a:t>Tycho </a:t>
            </a:r>
            <a:r>
              <a:rPr lang="pl-PL" b="1" dirty="0" err="1" smtClean="0"/>
              <a:t>Brahe</a:t>
            </a:r>
            <a:endParaRPr lang="pl-PL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716556"/>
            <a:ext cx="2669857" cy="366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2945" y="764704"/>
            <a:ext cx="2593511" cy="323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Prostokąt 18"/>
          <p:cNvSpPr/>
          <p:nvPr/>
        </p:nvSpPr>
        <p:spPr>
          <a:xfrm>
            <a:off x="6474418" y="4137680"/>
            <a:ext cx="1477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Isaac Newton</a:t>
            </a:r>
            <a:endParaRPr lang="pl-PL" dirty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6169892" y="5085184"/>
          <a:ext cx="2345402" cy="1296144"/>
        </p:xfrm>
        <a:graphic>
          <a:graphicData uri="http://schemas.openxmlformats.org/presentationml/2006/ole">
            <p:oleObj spid="_x0000_s4099" name="Równanie" r:id="rId9" imgW="7110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2008" y="107340"/>
            <a:ext cx="8964488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i="1" dirty="0" smtClean="0"/>
              <a:t>Zrozumieć grawitację</a:t>
            </a:r>
            <a:endParaRPr lang="pl-PL" i="1" dirty="0"/>
          </a:p>
        </p:txBody>
      </p:sp>
      <p:pic>
        <p:nvPicPr>
          <p:cNvPr id="32770" name="Picture 2" descr="http://sjam4uphysics.pbworks.com/f/1303403448/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70818"/>
            <a:ext cx="2447925" cy="1543051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395536" y="4699010"/>
            <a:ext cx="38847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1784 John </a:t>
            </a:r>
            <a:r>
              <a:rPr lang="pl-PL" dirty="0" err="1" smtClean="0"/>
              <a:t>Michell</a:t>
            </a:r>
            <a:endParaRPr lang="pl-PL" dirty="0" smtClean="0"/>
          </a:p>
          <a:p>
            <a:r>
              <a:rPr lang="pl-PL" dirty="0" smtClean="0"/>
              <a:t>1790 Pierre Simon de Laplace: </a:t>
            </a:r>
          </a:p>
          <a:p>
            <a:endParaRPr lang="pl-PL" dirty="0" smtClean="0"/>
          </a:p>
          <a:p>
            <a:r>
              <a:rPr lang="pl-PL" b="1" dirty="0" smtClean="0"/>
              <a:t>światło ma naturę korpuskularną więc </a:t>
            </a:r>
          </a:p>
          <a:p>
            <a:r>
              <a:rPr lang="pl-PL" b="1" dirty="0" smtClean="0"/>
              <a:t>może nie opuścić odpowiednio </a:t>
            </a:r>
          </a:p>
          <a:p>
            <a:r>
              <a:rPr lang="pl-PL" b="1" dirty="0" smtClean="0"/>
              <a:t>masywnego obiektu</a:t>
            </a:r>
          </a:p>
        </p:txBody>
      </p:sp>
      <p:pic>
        <p:nvPicPr>
          <p:cNvPr id="32772" name="Picture 4" descr="http://upload.wikimedia.org/wikipedia/commons/thumb/9/91/Cavendish_Torsion_Balance_Diagram.svg/250px-Cavendish_Torsion_Balance_Diagram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75" y="2564904"/>
            <a:ext cx="2381250" cy="2609851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5399584" y="112474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Michell</a:t>
            </a:r>
            <a:r>
              <a:rPr lang="pl-PL" dirty="0" smtClean="0"/>
              <a:t> skonstruował wagę skręceń, która trafiła do </a:t>
            </a:r>
            <a:r>
              <a:rPr lang="pl-PL" dirty="0" err="1" smtClean="0"/>
              <a:t>Henry’ego</a:t>
            </a:r>
            <a:r>
              <a:rPr lang="pl-PL" dirty="0" smtClean="0"/>
              <a:t> Cavendisha</a:t>
            </a:r>
            <a:endParaRPr lang="pl-PL" dirty="0"/>
          </a:p>
        </p:txBody>
      </p:sp>
      <p:pic>
        <p:nvPicPr>
          <p:cNvPr id="32774" name="Picture 6" descr="http://www.nndb.com/people/030/000083778/henry-cavendish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168860"/>
            <a:ext cx="2000472" cy="2520280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5436096" y="5036983"/>
            <a:ext cx="3501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1797-98 Cavendish wyznacza</a:t>
            </a:r>
          </a:p>
          <a:p>
            <a:r>
              <a:rPr lang="pl-PL" dirty="0" smtClean="0"/>
              <a:t>stałą grawitacji</a:t>
            </a:r>
          </a:p>
          <a:p>
            <a:r>
              <a:rPr lang="pl-PL" dirty="0" smtClean="0"/>
              <a:t>6.754 × 10</a:t>
            </a:r>
            <a:r>
              <a:rPr lang="pl-PL" baseline="30000" dirty="0" smtClean="0"/>
              <a:t>−11</a:t>
            </a:r>
            <a:r>
              <a:rPr lang="pl-PL" dirty="0" smtClean="0"/>
              <a:t>N-m</a:t>
            </a:r>
            <a:r>
              <a:rPr lang="pl-PL" baseline="30000" dirty="0" smtClean="0"/>
              <a:t>2</a:t>
            </a:r>
            <a:r>
              <a:rPr lang="pl-PL" dirty="0" smtClean="0"/>
              <a:t>/kg</a:t>
            </a:r>
            <a:r>
              <a:rPr lang="pl-PL" baseline="30000" dirty="0" smtClean="0"/>
              <a:t>2</a:t>
            </a:r>
          </a:p>
          <a:p>
            <a:r>
              <a:rPr lang="pl-PL" dirty="0" smtClean="0"/>
              <a:t>(obecnie: 6.67428 × 10</a:t>
            </a:r>
            <a:r>
              <a:rPr lang="pl-PL" baseline="30000" dirty="0" smtClean="0"/>
              <a:t>−11</a:t>
            </a:r>
            <a:r>
              <a:rPr lang="pl-PL" dirty="0" smtClean="0"/>
              <a:t>N-m</a:t>
            </a:r>
            <a:r>
              <a:rPr lang="pl-PL" baseline="30000" dirty="0" smtClean="0"/>
              <a:t>2</a:t>
            </a:r>
            <a:r>
              <a:rPr lang="pl-PL" dirty="0" smtClean="0"/>
              <a:t>/kg</a:t>
            </a:r>
            <a:r>
              <a:rPr lang="pl-PL" baseline="30000" dirty="0" smtClean="0"/>
              <a:t>2</a:t>
            </a:r>
            <a:r>
              <a:rPr lang="pl-PL" dirty="0" smtClean="0"/>
              <a:t>)</a:t>
            </a:r>
            <a:endParaRPr lang="pl-PL" dirty="0"/>
          </a:p>
        </p:txBody>
      </p:sp>
      <p:pic>
        <p:nvPicPr>
          <p:cNvPr id="32776" name="Picture 8" descr="http://upload.wikimedia.org/wikipedia/commons/thumb/e/e4/Ole_R%C3%B8mer.jpg/220px-Ole_R%C3%B8m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92696"/>
            <a:ext cx="1519436" cy="1761164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2051720" y="1126485"/>
            <a:ext cx="2692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1676 Ole </a:t>
            </a:r>
            <a:r>
              <a:rPr lang="pl-PL" dirty="0" err="1" smtClean="0"/>
              <a:t>Rømer</a:t>
            </a:r>
            <a:r>
              <a:rPr lang="pl-PL" dirty="0" smtClean="0"/>
              <a:t> dokonuje</a:t>
            </a:r>
          </a:p>
          <a:p>
            <a:r>
              <a:rPr lang="pl-PL" dirty="0" smtClean="0"/>
              <a:t>pomiaru prędkości światła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http://scholar.uwinnipeg.ca/courses/38/4500.6-001/Cosmology/curved_spac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414999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http://scholar.uwinnipeg.ca/courses/38/4500.6-001/Cosmology/Einstein19991008nova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85926"/>
            <a:ext cx="264320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http://scholar.uwinnipeg.ca/courses/38/4500.6-001/Cosmology/falling-cut-building-freefloa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857760"/>
            <a:ext cx="407196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5860560" y="692696"/>
            <a:ext cx="3031920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OTW została ogłoszona w 1915.</a:t>
            </a:r>
          </a:p>
          <a:p>
            <a:endParaRPr lang="pl-PL" sz="1600" dirty="0" smtClean="0"/>
          </a:p>
          <a:p>
            <a:r>
              <a:rPr lang="pl-PL" sz="1600" b="1" dirty="0" smtClean="0"/>
              <a:t>Podstawowa idea względności:</a:t>
            </a:r>
          </a:p>
          <a:p>
            <a:endParaRPr lang="pl-PL" sz="1600" dirty="0" smtClean="0"/>
          </a:p>
          <a:p>
            <a:r>
              <a:rPr lang="pl-PL" sz="1600" dirty="0" smtClean="0"/>
              <a:t>nie możemy mówić o takich </a:t>
            </a:r>
          </a:p>
          <a:p>
            <a:r>
              <a:rPr lang="pl-PL" sz="1600" dirty="0" smtClean="0"/>
              <a:t>wielkościach jak prędkość i </a:t>
            </a:r>
          </a:p>
          <a:p>
            <a:r>
              <a:rPr lang="pl-PL" sz="1600" dirty="0" smtClean="0"/>
              <a:t>przyspieszenie bez zdefiniowania </a:t>
            </a:r>
          </a:p>
          <a:p>
            <a:r>
              <a:rPr lang="pl-PL" sz="1600" dirty="0" smtClean="0"/>
              <a:t>układu odniesienia</a:t>
            </a:r>
          </a:p>
          <a:p>
            <a:endParaRPr lang="pl-PL" sz="1600" dirty="0" smtClean="0"/>
          </a:p>
          <a:p>
            <a:r>
              <a:rPr lang="pl-PL" sz="1600" b="1" dirty="0" smtClean="0"/>
              <a:t>Podstawowe założenie:</a:t>
            </a:r>
          </a:p>
          <a:p>
            <a:endParaRPr lang="pl-PL" sz="1600" dirty="0" smtClean="0"/>
          </a:p>
          <a:p>
            <a:r>
              <a:rPr lang="pl-PL" sz="1600" dirty="0" smtClean="0"/>
              <a:t>sformułować prawa fizyczne i </a:t>
            </a:r>
          </a:p>
          <a:p>
            <a:r>
              <a:rPr lang="pl-PL" sz="1600" dirty="0" smtClean="0"/>
              <a:t>opis ruchu tak aby miały </a:t>
            </a:r>
          </a:p>
          <a:p>
            <a:r>
              <a:rPr lang="pl-PL" sz="1600" dirty="0" smtClean="0"/>
              <a:t>identyczną postać matematyczną </a:t>
            </a:r>
          </a:p>
          <a:p>
            <a:r>
              <a:rPr lang="pl-PL" sz="1600" dirty="0" smtClean="0"/>
              <a:t>bez względu na używany do opisu </a:t>
            </a:r>
          </a:p>
          <a:p>
            <a:r>
              <a:rPr lang="pl-PL" sz="1600" dirty="0" smtClean="0"/>
              <a:t>układ odniesienia</a:t>
            </a:r>
          </a:p>
          <a:p>
            <a:endParaRPr lang="pl-PL" sz="1600" dirty="0" smtClean="0"/>
          </a:p>
          <a:p>
            <a:r>
              <a:rPr lang="pl-PL" sz="1600" b="1" dirty="0" smtClean="0"/>
              <a:t>Podstawowy wniosek:</a:t>
            </a:r>
          </a:p>
          <a:p>
            <a:endParaRPr lang="pl-PL" sz="1600" dirty="0" smtClean="0"/>
          </a:p>
          <a:p>
            <a:r>
              <a:rPr lang="pl-PL" sz="1600" dirty="0" smtClean="0"/>
              <a:t>siła grawitacji wynika z lokalnej </a:t>
            </a:r>
          </a:p>
          <a:p>
            <a:r>
              <a:rPr lang="pl-PL" sz="1600" dirty="0" smtClean="0"/>
              <a:t>geometrii czasoprzestrzeni  </a:t>
            </a:r>
          </a:p>
          <a:p>
            <a:r>
              <a:rPr lang="pl-PL" sz="1600" dirty="0" smtClean="0"/>
              <a:t>(każda masa jest źródłem </a:t>
            </a:r>
          </a:p>
          <a:p>
            <a:r>
              <a:rPr lang="pl-PL" sz="1600" dirty="0" smtClean="0"/>
              <a:t>zakrzywienia otaczającej ją </a:t>
            </a:r>
          </a:p>
          <a:p>
            <a:r>
              <a:rPr lang="pl-PL" sz="1600" dirty="0" smtClean="0"/>
              <a:t>czasoprzestrzeni)</a:t>
            </a:r>
          </a:p>
          <a:p>
            <a:endParaRPr lang="pl-PL" sz="1600" dirty="0" smtClean="0"/>
          </a:p>
        </p:txBody>
      </p:sp>
      <p:sp>
        <p:nvSpPr>
          <p:cNvPr id="11" name="pole tekstowe 10"/>
          <p:cNvSpPr txBox="1"/>
          <p:nvPr/>
        </p:nvSpPr>
        <p:spPr>
          <a:xfrm>
            <a:off x="72008" y="107340"/>
            <a:ext cx="8964488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i="1" dirty="0" smtClean="0"/>
              <a:t>Ogólna Teoria Względności</a:t>
            </a:r>
            <a:endParaRPr lang="pl-PL" i="1" dirty="0"/>
          </a:p>
        </p:txBody>
      </p:sp>
      <p:pic>
        <p:nvPicPr>
          <p:cNvPr id="8" name="Obraz 7" descr="hubble_ein_r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2453264"/>
            <a:ext cx="2487904" cy="2487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72008" y="107340"/>
            <a:ext cx="8964488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i="1" dirty="0" smtClean="0"/>
              <a:t>OTW – wnioski</a:t>
            </a:r>
            <a:endParaRPr lang="pl-PL" i="1" dirty="0"/>
          </a:p>
        </p:txBody>
      </p:sp>
      <p:pic>
        <p:nvPicPr>
          <p:cNvPr id="12" name="Obraz 11" descr="http://scholar.uwinnipeg.ca/courses/38/4500.6-001/Cosmology/mercury_perihelion_precessi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378165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01692"/>
            <a:ext cx="2982713" cy="265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pole tekstowe 13"/>
          <p:cNvSpPr txBox="1"/>
          <p:nvPr/>
        </p:nvSpPr>
        <p:spPr>
          <a:xfrm>
            <a:off x="5220072" y="1322759"/>
            <a:ext cx="3672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1. Ruch peryhelium ciała obiegającego dużą masę </a:t>
            </a:r>
          </a:p>
          <a:p>
            <a:endParaRPr lang="pl-PL" sz="1600" b="1" dirty="0" smtClean="0"/>
          </a:p>
          <a:p>
            <a:r>
              <a:rPr lang="pl-PL" sz="1600" b="1" dirty="0" smtClean="0"/>
              <a:t>2. spowolnienie zegarów w poruszających się układach</a:t>
            </a:r>
          </a:p>
          <a:p>
            <a:pPr>
              <a:buFontTx/>
              <a:buChar char="-"/>
            </a:pPr>
            <a:endParaRPr lang="pl-PL" sz="1600" b="1" dirty="0" smtClean="0"/>
          </a:p>
          <a:p>
            <a:r>
              <a:rPr lang="pl-PL" sz="1600" b="1" dirty="0" smtClean="0"/>
              <a:t>3. istnienie fal grawitacyjnych </a:t>
            </a:r>
          </a:p>
          <a:p>
            <a:r>
              <a:rPr lang="pl-PL" sz="1600" b="1" dirty="0" smtClean="0"/>
              <a:t>(niepotwierdzone bezpośrednio)</a:t>
            </a:r>
          </a:p>
          <a:p>
            <a:pPr>
              <a:buFontTx/>
              <a:buChar char="-"/>
            </a:pPr>
            <a:endParaRPr lang="pl-PL" sz="1600" b="1" dirty="0" smtClean="0"/>
          </a:p>
          <a:p>
            <a:r>
              <a:rPr lang="pl-PL" sz="1600" b="1" dirty="0" smtClean="0"/>
              <a:t>4. zakrzywienie promieni świetlnych </a:t>
            </a:r>
          </a:p>
          <a:p>
            <a:r>
              <a:rPr lang="pl-PL" sz="1600" b="1" dirty="0" smtClean="0"/>
              <a:t>przy przechodzeniu w pobliżu dużej masy (pierwszy wniosek OTW, który został potwierdzony przez obserwacje)</a:t>
            </a:r>
          </a:p>
          <a:p>
            <a:endParaRPr lang="pl-PL" sz="1600" b="1" dirty="0" smtClean="0"/>
          </a:p>
          <a:p>
            <a:r>
              <a:rPr lang="pl-PL" sz="1600" b="1" dirty="0" smtClean="0"/>
              <a:t>5. Istnienie czarnych dziur</a:t>
            </a:r>
          </a:p>
        </p:txBody>
      </p:sp>
      <p:pic>
        <p:nvPicPr>
          <p:cNvPr id="15" name="Obraz 14" descr="e4e62e141e4c209cd3be22a11ae6984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4056644"/>
            <a:ext cx="2597412" cy="2324684"/>
          </a:xfrm>
          <a:prstGeom prst="rect">
            <a:avLst/>
          </a:prstGeom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39" y="2276872"/>
            <a:ext cx="198571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2008" y="107340"/>
            <a:ext cx="8964488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i="1" dirty="0" smtClean="0"/>
              <a:t>Zrozumieć grawitację</a:t>
            </a:r>
            <a:endParaRPr lang="pl-PL" i="1" dirty="0"/>
          </a:p>
        </p:txBody>
      </p:sp>
      <p:pic>
        <p:nvPicPr>
          <p:cNvPr id="36866" name="Picture 2" descr="http://upload.wikimedia.org/wikipedia/commons/thumb/4/48/Schwarzschild.jpg/150px-Schwarzsch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77482"/>
            <a:ext cx="1728192" cy="2131438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323528" y="2708920"/>
            <a:ext cx="1940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Karl </a:t>
            </a:r>
            <a:r>
              <a:rPr lang="pl-PL" dirty="0" err="1" smtClean="0"/>
              <a:t>Schwarzschild</a:t>
            </a:r>
            <a:endParaRPr lang="pl-PL" dirty="0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/>
        </p:nvGraphicFramePr>
        <p:xfrm>
          <a:off x="4211960" y="4149080"/>
          <a:ext cx="1626963" cy="988938"/>
        </p:xfrm>
        <a:graphic>
          <a:graphicData uri="http://schemas.openxmlformats.org/presentationml/2006/ole">
            <p:oleObj spid="_x0000_s36867" name="Równanie" r:id="rId4" imgW="647640" imgH="393480" progId="Equation.3">
              <p:embed/>
            </p:oleObj>
          </a:graphicData>
        </a:graphic>
      </p:graphicFrame>
      <p:pic>
        <p:nvPicPr>
          <p:cNvPr id="36869" name="Picture 5" descr="http://upload.wikimedia.org/wikipedia/commons/thumb/e/e7/Schwarzschild_interior.jpg/250px-Schwarzschild_interior.jpg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179512" y="3789040"/>
            <a:ext cx="3306488" cy="2592288"/>
          </a:xfrm>
          <a:prstGeom prst="rect">
            <a:avLst/>
          </a:prstGeom>
          <a:noFill/>
        </p:spPr>
      </p:pic>
      <p:pic>
        <p:nvPicPr>
          <p:cNvPr id="36871" name="Picture 7" descr="Dawid Hilbert w 1912 rok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645024"/>
            <a:ext cx="1695450" cy="2286001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7164288" y="6021288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Dawid Hilbert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7092280" y="2555612"/>
            <a:ext cx="173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Johannes </a:t>
            </a:r>
            <a:r>
              <a:rPr lang="pl-PL" dirty="0" err="1" smtClean="0"/>
              <a:t>Droste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2584508" y="836712"/>
            <a:ext cx="456669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Schwarztschild</a:t>
            </a:r>
            <a:r>
              <a:rPr lang="pl-PL" dirty="0" smtClean="0"/>
              <a:t> jako jeden z pierwszych  podaje</a:t>
            </a:r>
          </a:p>
          <a:p>
            <a:r>
              <a:rPr lang="pl-PL" dirty="0" err="1" smtClean="0"/>
              <a:t>nietrywialne</a:t>
            </a:r>
            <a:r>
              <a:rPr lang="pl-PL" dirty="0" smtClean="0"/>
              <a:t> rozwiązanie równania Einsteina.</a:t>
            </a:r>
          </a:p>
          <a:p>
            <a:endParaRPr lang="pl-PL" dirty="0" smtClean="0"/>
          </a:p>
          <a:p>
            <a:r>
              <a:rPr lang="pl-PL" dirty="0" smtClean="0"/>
              <a:t>Rozwiązanie dotyczy </a:t>
            </a:r>
            <a:r>
              <a:rPr lang="pl-PL" dirty="0" err="1" smtClean="0"/>
              <a:t>sferyczniesymetrycznych</a:t>
            </a:r>
            <a:endParaRPr lang="pl-PL" dirty="0" smtClean="0"/>
          </a:p>
          <a:p>
            <a:r>
              <a:rPr lang="pl-PL" dirty="0" smtClean="0"/>
              <a:t>obiektów, nierotujących i bez ładunku </a:t>
            </a:r>
          </a:p>
          <a:p>
            <a:r>
              <a:rPr lang="pl-PL" dirty="0" smtClean="0"/>
              <a:t>elektrycznego. </a:t>
            </a:r>
          </a:p>
          <a:p>
            <a:endParaRPr lang="pl-PL" dirty="0" smtClean="0"/>
          </a:p>
          <a:p>
            <a:r>
              <a:rPr lang="pl-PL" dirty="0" smtClean="0"/>
              <a:t>Obiekty takie są scharakteryzowane jedynie</a:t>
            </a:r>
          </a:p>
          <a:p>
            <a:r>
              <a:rPr lang="pl-PL" dirty="0" smtClean="0"/>
              <a:t>przez masę i są otoczone horyzontem </a:t>
            </a:r>
          </a:p>
          <a:p>
            <a:r>
              <a:rPr lang="pl-PL" dirty="0" smtClean="0"/>
              <a:t>zdarzeń.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7668344" y="980728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b="1" dirty="0" smtClean="0">
                <a:latin typeface="Aparajita" pitchFamily="34" charset="0"/>
                <a:cs typeface="Aparajita" pitchFamily="34" charset="0"/>
              </a:rPr>
              <a:t>?</a:t>
            </a:r>
            <a:endParaRPr lang="pl-PL" sz="9600" b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067944" y="5301208"/>
            <a:ext cx="2442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Promień </a:t>
            </a:r>
            <a:r>
              <a:rPr lang="pl-PL" dirty="0" err="1" smtClean="0"/>
              <a:t>Schwarzschilda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2008" y="107340"/>
            <a:ext cx="8964488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i="1" dirty="0" smtClean="0"/>
              <a:t>Czarna dziura</a:t>
            </a:r>
            <a:endParaRPr lang="pl-PL" i="1" dirty="0"/>
          </a:p>
        </p:txBody>
      </p:sp>
      <p:pic>
        <p:nvPicPr>
          <p:cNvPr id="3" name="Obraz 2" descr="http://scholar.uwinnipeg.ca/courses/38/4500.6-001/Cosmology/collaps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3214710" cy="531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http://upload.wikimedia.org/wikipedia/en/thumb/3/3a/ChandraNobel.png/220px-ChandraNob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764704"/>
            <a:ext cx="1263130" cy="1728192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796136" y="838453"/>
            <a:ext cx="2715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i="1" dirty="0" smtClean="0"/>
              <a:t>Istnieje górne ograniczenie na </a:t>
            </a:r>
          </a:p>
          <a:p>
            <a:r>
              <a:rPr lang="pl-PL" sz="1600" i="1" dirty="0" smtClean="0"/>
              <a:t>masę białego karła</a:t>
            </a:r>
            <a:endParaRPr lang="pl-PL" sz="1600" i="1" dirty="0"/>
          </a:p>
        </p:txBody>
      </p:sp>
      <p:sp>
        <p:nvSpPr>
          <p:cNvPr id="6" name="Prostokąt 5"/>
          <p:cNvSpPr/>
          <p:nvPr/>
        </p:nvSpPr>
        <p:spPr>
          <a:xfrm>
            <a:off x="5796136" y="2060848"/>
            <a:ext cx="3103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/>
              <a:t>Subrahmanyan</a:t>
            </a:r>
            <a:r>
              <a:rPr lang="pl-PL" dirty="0" smtClean="0"/>
              <a:t> </a:t>
            </a:r>
            <a:r>
              <a:rPr lang="pl-PL" dirty="0" err="1" smtClean="0"/>
              <a:t>Chandrasekhar</a:t>
            </a:r>
            <a:endParaRPr lang="pl-PL" dirty="0"/>
          </a:p>
        </p:txBody>
      </p:sp>
      <p:pic>
        <p:nvPicPr>
          <p:cNvPr id="35844" name="Picture 4" descr="Robert Oppenheim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7" y="2780928"/>
            <a:ext cx="1305145" cy="1800200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5652120" y="4221088"/>
            <a:ext cx="2177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Robert Oppenheimer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5796136" y="3861048"/>
            <a:ext cx="1857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/>
              <a:t>Hartland</a:t>
            </a:r>
            <a:r>
              <a:rPr lang="pl-PL" dirty="0" smtClean="0"/>
              <a:t> Snyder i 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724128" y="2924944"/>
            <a:ext cx="3273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i="1" dirty="0" smtClean="0"/>
              <a:t>Odpowiednio masywna gwiazda</a:t>
            </a:r>
          </a:p>
          <a:p>
            <a:r>
              <a:rPr lang="pl-PL" sz="1600" i="1" dirty="0" smtClean="0"/>
              <a:t>może ulec kolapsowi grawitacyjnemu</a:t>
            </a:r>
            <a:endParaRPr lang="pl-PL" sz="1600" i="1" dirty="0"/>
          </a:p>
        </p:txBody>
      </p:sp>
      <p:pic>
        <p:nvPicPr>
          <p:cNvPr id="35846" name="Picture 6" descr="http://upload.wikimedia.org/wikipedia/commons/thumb/2/25/Wheeler%2CJohn-Archibald_1963_Kopenhagen.jpg/220px-Wheeler%2CJohn-Archibald_1963_Kopenhag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869160"/>
            <a:ext cx="1346617" cy="1683271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6012160" y="6165304"/>
            <a:ext cx="242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John Archibald Wheeler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084168" y="5301208"/>
            <a:ext cx="1445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Czarna dziura</a:t>
            </a:r>
            <a:endParaRPr lang="pl-PL" i="1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323528" y="6258798"/>
            <a:ext cx="3539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Horyzont zdarzeń to nie jest osobliwość!</a:t>
            </a: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3" y="476672"/>
            <a:ext cx="342038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ole tekstowe 1"/>
          <p:cNvSpPr txBox="1"/>
          <p:nvPr/>
        </p:nvSpPr>
        <p:spPr>
          <a:xfrm>
            <a:off x="72008" y="107340"/>
            <a:ext cx="8964488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i="1" dirty="0" smtClean="0"/>
              <a:t>Gwiazdowe czarne dziury</a:t>
            </a:r>
            <a:endParaRPr lang="pl-PL" i="1" dirty="0"/>
          </a:p>
        </p:txBody>
      </p:sp>
      <p:pic>
        <p:nvPicPr>
          <p:cNvPr id="4" name="Obraz 3" descr="1996-23-eta-carina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76672"/>
            <a:ext cx="2813497" cy="3456384"/>
          </a:xfrm>
          <a:prstGeom prst="rect">
            <a:avLst/>
          </a:prstGeom>
        </p:spPr>
      </p:pic>
      <p:pic>
        <p:nvPicPr>
          <p:cNvPr id="34818" name="Picture 2" descr="File:Cygnus X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59596"/>
            <a:ext cx="6237446" cy="3709764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6588224" y="908720"/>
            <a:ext cx="247189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Gwiazda neutronowa o </a:t>
            </a:r>
          </a:p>
          <a:p>
            <a:r>
              <a:rPr lang="pl-PL" dirty="0" smtClean="0"/>
              <a:t>masie przekraczającej</a:t>
            </a:r>
          </a:p>
          <a:p>
            <a:r>
              <a:rPr lang="pl-PL" dirty="0" smtClean="0"/>
              <a:t>ok. 2.1 </a:t>
            </a:r>
            <a:r>
              <a:rPr lang="pl-PL" dirty="0" err="1" smtClean="0">
                <a:cs typeface="Arial" pitchFamily="34" charset="0"/>
              </a:rPr>
              <a:t>M</a:t>
            </a:r>
            <a:r>
              <a:rPr lang="pl-PL" baseline="-25000" dirty="0" err="1" smtClean="0">
                <a:cs typeface="Arial" pitchFamily="34" charset="0"/>
                <a:sym typeface="Wingdings" pitchFamily="2" charset="2"/>
              </a:rPr>
              <a:t></a:t>
            </a:r>
            <a:r>
              <a:rPr lang="pl-PL" dirty="0" smtClean="0">
                <a:cs typeface="Arial" pitchFamily="34" charset="0"/>
                <a:sym typeface="Wingdings" pitchFamily="2" charset="2"/>
              </a:rPr>
              <a:t> przestaje być</a:t>
            </a:r>
          </a:p>
          <a:p>
            <a:r>
              <a:rPr lang="pl-PL" dirty="0" smtClean="0">
                <a:cs typeface="Arial" pitchFamily="34" charset="0"/>
                <a:sym typeface="Wingdings" pitchFamily="2" charset="2"/>
              </a:rPr>
              <a:t>stabilna i może zapaść</a:t>
            </a:r>
          </a:p>
          <a:p>
            <a:r>
              <a:rPr lang="pl-PL" dirty="0" smtClean="0">
                <a:cs typeface="Arial" pitchFamily="34" charset="0"/>
                <a:sym typeface="Wingdings" pitchFamily="2" charset="2"/>
              </a:rPr>
              <a:t>się do czarnej dziury</a:t>
            </a:r>
          </a:p>
          <a:p>
            <a:endParaRPr lang="pl-PL" dirty="0" smtClean="0">
              <a:cs typeface="Arial" pitchFamily="34" charset="0"/>
              <a:sym typeface="Wingdings" pitchFamily="2" charset="2"/>
            </a:endParaRPr>
          </a:p>
          <a:p>
            <a:r>
              <a:rPr lang="pl-PL" dirty="0" smtClean="0"/>
              <a:t>Dowody na istnienie </a:t>
            </a:r>
          </a:p>
          <a:p>
            <a:r>
              <a:rPr lang="pl-PL" dirty="0" smtClean="0"/>
              <a:t>gwiazdowych czarnych </a:t>
            </a:r>
          </a:p>
          <a:p>
            <a:r>
              <a:rPr lang="pl-PL" dirty="0" smtClean="0"/>
              <a:t>dziur znajdujemy zwykle</a:t>
            </a:r>
          </a:p>
          <a:p>
            <a:r>
              <a:rPr lang="pl-PL" dirty="0" smtClean="0"/>
              <a:t>w układach podwójnych</a:t>
            </a:r>
          </a:p>
          <a:p>
            <a:r>
              <a:rPr lang="pl-PL" dirty="0" smtClean="0"/>
              <a:t>tzw. </a:t>
            </a:r>
            <a:r>
              <a:rPr lang="pl-PL" dirty="0" err="1" smtClean="0"/>
              <a:t>X-ray</a:t>
            </a:r>
            <a:r>
              <a:rPr lang="pl-PL" dirty="0" smtClean="0"/>
              <a:t> </a:t>
            </a:r>
            <a:r>
              <a:rPr lang="pl-PL" dirty="0" err="1" smtClean="0"/>
              <a:t>binaries</a:t>
            </a:r>
            <a:endParaRPr lang="pl-PL" dirty="0"/>
          </a:p>
        </p:txBody>
      </p:sp>
      <p:pic>
        <p:nvPicPr>
          <p:cNvPr id="34820" name="Picture 4" descr="http://hubblesite.org/explore_astronomy/black_holes/graphics/cygnusX-1_xra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430984"/>
            <a:ext cx="2238375" cy="2238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1048</Words>
  <Application>Microsoft Office PowerPoint</Application>
  <PresentationFormat>Pokaz na ekranie (4:3)</PresentationFormat>
  <Paragraphs>292</Paragraphs>
  <Slides>29</Slides>
  <Notes>0</Notes>
  <HiddenSlides>0</HiddenSlides>
  <MMClips>7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1" baseType="lpstr">
      <vt:lpstr>Motyw pakietu Office</vt:lpstr>
      <vt:lpstr>Równanie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Tomek</dc:creator>
  <cp:lastModifiedBy>Tomek</cp:lastModifiedBy>
  <cp:revision>52</cp:revision>
  <dcterms:created xsi:type="dcterms:W3CDTF">2012-06-22T11:14:01Z</dcterms:created>
  <dcterms:modified xsi:type="dcterms:W3CDTF">2012-06-28T14:38:58Z</dcterms:modified>
</cp:coreProperties>
</file>