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8" r:id="rId4"/>
    <p:sldId id="305" r:id="rId5"/>
    <p:sldId id="261" r:id="rId6"/>
    <p:sldId id="288" r:id="rId7"/>
    <p:sldId id="262" r:id="rId8"/>
    <p:sldId id="289" r:id="rId9"/>
    <p:sldId id="263" r:id="rId10"/>
    <p:sldId id="264" r:id="rId11"/>
    <p:sldId id="300" r:id="rId12"/>
    <p:sldId id="302" r:id="rId13"/>
    <p:sldId id="303" r:id="rId14"/>
    <p:sldId id="30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93" r:id="rId24"/>
    <p:sldId id="295" r:id="rId25"/>
    <p:sldId id="297" r:id="rId26"/>
    <p:sldId id="299" r:id="rId27"/>
    <p:sldId id="273" r:id="rId28"/>
    <p:sldId id="274" r:id="rId29"/>
    <p:sldId id="275" r:id="rId30"/>
    <p:sldId id="276" r:id="rId31"/>
    <p:sldId id="277" r:id="rId32"/>
    <p:sldId id="281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kepler_zoom_lg.mpg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casa_sne_lg_web.mpg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n2006gy_anim_lg.mpg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n_to_casa_lg_web.mpg" TargetMode="Externa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combinedmovie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modelmovie.mpg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6km_18rb_42off_rpv1_dens_800x640.avi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tycho_remnant.avi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692696"/>
            <a:ext cx="3101426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4400" b="1" dirty="0" smtClean="0"/>
              <a:t> Supernowe </a:t>
            </a:r>
            <a:endParaRPr lang="pl-PL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50006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596651" y="1428736"/>
            <a:ext cx="357969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Dwie fale uderzeniowe wędrujące</a:t>
            </a:r>
          </a:p>
          <a:p>
            <a:r>
              <a:rPr lang="pl-PL" sz="1600" b="1" dirty="0" smtClean="0"/>
              <a:t>na zewnątrz i do wewnątrz pozostałości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Front zewnętrznej fali powinien być </a:t>
            </a:r>
          </a:p>
          <a:p>
            <a:r>
              <a:rPr lang="pl-PL" sz="1600" b="1" dirty="0" smtClean="0"/>
              <a:t>oddalony o około 2 l. św., a obserwacje </a:t>
            </a:r>
          </a:p>
          <a:p>
            <a:r>
              <a:rPr lang="pl-PL" sz="1600" b="1" dirty="0" smtClean="0"/>
              <a:t>teleskopu Chandra pokazują, że jest </a:t>
            </a:r>
          </a:p>
          <a:p>
            <a:r>
              <a:rPr lang="pl-PL" sz="1600" b="1" dirty="0" smtClean="0"/>
              <a:t>w odległości jedynie 0.5 l. św.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Wytłumaczeniem tego faktu może być </a:t>
            </a:r>
          </a:p>
          <a:p>
            <a:r>
              <a:rPr lang="pl-PL" sz="1600" b="1" dirty="0" smtClean="0"/>
              <a:t>transfer energii frontu fali uderzeniowej</a:t>
            </a:r>
          </a:p>
          <a:p>
            <a:r>
              <a:rPr lang="pl-PL" sz="1600" b="1" dirty="0" smtClean="0"/>
              <a:t>na przyspieszenie cząstek do wysokich</a:t>
            </a:r>
          </a:p>
          <a:p>
            <a:r>
              <a:rPr lang="pl-PL" sz="1600" b="1" dirty="0" smtClean="0"/>
              <a:t>energii.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Obserwacje Chandra wskazują, że </a:t>
            </a:r>
          </a:p>
          <a:p>
            <a:r>
              <a:rPr lang="pl-PL" sz="1600" b="1" dirty="0" smtClean="0"/>
              <a:t>źródłem wysokoenergetycznego </a:t>
            </a:r>
          </a:p>
          <a:p>
            <a:r>
              <a:rPr lang="pl-PL" sz="1600" b="1" dirty="0" smtClean="0"/>
              <a:t>promieniowania kosmicznego mogą </a:t>
            </a:r>
          </a:p>
          <a:p>
            <a:r>
              <a:rPr lang="pl-PL" sz="1600" b="1" dirty="0" smtClean="0"/>
              <a:t>być wybuchy supernowych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22431" y="5857527"/>
            <a:ext cx="1263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err="1" smtClean="0"/>
              <a:t>www-ik.fzk.de</a:t>
            </a:r>
            <a:endParaRPr lang="pl-PL" sz="1400" b="1" dirty="0"/>
          </a:p>
        </p:txBody>
      </p:sp>
      <p:pic>
        <p:nvPicPr>
          <p:cNvPr id="8" name="Obraz 7" descr="gamma_1pe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571247"/>
            <a:ext cx="2973367" cy="4255763"/>
          </a:xfrm>
          <a:prstGeom prst="rect">
            <a:avLst/>
          </a:prstGeom>
        </p:spPr>
      </p:pic>
      <p:pic>
        <p:nvPicPr>
          <p:cNvPr id="9" name="Obraz 8" descr="iron_1pe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831" y="1571247"/>
            <a:ext cx="2973367" cy="4255763"/>
          </a:xfrm>
          <a:prstGeom prst="rect">
            <a:avLst/>
          </a:prstGeom>
        </p:spPr>
      </p:pic>
      <p:pic>
        <p:nvPicPr>
          <p:cNvPr id="10" name="Obraz 9" descr="proton_1peV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722" y="1571248"/>
            <a:ext cx="2943434" cy="4214841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Metody rejestracji promieniowania kosmicznego</a:t>
            </a:r>
            <a:endParaRPr lang="pl-PL" i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836712"/>
            <a:ext cx="786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Wielkie pęki powstają kiedy cząstki pr. kosmicznego wpadają w atmosferę ziemską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80728"/>
            <a:ext cx="2762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5149958" y="2924944"/>
            <a:ext cx="39940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Pierre </a:t>
            </a:r>
            <a:r>
              <a:rPr lang="pl-PL" dirty="0" err="1" smtClean="0"/>
              <a:t>Auger</a:t>
            </a:r>
            <a:r>
              <a:rPr lang="pl-PL" dirty="0" smtClean="0"/>
              <a:t> </a:t>
            </a:r>
            <a:r>
              <a:rPr lang="pl-PL" dirty="0" err="1" smtClean="0"/>
              <a:t>Observatory</a:t>
            </a:r>
            <a:r>
              <a:rPr lang="pl-PL" dirty="0" smtClean="0"/>
              <a:t> składa się z </a:t>
            </a:r>
          </a:p>
          <a:p>
            <a:r>
              <a:rPr lang="pl-PL" dirty="0" smtClean="0"/>
              <a:t>1600 zbiorników z wodą (12 000 litrów) </a:t>
            </a:r>
          </a:p>
          <a:p>
            <a:r>
              <a:rPr lang="pl-PL" dirty="0" smtClean="0"/>
              <a:t>rozmieszczonych co 1.5 kilometra</a:t>
            </a:r>
          </a:p>
          <a:p>
            <a:endParaRPr lang="pl-PL" dirty="0" smtClean="0"/>
          </a:p>
          <a:p>
            <a:r>
              <a:rPr lang="pl-PL" dirty="0" smtClean="0"/>
              <a:t>Cząstki z wielkich pęków wpadające do </a:t>
            </a:r>
          </a:p>
          <a:p>
            <a:r>
              <a:rPr lang="pl-PL" dirty="0" smtClean="0"/>
              <a:t>zbiornika poruszają się z prędkością </a:t>
            </a:r>
          </a:p>
          <a:p>
            <a:r>
              <a:rPr lang="pl-PL" dirty="0" smtClean="0"/>
              <a:t>większą niż prędkość światła w wodzie.</a:t>
            </a:r>
          </a:p>
          <a:p>
            <a:endParaRPr lang="pl-PL" dirty="0" smtClean="0"/>
          </a:p>
          <a:p>
            <a:r>
              <a:rPr lang="pl-PL" dirty="0" smtClean="0"/>
              <a:t>Emitowane wtedy promieniowanie </a:t>
            </a:r>
          </a:p>
          <a:p>
            <a:r>
              <a:rPr lang="pl-PL" dirty="0" err="1" smtClean="0"/>
              <a:t>Czerenkowa</a:t>
            </a:r>
            <a:r>
              <a:rPr lang="pl-PL" dirty="0" smtClean="0"/>
              <a:t> jest rejestrowane przez </a:t>
            </a:r>
          </a:p>
          <a:p>
            <a:r>
              <a:rPr lang="pl-PL" dirty="0" smtClean="0"/>
              <a:t>fotopowielacze</a:t>
            </a: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461165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shower_malargues_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80728"/>
            <a:ext cx="3048000" cy="2286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Pierre </a:t>
            </a:r>
            <a:r>
              <a:rPr lang="pl-PL" i="1" dirty="0" err="1" smtClean="0"/>
              <a:t>Auger</a:t>
            </a:r>
            <a:r>
              <a:rPr lang="pl-PL" i="1" dirty="0" smtClean="0"/>
              <a:t> </a:t>
            </a:r>
            <a:r>
              <a:rPr lang="pl-PL" i="1" dirty="0" err="1" smtClean="0"/>
              <a:t>Observatory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429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17160"/>
            <a:ext cx="3014684" cy="251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250670" y="6488668"/>
            <a:ext cx="303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Oct</a:t>
            </a:r>
            <a:r>
              <a:rPr lang="pl-PL" b="1" dirty="0" smtClean="0"/>
              <a:t> 30 11:14:14 2007 (41 </a:t>
            </a:r>
            <a:r>
              <a:rPr lang="pl-PL" b="1" dirty="0" err="1" smtClean="0"/>
              <a:t>EeV</a:t>
            </a:r>
            <a:r>
              <a:rPr lang="pl-PL" b="1" dirty="0" smtClean="0"/>
              <a:t>)</a:t>
            </a:r>
            <a:endParaRPr lang="pl-PL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928670"/>
            <a:ext cx="3429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rostokąt 7"/>
          <p:cNvSpPr/>
          <p:nvPr/>
        </p:nvSpPr>
        <p:spPr>
          <a:xfrm>
            <a:off x="5164558" y="6488692"/>
            <a:ext cx="2979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Mar 5 15:54:48 2005 (37 </a:t>
            </a:r>
            <a:r>
              <a:rPr lang="pl-PL" b="1" dirty="0" err="1" smtClean="0"/>
              <a:t>EeV</a:t>
            </a:r>
            <a:r>
              <a:rPr lang="pl-PL" b="1" dirty="0" smtClean="0"/>
              <a:t>)</a:t>
            </a:r>
            <a:endParaRPr lang="pl-PL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529" y="3857628"/>
            <a:ext cx="3043247" cy="253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Pierre </a:t>
            </a:r>
            <a:r>
              <a:rPr lang="pl-PL" i="1" dirty="0" err="1" smtClean="0"/>
              <a:t>Auger</a:t>
            </a:r>
            <a:r>
              <a:rPr lang="pl-PL" i="1" dirty="0" smtClean="0"/>
              <a:t> </a:t>
            </a:r>
            <a:r>
              <a:rPr lang="pl-PL" i="1" dirty="0" err="1" smtClean="0"/>
              <a:t>Observatory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36712"/>
            <a:ext cx="8358246" cy="41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357222" y="550070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Czerwone gwiazdki – położenia AGN do odległości 75 </a:t>
            </a:r>
            <a:r>
              <a:rPr lang="pl-PL" b="1" dirty="0" err="1" smtClean="0"/>
              <a:t>Mps</a:t>
            </a:r>
            <a:endParaRPr lang="pl-PL" b="1" dirty="0" smtClean="0"/>
          </a:p>
          <a:p>
            <a:r>
              <a:rPr lang="pl-PL" b="1" dirty="0" smtClean="0"/>
              <a:t>Odcienie Błękitu – pole widzenia dla obserwatorium</a:t>
            </a:r>
          </a:p>
          <a:p>
            <a:r>
              <a:rPr lang="pl-PL" b="1" dirty="0" smtClean="0"/>
              <a:t>Biała gwiazdka – Centaur A</a:t>
            </a:r>
          </a:p>
          <a:p>
            <a:r>
              <a:rPr lang="pl-PL" b="1" dirty="0" smtClean="0"/>
              <a:t>Kontury – kierunki dla 27 najbardziej energetycznych zdarzeń (powyżej </a:t>
            </a:r>
            <a:r>
              <a:rPr lang="en-US" b="1" dirty="0" smtClean="0"/>
              <a:t>57 x 10</a:t>
            </a:r>
            <a:r>
              <a:rPr lang="en-US" b="1" baseline="30000" dirty="0" smtClean="0"/>
              <a:t>18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r>
              <a:rPr lang="en-US" b="1" dirty="0" smtClean="0"/>
              <a:t> </a:t>
            </a:r>
            <a:r>
              <a:rPr lang="pl-PL" b="1" dirty="0" smtClean="0"/>
              <a:t>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Pierre </a:t>
            </a:r>
            <a:r>
              <a:rPr lang="pl-PL" i="1" dirty="0" err="1" smtClean="0"/>
              <a:t>Auger</a:t>
            </a:r>
            <a:r>
              <a:rPr lang="pl-PL" i="1" dirty="0" smtClean="0"/>
              <a:t> </a:t>
            </a:r>
            <a:r>
              <a:rPr lang="pl-PL" i="1" dirty="0" err="1" smtClean="0"/>
              <a:t>Observatory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2075789" cy="284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095735" y="4834606"/>
            <a:ext cx="94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/>
              <a:t>Jan Kepler</a:t>
            </a:r>
            <a:endParaRPr lang="pl-PL" sz="1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766994" y="1804562"/>
            <a:ext cx="2019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9 października 1604 r.</a:t>
            </a:r>
            <a:endParaRPr lang="pl-PL" sz="1600" b="1" dirty="0"/>
          </a:p>
        </p:txBody>
      </p:sp>
      <p:pic>
        <p:nvPicPr>
          <p:cNvPr id="13" name="Obraz 12" descr="Obraz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834920"/>
            <a:ext cx="3429024" cy="216545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571736" y="2937687"/>
            <a:ext cx="3929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Green </a:t>
            </a:r>
            <a:r>
              <a:rPr lang="en-US" sz="1200" dirty="0" err="1" smtClean="0"/>
              <a:t>i</a:t>
            </a:r>
            <a:r>
              <a:rPr lang="en-US" sz="1200" dirty="0" smtClean="0"/>
              <a:t> Stephenson</a:t>
            </a:r>
            <a:r>
              <a:rPr lang="pl-PL" sz="1200" dirty="0" smtClean="0"/>
              <a:t> </a:t>
            </a:r>
            <a:r>
              <a:rPr lang="en-US" sz="1200" dirty="0" smtClean="0"/>
              <a:t>2003, Lecture Notes in</a:t>
            </a:r>
            <a:r>
              <a:rPr lang="pl-PL" sz="1200" dirty="0" smtClean="0"/>
              <a:t> </a:t>
            </a:r>
            <a:r>
              <a:rPr lang="en-US" sz="1200" dirty="0" smtClean="0"/>
              <a:t>Physics 598, 7</a:t>
            </a:r>
            <a:endParaRPr lang="pl-PL" sz="1200" dirty="0"/>
          </a:p>
        </p:txBody>
      </p:sp>
      <p:pic>
        <p:nvPicPr>
          <p:cNvPr id="15" name="kepler_zoo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500430" y="3286124"/>
            <a:ext cx="4964917" cy="330994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49452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786314" y="1285860"/>
            <a:ext cx="437555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Obserwacje HST pokazują miejsca gdzie front </a:t>
            </a:r>
          </a:p>
          <a:p>
            <a:r>
              <a:rPr lang="pl-PL" sz="1600" b="1" dirty="0" smtClean="0"/>
              <a:t>fali uderzeniowej spotyka gęsty ośrodek.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Spitzer</a:t>
            </a:r>
            <a:r>
              <a:rPr lang="pl-PL" sz="1600" b="1" dirty="0" smtClean="0"/>
              <a:t> pokazuje promieniowanie podczerwone</a:t>
            </a:r>
          </a:p>
          <a:p>
            <a:r>
              <a:rPr lang="pl-PL" sz="1600" b="1" dirty="0" smtClean="0"/>
              <a:t>pochodzące od pyłu podgrzanego przez front fali </a:t>
            </a:r>
          </a:p>
          <a:p>
            <a:r>
              <a:rPr lang="pl-PL" sz="1600" b="1" dirty="0" smtClean="0"/>
              <a:t>uderzeniowej.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Najgorętszy ośrodek (kolor niebieski) znajduje się</a:t>
            </a:r>
          </a:p>
          <a:p>
            <a:r>
              <a:rPr lang="pl-PL" sz="1600" b="1" dirty="0" smtClean="0"/>
              <a:t>tuż za frontem fali uderzeniowej. Związany jest </a:t>
            </a:r>
          </a:p>
          <a:p>
            <a:r>
              <a:rPr lang="pl-PL" sz="1600" b="1" dirty="0" smtClean="0"/>
              <a:t>z cząstkami przyspieszonymi na froncie fali </a:t>
            </a:r>
          </a:p>
          <a:p>
            <a:r>
              <a:rPr lang="pl-PL" sz="1600" b="1" dirty="0" smtClean="0"/>
              <a:t>uderzeniowej, które wirują dookoła linii sił pola </a:t>
            </a:r>
          </a:p>
          <a:p>
            <a:r>
              <a:rPr lang="pl-PL" sz="1600" b="1" dirty="0" smtClean="0"/>
              <a:t>magnetycznego.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Nieco chłodniejsze obszary (kolor zielony) </a:t>
            </a:r>
          </a:p>
          <a:p>
            <a:r>
              <a:rPr lang="pl-PL" sz="1600" b="1" dirty="0" smtClean="0"/>
              <a:t>pochodzą od podgrzanej plazmy eksplodującej</a:t>
            </a:r>
          </a:p>
          <a:p>
            <a:r>
              <a:rPr lang="pl-PL" sz="1600" b="1" dirty="0" smtClean="0"/>
              <a:t>gwiazdy.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Dokładna analiza obfitości pierwiastków w </a:t>
            </a:r>
          </a:p>
          <a:p>
            <a:r>
              <a:rPr lang="pl-PL" sz="1600" b="1" dirty="0" smtClean="0"/>
              <a:t>pozostałościach (Chandra) wskazuje, że była </a:t>
            </a:r>
          </a:p>
          <a:p>
            <a:r>
              <a:rPr lang="pl-PL" sz="1600" b="1" dirty="0" smtClean="0"/>
              <a:t>to supernowa typu </a:t>
            </a:r>
            <a:r>
              <a:rPr lang="pl-PL" sz="1600" b="1" dirty="0" err="1" smtClean="0"/>
              <a:t>Ia</a:t>
            </a:r>
            <a:endParaRPr lang="pl-PL" sz="16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385765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7715272" y="5429264"/>
            <a:ext cx="1218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Author</a:t>
            </a:r>
            <a:r>
              <a:rPr lang="pl-PL" sz="1200" dirty="0" smtClean="0"/>
              <a:t>: R. J. Hall</a:t>
            </a:r>
            <a:endParaRPr lang="pl-PL" sz="12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1406" y="1357298"/>
          <a:ext cx="5015790" cy="4125752"/>
        </p:xfrm>
        <a:graphic>
          <a:graphicData uri="http://schemas.openxmlformats.org/drawingml/2006/table">
            <a:tbl>
              <a:tblPr/>
              <a:tblGrid>
                <a:gridCol w="928694"/>
                <a:gridCol w="1143010"/>
                <a:gridCol w="1071568"/>
                <a:gridCol w="869360"/>
                <a:gridCol w="1003158"/>
              </a:tblGrid>
              <a:tr h="211117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Źródło</a:t>
                      </a:r>
                      <a:r>
                        <a:rPr lang="pl-PL" sz="1400" b="1" baseline="0" dirty="0" smtClean="0"/>
                        <a:t> energii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Główny</a:t>
                      </a:r>
                      <a:r>
                        <a:rPr lang="pl-PL" sz="1400" b="1" baseline="0" dirty="0" smtClean="0"/>
                        <a:t> produkt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Gwiazda o masie 25 </a:t>
                      </a:r>
                      <a:r>
                        <a:rPr lang="pl-PL" sz="1400" b="1" dirty="0" err="1"/>
                        <a:t>M</a:t>
                      </a:r>
                      <a:r>
                        <a:rPr lang="pl-PL" sz="1400" b="1" baseline="-25000" dirty="0" err="1"/>
                        <a:t>☉</a:t>
                      </a:r>
                      <a:r>
                        <a:rPr lang="pl-PL" sz="1400" b="1" dirty="0"/>
                        <a:t> 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277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Temperatura</a:t>
                      </a:r>
                      <a:r>
                        <a:rPr lang="pl-PL" sz="1400" b="1" baseline="0" dirty="0" smtClean="0"/>
                        <a:t> [K]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gęstość</a:t>
                      </a:r>
                      <a:r>
                        <a:rPr lang="pl-PL" sz="1400" b="1" dirty="0"/>
                        <a:t/>
                      </a:r>
                      <a:br>
                        <a:rPr lang="pl-PL" sz="1400" b="1" dirty="0"/>
                      </a:br>
                      <a:r>
                        <a:rPr lang="pl-PL" sz="1400" b="1" dirty="0"/>
                        <a:t>(g/cm</a:t>
                      </a:r>
                      <a:r>
                        <a:rPr lang="pl-PL" sz="1400" b="1" baseline="30000" dirty="0"/>
                        <a:t>3</a:t>
                      </a:r>
                      <a:r>
                        <a:rPr lang="pl-PL" sz="1400" b="1" dirty="0"/>
                        <a:t>)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trwanie 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smtClean="0"/>
                        <a:t>palenie </a:t>
                      </a:r>
                      <a:r>
                        <a:rPr lang="pl-PL" sz="1400" b="1" dirty="0" smtClean="0"/>
                        <a:t>wodoru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hel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7×10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reakcja</a:t>
                      </a:r>
                      <a:r>
                        <a:rPr lang="pl-PL" sz="1400" b="1" baseline="0" dirty="0" smtClean="0"/>
                        <a:t> 3</a:t>
                      </a:r>
                      <a:r>
                        <a:rPr lang="el-GR" sz="1400" b="1" baseline="0" dirty="0" smtClean="0"/>
                        <a:t>α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węgiel,</a:t>
                      </a:r>
                      <a:r>
                        <a:rPr lang="pl-PL" sz="1400" b="1" baseline="0" dirty="0" smtClean="0"/>
                        <a:t> tlen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2×10</a:t>
                      </a:r>
                      <a:r>
                        <a:rPr lang="pl-PL" sz="1400" b="1" baseline="30000"/>
                        <a:t>8</a:t>
                      </a:r>
                      <a:endParaRPr lang="pl-PL" sz="1400" b="1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2000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6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</a:t>
                      </a:r>
                      <a:r>
                        <a:rPr lang="pl-PL" sz="1400" b="1" baseline="0" dirty="0" smtClean="0"/>
                        <a:t> węgla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Ne, Na, Mg, Al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8×10</a:t>
                      </a:r>
                      <a:r>
                        <a:rPr lang="pl-PL" sz="1400" b="1" baseline="30000" dirty="0"/>
                        <a:t>8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6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3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neonu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O, Mg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1.6×10</a:t>
                      </a:r>
                      <a:r>
                        <a:rPr lang="pl-PL" sz="1400" b="1" baseline="30000" dirty="0"/>
                        <a:t>9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3 </a:t>
                      </a:r>
                      <a:r>
                        <a:rPr lang="pl-PL" sz="1400" b="1" dirty="0" smtClean="0"/>
                        <a:t>lata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tlenu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Si, S, Ar, Ca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1.8×10</a:t>
                      </a:r>
                      <a:r>
                        <a:rPr lang="pl-PL" sz="1400" b="1" baseline="30000" dirty="0"/>
                        <a:t>9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0.3 </a:t>
                      </a:r>
                      <a:r>
                        <a:rPr lang="pl-PL" sz="1400" b="1" dirty="0" smtClean="0"/>
                        <a:t>roku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6130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krzemu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nikiel (</a:t>
                      </a:r>
                      <a:r>
                        <a:rPr lang="pl-PL" sz="1400" b="1" dirty="0" err="1" smtClean="0"/>
                        <a:t>rozpadajacy</a:t>
                      </a:r>
                      <a:r>
                        <a:rPr lang="pl-PL" sz="1400" b="1" baseline="0" dirty="0" smtClean="0"/>
                        <a:t> się do żelaza</a:t>
                      </a:r>
                      <a:r>
                        <a:rPr lang="pl-PL" sz="1400" b="1" dirty="0" smtClean="0"/>
                        <a:t>)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2.5×10</a:t>
                      </a:r>
                      <a:r>
                        <a:rPr lang="pl-PL" sz="1400" b="1" baseline="30000"/>
                        <a:t>9</a:t>
                      </a:r>
                      <a:endParaRPr lang="pl-PL" sz="1400" b="1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8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5 </a:t>
                      </a:r>
                      <a:r>
                        <a:rPr lang="pl-PL" sz="1400" b="1" dirty="0" smtClean="0"/>
                        <a:t>dni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Supernowe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000108"/>
            <a:ext cx="45720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14282" y="4429132"/>
            <a:ext cx="118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/>
              <a:t>Author</a:t>
            </a:r>
            <a:r>
              <a:rPr lang="pl-PL" sz="1200" dirty="0" smtClean="0"/>
              <a:t>: R.J. Hall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14960" y="4929198"/>
            <a:ext cx="53571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 utworzeniu jądra żelazowego reakcje w centrum ustają.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Jądro zapada się do gwiazdy neutronowej lub czarnej dziury.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Powstaje olbrzymi strumień neutrin napędzających reakcje </a:t>
            </a:r>
          </a:p>
          <a:p>
            <a:r>
              <a:rPr lang="pl-PL" sz="1600" b="1" dirty="0" smtClean="0"/>
              <a:t>termojądrowe w </a:t>
            </a:r>
            <a:r>
              <a:rPr lang="pl-PL" sz="1600" b="1" smtClean="0"/>
              <a:t>zewnętrznych warstwach.</a:t>
            </a:r>
            <a:endParaRPr lang="pl-PL" sz="1600" b="1" dirty="0"/>
          </a:p>
        </p:txBody>
      </p:sp>
      <p:pic>
        <p:nvPicPr>
          <p:cNvPr id="11" name="casa_sne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86314" y="1000108"/>
            <a:ext cx="4250537" cy="283369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643314"/>
            <a:ext cx="3037424" cy="29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6643702" y="6581001"/>
            <a:ext cx="2288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NASA/McGill/</a:t>
            </a:r>
            <a:r>
              <a:rPr lang="pl-PL" sz="1200" dirty="0" err="1" smtClean="0"/>
              <a:t>V.Kaspi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Supernowe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572000" y="1071546"/>
            <a:ext cx="45190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SN2006GY</a:t>
            </a:r>
          </a:p>
          <a:p>
            <a:r>
              <a:rPr lang="pl-PL" sz="1600" b="1" dirty="0" smtClean="0"/>
              <a:t>Jedna z najjaśniejszych supernowych kiedykolwiek </a:t>
            </a:r>
          </a:p>
          <a:p>
            <a:r>
              <a:rPr lang="pl-PL" sz="1600" b="1" dirty="0" smtClean="0"/>
              <a:t>obserwowanych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Obserwacje rentgenowskie pozwoliły stwierdzić,</a:t>
            </a:r>
          </a:p>
          <a:p>
            <a:r>
              <a:rPr lang="pl-PL" sz="1600" b="1" dirty="0" smtClean="0"/>
              <a:t>że eksplodowała bardzo masywna gwiazda, a nie </a:t>
            </a:r>
          </a:p>
          <a:p>
            <a:r>
              <a:rPr lang="pl-PL" sz="1600" b="1" dirty="0" smtClean="0"/>
              <a:t>biały karzeł (świeciła zbyt słabo w zakresie </a:t>
            </a:r>
          </a:p>
          <a:p>
            <a:r>
              <a:rPr lang="pl-PL" sz="1600" b="1" dirty="0" smtClean="0"/>
              <a:t>rentgenowskim)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Masa ok. 150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 – typ supernowych, które były </a:t>
            </a:r>
          </a:p>
          <a:p>
            <a:r>
              <a:rPr lang="pl-PL" sz="1600" b="1" dirty="0" smtClean="0"/>
              <a:t>bardziej powszechne w młodym Wszechświecie</a:t>
            </a:r>
            <a:endParaRPr lang="pl-PL" sz="1600" b="1" dirty="0"/>
          </a:p>
        </p:txBody>
      </p:sp>
      <p:pic>
        <p:nvPicPr>
          <p:cNvPr id="8" name="sn2006gy_ani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4852" y="3857628"/>
            <a:ext cx="4286280" cy="285752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14348" y="5280740"/>
            <a:ext cx="3233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NGC1260 w podczerwieni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Słabe źródło to centrum galaktyki, a</a:t>
            </a:r>
          </a:p>
          <a:p>
            <a:r>
              <a:rPr lang="pl-PL" sz="1600" b="1" dirty="0" smtClean="0"/>
              <a:t>jasne to supernowa</a:t>
            </a:r>
            <a:endParaRPr lang="pl-PL" sz="16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ck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81766"/>
            <a:ext cx="4968552" cy="330337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79512" y="620688"/>
            <a:ext cx="45608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Typowe energie [J]:</a:t>
            </a:r>
          </a:p>
          <a:p>
            <a:endParaRPr lang="pl-PL" sz="1600" dirty="0" smtClean="0"/>
          </a:p>
          <a:p>
            <a:r>
              <a:rPr lang="pl-PL" sz="1600" dirty="0" smtClean="0"/>
              <a:t>	- granat 			4-8x10</a:t>
            </a:r>
            <a:r>
              <a:rPr lang="pl-PL" sz="1600" baseline="30000" dirty="0" smtClean="0"/>
              <a:t>5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konwencjonalna (1 t)	4x10</a:t>
            </a:r>
            <a:r>
              <a:rPr lang="pl-PL" sz="1600" baseline="30000" dirty="0" smtClean="0"/>
              <a:t>9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atomowa (Little Boy)	6x10</a:t>
            </a:r>
            <a:r>
              <a:rPr lang="pl-PL" sz="1600" baseline="30000" dirty="0" smtClean="0"/>
              <a:t>13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Car		2x10</a:t>
            </a:r>
            <a:r>
              <a:rPr lang="pl-PL" sz="1600" baseline="30000" dirty="0" smtClean="0"/>
              <a:t>17</a:t>
            </a:r>
          </a:p>
          <a:p>
            <a:r>
              <a:rPr lang="pl-PL" sz="1600" dirty="0" smtClean="0"/>
              <a:t>	- światowy arsenał atomowy	2x10</a:t>
            </a:r>
            <a:r>
              <a:rPr lang="pl-PL" sz="1600" baseline="30000" dirty="0" smtClean="0"/>
              <a:t>19</a:t>
            </a:r>
          </a:p>
          <a:p>
            <a:r>
              <a:rPr lang="pl-PL" sz="1600" dirty="0" smtClean="0"/>
              <a:t>	- wulkan Toba (Sumatra)	10</a:t>
            </a:r>
            <a:r>
              <a:rPr lang="pl-PL" sz="1600" baseline="30000" dirty="0" smtClean="0"/>
              <a:t>20</a:t>
            </a:r>
          </a:p>
          <a:p>
            <a:r>
              <a:rPr lang="pl-PL" sz="1600" dirty="0" smtClean="0"/>
              <a:t>	- rozbłysk słoneczny		10</a:t>
            </a:r>
            <a:r>
              <a:rPr lang="pl-PL" sz="1600" baseline="30000" dirty="0" smtClean="0"/>
              <a:t>26</a:t>
            </a:r>
          </a:p>
          <a:p>
            <a:r>
              <a:rPr lang="pl-PL" sz="1600" dirty="0" smtClean="0"/>
              <a:t>	- supernowa		10</a:t>
            </a:r>
            <a:r>
              <a:rPr lang="pl-PL" sz="1600" baseline="30000" dirty="0" smtClean="0"/>
              <a:t>44</a:t>
            </a:r>
            <a:endParaRPr lang="pl-PL" sz="1600" baseline="30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Wybuch</a:t>
            </a:r>
            <a:endParaRPr lang="pl-PL" i="1" dirty="0"/>
          </a:p>
        </p:txBody>
      </p:sp>
      <p:pic>
        <p:nvPicPr>
          <p:cNvPr id="30722" name="Picture 2" descr="http://upload.wikimedia.org/wikipedia/commons/5/5d/Castle_Bravo_Bl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96952"/>
            <a:ext cx="3863752" cy="2897814"/>
          </a:xfrm>
          <a:prstGeom prst="rect">
            <a:avLst/>
          </a:prstGeom>
          <a:noFill/>
        </p:spPr>
      </p:pic>
      <p:pic>
        <p:nvPicPr>
          <p:cNvPr id="30724" name="Picture 4" descr="http://www.lagalerie.de/lagalerie_english_deutsch/l_a_galerie_artists/hatakeyama/blast/5414to5419/Blast_5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980728"/>
            <a:ext cx="3257613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286280" cy="33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42844" y="42862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NASA/CXC/GSFC/</a:t>
            </a:r>
            <a:r>
              <a:rPr lang="pl-PL" sz="1200" dirty="0" err="1" smtClean="0"/>
              <a:t>M.Corcoran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</a:t>
            </a:r>
            <a:r>
              <a:rPr lang="pl-PL" sz="1200" dirty="0" err="1" smtClean="0"/>
              <a:t>STScI</a:t>
            </a:r>
            <a:endParaRPr lang="pl-PL" sz="1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4056628" cy="37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000628" y="1142984"/>
            <a:ext cx="3163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Masa od 100 do 150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Bardzo podobna do gwiazdy, która </a:t>
            </a:r>
          </a:p>
          <a:p>
            <a:r>
              <a:rPr lang="pl-PL" sz="1600" b="1" dirty="0" smtClean="0"/>
              <a:t>eksplodowała jako SN2006GY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443006" y="5143512"/>
            <a:ext cx="1485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Niebieski – HST</a:t>
            </a:r>
          </a:p>
          <a:p>
            <a:r>
              <a:rPr lang="pl-PL" sz="1600" b="1" dirty="0" smtClean="0"/>
              <a:t>Żółty - Chandra</a:t>
            </a:r>
            <a:endParaRPr lang="pl-PL" sz="1600" b="1" dirty="0"/>
          </a:p>
        </p:txBody>
      </p:sp>
      <p:sp>
        <p:nvSpPr>
          <p:cNvPr id="14" name="Strzałka w górę 13"/>
          <p:cNvSpPr/>
          <p:nvPr/>
        </p:nvSpPr>
        <p:spPr>
          <a:xfrm>
            <a:off x="2143108" y="4714884"/>
            <a:ext cx="142876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Eta </a:t>
            </a:r>
            <a:r>
              <a:rPr lang="pl-PL" i="1" dirty="0" err="1" smtClean="0"/>
              <a:t>Carinae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00174"/>
            <a:ext cx="610511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5500694" y="6215082"/>
            <a:ext cx="3500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Credit: X-ray: NASA/CXC/SAO; Optical: NASA/</a:t>
            </a:r>
            <a:r>
              <a:rPr lang="en-US" sz="1200" dirty="0" err="1" smtClean="0"/>
              <a:t>STScI</a:t>
            </a:r>
            <a:r>
              <a:rPr lang="en-US" sz="1200" dirty="0" smtClean="0"/>
              <a:t>; </a:t>
            </a:r>
            <a:endParaRPr lang="pl-PL" sz="1200" dirty="0" smtClean="0"/>
          </a:p>
          <a:p>
            <a:r>
              <a:rPr lang="en-US" sz="1200" dirty="0" smtClean="0"/>
              <a:t>Infrared: NASA/JPL-Caltech/Steward/</a:t>
            </a:r>
            <a:r>
              <a:rPr lang="en-US" sz="1200" dirty="0" err="1" smtClean="0"/>
              <a:t>O.Krause</a:t>
            </a:r>
            <a:r>
              <a:rPr lang="en-US" sz="1200" dirty="0" smtClean="0"/>
              <a:t> et al.</a:t>
            </a:r>
            <a:endParaRPr lang="pl-PL" sz="1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42844" y="1571612"/>
            <a:ext cx="26354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Wybuch masywnej </a:t>
            </a:r>
          </a:p>
          <a:p>
            <a:r>
              <a:rPr lang="pl-PL" sz="1600" b="1" dirty="0" smtClean="0"/>
              <a:t>gwiazdy, który nastąpił </a:t>
            </a:r>
          </a:p>
          <a:p>
            <a:r>
              <a:rPr lang="pl-PL" sz="1600" b="1" dirty="0" smtClean="0"/>
              <a:t>ok. 300 lat temu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Kolory: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czerwony – </a:t>
            </a:r>
            <a:r>
              <a:rPr lang="pl-PL" sz="1600" b="1" dirty="0" err="1" smtClean="0"/>
              <a:t>Spitzer</a:t>
            </a:r>
            <a:r>
              <a:rPr lang="pl-PL" sz="1600" b="1" dirty="0" smtClean="0"/>
              <a:t> (~280 K)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żółty – HST (10 000 K)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zielony i niebieski – Chandra </a:t>
            </a:r>
          </a:p>
          <a:p>
            <a:r>
              <a:rPr lang="pl-PL" sz="1600" b="1" dirty="0" smtClean="0"/>
              <a:t>	                 (10</a:t>
            </a:r>
            <a:r>
              <a:rPr lang="pl-PL" sz="1600" b="1" baseline="30000" dirty="0" smtClean="0"/>
              <a:t>6</a:t>
            </a:r>
            <a:r>
              <a:rPr lang="pl-PL" sz="1600" b="1" dirty="0" smtClean="0"/>
              <a:t> K)</a:t>
            </a:r>
            <a:endParaRPr lang="pl-PL" sz="1600" b="1" dirty="0"/>
          </a:p>
        </p:txBody>
      </p:sp>
      <p:pic>
        <p:nvPicPr>
          <p:cNvPr id="15" name="sn_to_casa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2844" y="4381490"/>
            <a:ext cx="3286148" cy="219076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5500694" y="10001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Cassiopeia</a:t>
            </a:r>
            <a:r>
              <a:rPr lang="pl-PL" b="1" dirty="0" smtClean="0"/>
              <a:t> 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85926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6858016" y="1428736"/>
            <a:ext cx="70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krzem</a:t>
            </a:r>
            <a:endParaRPr lang="pl-PL" sz="16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786314" y="5786454"/>
            <a:ext cx="65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wapń</a:t>
            </a:r>
            <a:endParaRPr lang="pl-PL" sz="16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796213" y="5786454"/>
            <a:ext cx="70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żelazo</a:t>
            </a:r>
            <a:endParaRPr lang="pl-PL" sz="16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349026" y="1428736"/>
            <a:ext cx="16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szerokopasmowy</a:t>
            </a:r>
            <a:endParaRPr lang="pl-PL" sz="1600" b="1" dirty="0"/>
          </a:p>
        </p:txBody>
      </p:sp>
      <p:sp>
        <p:nvSpPr>
          <p:cNvPr id="18" name="Prostokąt 17"/>
          <p:cNvSpPr/>
          <p:nvPr/>
        </p:nvSpPr>
        <p:spPr>
          <a:xfrm>
            <a:off x="6643702" y="6581001"/>
            <a:ext cx="233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NASA/GSFC/</a:t>
            </a:r>
            <a:r>
              <a:rPr lang="pl-PL" sz="1200" dirty="0" err="1" smtClean="0"/>
              <a:t>U.Hwang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42844" y="928670"/>
            <a:ext cx="400879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Obraz wykonany w szerokim zakresie</a:t>
            </a:r>
          </a:p>
          <a:p>
            <a:r>
              <a:rPr lang="pl-PL" sz="1600" b="1" dirty="0" smtClean="0"/>
              <a:t>widma jest najbardziej symetryczny – </a:t>
            </a:r>
          </a:p>
          <a:p>
            <a:r>
              <a:rPr lang="pl-PL" sz="1600" b="1" dirty="0" smtClean="0"/>
              <a:t>widoczna emisja to promieniowanie </a:t>
            </a:r>
          </a:p>
          <a:p>
            <a:r>
              <a:rPr lang="pl-PL" sz="1600" b="1" dirty="0" smtClean="0"/>
              <a:t>synchrotronowe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Krzem: wyraźny dżet (górny lewy róg) i </a:t>
            </a:r>
          </a:p>
          <a:p>
            <a:r>
              <a:rPr lang="pl-PL" sz="1600" b="1" dirty="0" smtClean="0"/>
              <a:t>słabe strugi po przeciwnej stronie wskazują</a:t>
            </a:r>
          </a:p>
          <a:p>
            <a:r>
              <a:rPr lang="pl-PL" sz="1600" b="1" dirty="0" smtClean="0"/>
              <a:t>na asymetrię eksplozji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Obraz „wapniowy” jest podobny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Żelazo – kierunek ruchu prawie prostopadły</a:t>
            </a:r>
          </a:p>
          <a:p>
            <a:r>
              <a:rPr lang="pl-PL" sz="1600" b="1" dirty="0" smtClean="0"/>
              <a:t>do kierunku dżetu widocznego w linii krzemu</a:t>
            </a:r>
          </a:p>
          <a:p>
            <a:r>
              <a:rPr lang="pl-PL" sz="1600" b="1" dirty="0" smtClean="0"/>
              <a:t>i wapnia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643446"/>
            <a:ext cx="4000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SN 1987A – pierwsza detekcja neutrin od supernowej</a:t>
            </a:r>
            <a:endParaRPr lang="pl-PL" i="1" dirty="0"/>
          </a:p>
        </p:txBody>
      </p:sp>
      <p:pic>
        <p:nvPicPr>
          <p:cNvPr id="4098" name="Picture 2" descr="Plik:Supernova198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3096344" cy="3096344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4427984" y="1303600"/>
            <a:ext cx="43867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23 lutego 1987 w Wielkim Obłoku Magellana</a:t>
            </a:r>
          </a:p>
          <a:p>
            <a:endParaRPr lang="pl-PL" dirty="0" smtClean="0"/>
          </a:p>
          <a:p>
            <a:r>
              <a:rPr lang="pl-PL" dirty="0" smtClean="0"/>
              <a:t>Najjaśniejsza od prawie 400 lat</a:t>
            </a:r>
          </a:p>
          <a:p>
            <a:endParaRPr lang="pl-PL" dirty="0" smtClean="0"/>
          </a:p>
          <a:p>
            <a:r>
              <a:rPr lang="pl-PL" dirty="0" smtClean="0"/>
              <a:t>Gwiazda miała masę 35±5 </a:t>
            </a:r>
            <a:r>
              <a:rPr lang="pl-PL" dirty="0" err="1" smtClean="0"/>
              <a:t>R</a:t>
            </a:r>
            <a:r>
              <a:rPr lang="pl-PL" baseline="-25000" dirty="0" err="1" smtClean="0"/>
              <a:t>☉</a:t>
            </a:r>
            <a:endParaRPr lang="pl-PL" dirty="0"/>
          </a:p>
        </p:txBody>
      </p:sp>
      <p:pic>
        <p:nvPicPr>
          <p:cNvPr id="4100" name="Picture 4" descr="sn1987adisc.gif (144919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861048"/>
            <a:ext cx="4766740" cy="2808312"/>
          </a:xfrm>
          <a:prstGeom prst="rect">
            <a:avLst/>
          </a:prstGeom>
          <a:noFill/>
        </p:spPr>
      </p:pic>
      <p:pic>
        <p:nvPicPr>
          <p:cNvPr id="4102" name="Picture 6" descr="graph of neutrino counts shows a peak from SN 198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02088"/>
            <a:ext cx="3960440" cy="2755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/>
          <p:cNvGrpSpPr/>
          <p:nvPr/>
        </p:nvGrpSpPr>
        <p:grpSpPr>
          <a:xfrm>
            <a:off x="214282" y="978083"/>
            <a:ext cx="3810000" cy="2879545"/>
            <a:chOff x="1000100" y="1428736"/>
            <a:chExt cx="3810000" cy="2879545"/>
          </a:xfrm>
        </p:grpSpPr>
        <p:pic>
          <p:nvPicPr>
            <p:cNvPr id="11" name="Obraz 10" descr="an1_2_1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0100" y="1428736"/>
              <a:ext cx="3810000" cy="2857500"/>
            </a:xfrm>
            <a:prstGeom prst="rect">
              <a:avLst/>
            </a:prstGeom>
          </p:spPr>
        </p:pic>
        <p:sp>
          <p:nvSpPr>
            <p:cNvPr id="12" name="Prostokąt 11"/>
            <p:cNvSpPr/>
            <p:nvPr/>
          </p:nvSpPr>
          <p:spPr>
            <a:xfrm>
              <a:off x="1000100" y="4000504"/>
              <a:ext cx="28130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b="1" dirty="0" smtClean="0"/>
                <a:t>http://www.fuw.edu.pl/~neutrina/</a:t>
              </a:r>
              <a:endParaRPr lang="pl-PL" sz="1400" b="1" dirty="0"/>
            </a:p>
          </p:txBody>
        </p:sp>
      </p:grpSp>
      <p:sp>
        <p:nvSpPr>
          <p:cNvPr id="14" name="Prostokąt 13"/>
          <p:cNvSpPr/>
          <p:nvPr/>
        </p:nvSpPr>
        <p:spPr>
          <a:xfrm>
            <a:off x="4357686" y="10001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Ponieważ widmo elektronów powstających </a:t>
            </a:r>
          </a:p>
          <a:p>
            <a:r>
              <a:rPr lang="pl-PL" b="1" dirty="0" smtClean="0"/>
              <a:t>w rozpadzie beta ma rozkład ciągły więc musi </a:t>
            </a:r>
          </a:p>
          <a:p>
            <a:r>
              <a:rPr lang="pl-PL" b="1" dirty="0" smtClean="0"/>
              <a:t>istnieć cząstka unosząca pozostałą energię</a:t>
            </a:r>
          </a:p>
          <a:p>
            <a:endParaRPr lang="pl-PL" b="1" i="1" dirty="0" smtClean="0"/>
          </a:p>
          <a:p>
            <a:r>
              <a:rPr lang="pl-PL" b="1" i="1" dirty="0" smtClean="0"/>
              <a:t>"Zrobiłem straszną rzecz. </a:t>
            </a:r>
            <a:r>
              <a:rPr lang="pl-PL" b="1" i="1" dirty="0" err="1" smtClean="0"/>
              <a:t>Zapostulowałem</a:t>
            </a:r>
            <a:r>
              <a:rPr lang="pl-PL" b="1" i="1" dirty="0" smtClean="0"/>
              <a:t> istnienie cząstek, które nie mogą być odkryte..."</a:t>
            </a:r>
            <a:r>
              <a:rPr lang="pl-PL" b="1" dirty="0" smtClean="0"/>
              <a:t> </a:t>
            </a:r>
            <a:r>
              <a:rPr lang="pl-PL" b="1" i="1" dirty="0" smtClean="0"/>
              <a:t>- W. Pauli</a:t>
            </a:r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357290" y="1000108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Rozpad beta</a:t>
            </a:r>
            <a:endParaRPr lang="pl-PL" b="1" dirty="0"/>
          </a:p>
        </p:txBody>
      </p:sp>
      <p:grpSp>
        <p:nvGrpSpPr>
          <p:cNvPr id="5" name="Grupa 16"/>
          <p:cNvGrpSpPr/>
          <p:nvPr/>
        </p:nvGrpSpPr>
        <p:grpSpPr>
          <a:xfrm>
            <a:off x="4214810" y="3357562"/>
            <a:ext cx="4857784" cy="2857520"/>
            <a:chOff x="4143372" y="3429000"/>
            <a:chExt cx="4857784" cy="285752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3372" y="3429000"/>
              <a:ext cx="47625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Prostokąt 15"/>
            <p:cNvSpPr/>
            <p:nvPr/>
          </p:nvSpPr>
          <p:spPr>
            <a:xfrm>
              <a:off x="6188078" y="5978743"/>
              <a:ext cx="28130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b="1" dirty="0" smtClean="0"/>
                <a:t>http://www.fuw.edu.pl/~neutrina/</a:t>
              </a:r>
              <a:endParaRPr lang="pl-PL" sz="1400" b="1" dirty="0"/>
            </a:p>
          </p:txBody>
        </p:sp>
      </p:grpSp>
      <p:sp>
        <p:nvSpPr>
          <p:cNvPr id="18" name="Prostokąt 17"/>
          <p:cNvSpPr/>
          <p:nvPr/>
        </p:nvSpPr>
        <p:spPr>
          <a:xfrm>
            <a:off x="428596" y="6000768"/>
            <a:ext cx="334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Fred </a:t>
            </a:r>
            <a:r>
              <a:rPr lang="pl-PL" b="1" dirty="0" err="1" smtClean="0"/>
              <a:t>Reines</a:t>
            </a:r>
            <a:r>
              <a:rPr lang="pl-PL" b="1" dirty="0" smtClean="0"/>
              <a:t> i </a:t>
            </a:r>
            <a:r>
              <a:rPr lang="pl-PL" b="1" dirty="0" err="1" smtClean="0"/>
              <a:t>Clyde</a:t>
            </a:r>
            <a:r>
              <a:rPr lang="pl-PL" b="1" dirty="0" smtClean="0"/>
              <a:t> </a:t>
            </a:r>
            <a:r>
              <a:rPr lang="pl-PL" b="1" dirty="0" err="1" smtClean="0"/>
              <a:t>Cowan</a:t>
            </a:r>
            <a:r>
              <a:rPr lang="pl-PL" b="1" dirty="0" smtClean="0"/>
              <a:t> (1955)</a:t>
            </a:r>
            <a:endParaRPr lang="pl-P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00504"/>
            <a:ext cx="27432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pole tekstowe 16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Neutrina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58619" y="1241244"/>
            <a:ext cx="815678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Metoda radiochemiczna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Odwrotna przemiana </a:t>
            </a:r>
            <a:r>
              <a:rPr lang="el-GR" b="1" dirty="0" smtClean="0"/>
              <a:t>β</a:t>
            </a:r>
            <a:r>
              <a:rPr lang="pl-PL" b="1" dirty="0" smtClean="0"/>
              <a:t>: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Przykłady wykorzystania:</a:t>
            </a:r>
          </a:p>
          <a:p>
            <a:endParaRPr lang="pl-PL" b="1" dirty="0" smtClean="0"/>
          </a:p>
          <a:p>
            <a:r>
              <a:rPr lang="pl-PL" b="1" dirty="0" smtClean="0"/>
              <a:t>					minimalna energia: 0.81 </a:t>
            </a:r>
            <a:r>
              <a:rPr lang="pl-PL" b="1" dirty="0" err="1" smtClean="0"/>
              <a:t>MeV</a:t>
            </a:r>
            <a:endParaRPr lang="pl-PL" b="1" dirty="0" smtClean="0"/>
          </a:p>
          <a:p>
            <a:r>
              <a:rPr lang="pl-PL" b="1" dirty="0" smtClean="0"/>
              <a:t>			</a:t>
            </a:r>
          </a:p>
          <a:p>
            <a:r>
              <a:rPr lang="pl-PL" b="1" dirty="0" smtClean="0"/>
              <a:t>					minimalna energia: 0.23 </a:t>
            </a:r>
            <a:r>
              <a:rPr lang="pl-PL" b="1" dirty="0" err="1" smtClean="0"/>
              <a:t>MeV</a:t>
            </a:r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W wyniku otrzymujemy liczbę reagujących cząstek. Brak informacji o energii, czasie </a:t>
            </a:r>
          </a:p>
          <a:p>
            <a:r>
              <a:rPr lang="pl-PL" b="1" dirty="0" smtClean="0"/>
              <a:t>zjawiska i kierunku.</a:t>
            </a:r>
            <a:endParaRPr lang="pl-PL" b="1" dirty="0"/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/>
        </p:nvGraphicFramePr>
        <p:xfrm>
          <a:off x="3143240" y="2657472"/>
          <a:ext cx="1701800" cy="342900"/>
        </p:xfrm>
        <a:graphic>
          <a:graphicData uri="http://schemas.openxmlformats.org/presentationml/2006/ole">
            <p:oleObj spid="_x0000_s1026" name="Równanie" r:id="rId3" imgW="1701720" imgH="34272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71736" y="3906846"/>
          <a:ext cx="2235200" cy="736600"/>
        </p:xfrm>
        <a:graphic>
          <a:graphicData uri="http://schemas.openxmlformats.org/presentationml/2006/ole">
            <p:oleObj spid="_x0000_s1027" name="Równanie" r:id="rId4" imgW="2234880" imgH="736560" progId="Equation.3">
              <p:embed/>
            </p:oleObj>
          </a:graphicData>
        </a:graphic>
      </p:graphicFrame>
      <p:pic>
        <p:nvPicPr>
          <p:cNvPr id="1029" name="Picture 5" descr="File:Icecube-architecture-diagram20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980728"/>
            <a:ext cx="2858201" cy="230425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948264" y="3259723"/>
            <a:ext cx="1971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Ice</a:t>
            </a:r>
            <a:r>
              <a:rPr lang="pl-PL" sz="1600" dirty="0" smtClean="0"/>
              <a:t> </a:t>
            </a:r>
            <a:r>
              <a:rPr lang="pl-PL" sz="1600" dirty="0" err="1" smtClean="0"/>
              <a:t>Cube</a:t>
            </a:r>
            <a:r>
              <a:rPr lang="pl-PL" sz="1600" dirty="0" smtClean="0"/>
              <a:t> </a:t>
            </a:r>
            <a:r>
              <a:rPr lang="pl-PL" sz="1600" dirty="0" err="1" smtClean="0"/>
              <a:t>Observatory</a:t>
            </a:r>
            <a:endParaRPr lang="pl-PL" sz="1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Neutrina – metody detekcji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37210" y="2891824"/>
            <a:ext cx="3516700" cy="344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51075" y="2636548"/>
            <a:ext cx="4499590" cy="294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6357950" y="642939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SN 1987A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357422" y="641725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Słońce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85786" y="1000108"/>
            <a:ext cx="76733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Podziemne – </a:t>
            </a:r>
            <a:r>
              <a:rPr lang="pl-PL" b="1" dirty="0" err="1" smtClean="0"/>
              <a:t>Fermilab</a:t>
            </a:r>
            <a:r>
              <a:rPr lang="pl-PL" b="1" dirty="0" smtClean="0"/>
              <a:t>, SNO, FREJUS, HELLAZ, NOE, </a:t>
            </a:r>
            <a:r>
              <a:rPr lang="pl-PL" b="1" dirty="0" err="1" smtClean="0"/>
              <a:t>BOREXINO,DAMA</a:t>
            </a:r>
            <a:r>
              <a:rPr lang="pl-PL" b="1" dirty="0" smtClean="0"/>
              <a:t>, GALLEX,</a:t>
            </a:r>
          </a:p>
          <a:p>
            <a:r>
              <a:rPr lang="pl-PL" b="1" dirty="0" smtClean="0"/>
              <a:t>ICARUS, LVD, MACRO, </a:t>
            </a:r>
            <a:r>
              <a:rPr lang="pl-PL" b="1" dirty="0" err="1" smtClean="0"/>
              <a:t>Homestake</a:t>
            </a:r>
            <a:r>
              <a:rPr lang="pl-PL" b="1" dirty="0" smtClean="0"/>
              <a:t>, IMB, SAGE, SOUDAN-2, </a:t>
            </a:r>
            <a:r>
              <a:rPr lang="pl-PL" b="1" dirty="0" err="1" smtClean="0"/>
              <a:t>SuperKamiokande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Podwodne – NESTOR, BAIKAL, DUMAND</a:t>
            </a:r>
          </a:p>
          <a:p>
            <a:endParaRPr lang="pl-PL" b="1" dirty="0" smtClean="0"/>
          </a:p>
          <a:p>
            <a:r>
              <a:rPr lang="pl-PL" b="1" dirty="0" err="1" smtClean="0"/>
              <a:t>Podlodowe</a:t>
            </a:r>
            <a:r>
              <a:rPr lang="pl-PL" b="1" dirty="0" smtClean="0"/>
              <a:t> – AMANDA, RAND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Neutrina - obserwacje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5500694" y="10001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Cassiopeia</a:t>
            </a:r>
            <a:r>
              <a:rPr lang="pl-PL" b="1" dirty="0" smtClean="0"/>
              <a:t> A</a:t>
            </a:r>
            <a:endParaRPr lang="pl-P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571612"/>
            <a:ext cx="4776416" cy="31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143248"/>
            <a:ext cx="25076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3429010" cy="34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y 9"/>
          <p:cNvCxnSpPr/>
          <p:nvPr/>
        </p:nvCxnSpPr>
        <p:spPr>
          <a:xfrm flipV="1">
            <a:off x="2214546" y="1571612"/>
            <a:ext cx="1428760" cy="92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6200000" flipH="1">
            <a:off x="2071670" y="3143248"/>
            <a:ext cx="1643074" cy="15001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28596" y="4929198"/>
            <a:ext cx="60516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Obserwacje atmosfery gwiazdy  neutronowej:</a:t>
            </a:r>
          </a:p>
          <a:p>
            <a:r>
              <a:rPr lang="pl-PL" sz="1600" b="1" dirty="0" smtClean="0"/>
              <a:t>		- zbudowana z węgla</a:t>
            </a:r>
          </a:p>
          <a:p>
            <a:r>
              <a:rPr lang="pl-PL" sz="1600" b="1" dirty="0" smtClean="0"/>
              <a:t>		- temperatura – 2 mln K</a:t>
            </a:r>
          </a:p>
          <a:p>
            <a:r>
              <a:rPr lang="pl-PL" sz="1600" b="1" dirty="0" smtClean="0"/>
              <a:t>		- ciśnienie – 10 x ciśnienie wewnątrz Ziemi</a:t>
            </a:r>
          </a:p>
          <a:p>
            <a:r>
              <a:rPr lang="pl-PL" sz="1600" b="1" dirty="0" smtClean="0"/>
              <a:t>		- grubość – 10 cm</a:t>
            </a:r>
          </a:p>
          <a:p>
            <a:r>
              <a:rPr lang="pl-PL" sz="1600" b="1" dirty="0" smtClean="0"/>
              <a:t>		- przyspieszenie grawitacyjne – 10</a:t>
            </a:r>
            <a:r>
              <a:rPr lang="pl-PL" sz="1600" b="1" baseline="30000" dirty="0" smtClean="0"/>
              <a:t>11</a:t>
            </a:r>
            <a:r>
              <a:rPr lang="pl-PL" sz="1600" b="1" dirty="0" smtClean="0"/>
              <a:t> g</a:t>
            </a:r>
          </a:p>
          <a:p>
            <a:r>
              <a:rPr lang="pl-PL" sz="1600" b="1" dirty="0" smtClean="0"/>
              <a:t>		- gęstość – porównywalna z gęstością diamentu</a:t>
            </a:r>
            <a:endParaRPr lang="pl-PL" sz="16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Ib</a:t>
            </a:r>
            <a:r>
              <a:rPr lang="pl-PL" i="1" dirty="0" smtClean="0"/>
              <a:t>, </a:t>
            </a:r>
            <a:r>
              <a:rPr lang="pl-PL" i="1" dirty="0" err="1" smtClean="0"/>
              <a:t>Ic</a:t>
            </a:r>
            <a:r>
              <a:rPr lang="pl-PL" i="1" dirty="0" smtClean="0"/>
              <a:t>, II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71406" y="928670"/>
            <a:ext cx="9001188" cy="2500330"/>
            <a:chOff x="71406" y="928670"/>
            <a:chExt cx="9001188" cy="2500330"/>
          </a:xfrm>
        </p:grpSpPr>
        <p:grpSp>
          <p:nvGrpSpPr>
            <p:cNvPr id="3" name="Grupa 7"/>
            <p:cNvGrpSpPr/>
            <p:nvPr/>
          </p:nvGrpSpPr>
          <p:grpSpPr>
            <a:xfrm>
              <a:off x="71406" y="1214422"/>
              <a:ext cx="9001188" cy="2214578"/>
              <a:chOff x="142844" y="1214422"/>
              <a:chExt cx="9001188" cy="2214578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1214422"/>
                <a:ext cx="2214578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57422" y="1214422"/>
                <a:ext cx="2214578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0" y="1214422"/>
                <a:ext cx="2230064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3532" y="1214422"/>
                <a:ext cx="2360500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pole tekstowe 9"/>
            <p:cNvSpPr txBox="1"/>
            <p:nvPr/>
          </p:nvSpPr>
          <p:spPr>
            <a:xfrm>
              <a:off x="428596" y="928670"/>
              <a:ext cx="7899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rentgenowskie	            widzialne	              podczerwone		            radiowe</a:t>
              </a:r>
              <a:endParaRPr lang="pl-PL" sz="1600" b="1" dirty="0"/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785786" y="4280608"/>
            <a:ext cx="37577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Supernowa obserwowana w 1054 r. przez </a:t>
            </a:r>
          </a:p>
          <a:p>
            <a:r>
              <a:rPr lang="pl-PL" sz="1600" b="1" dirty="0" smtClean="0"/>
              <a:t>astronomów arabskich i chińskich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centrum widoczny jest pulsar</a:t>
            </a:r>
            <a:endParaRPr lang="pl-PL" sz="16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500438"/>
            <a:ext cx="3400421" cy="323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Mgławica Krab (M1)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bined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82" y="1357298"/>
            <a:ext cx="6143644" cy="409576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7158" y="5500702"/>
            <a:ext cx="3500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 smtClean="0"/>
              <a:t>X-ray</a:t>
            </a:r>
            <a:r>
              <a:rPr lang="pl-PL" sz="1200" dirty="0" smtClean="0"/>
              <a:t>: NASA/CXC/SAO/;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NASA/ESA/ASU/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43702" y="1714488"/>
            <a:ext cx="2186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Niebieski – Chandra</a:t>
            </a:r>
          </a:p>
          <a:p>
            <a:r>
              <a:rPr lang="pl-PL" sz="1600" b="1" dirty="0" smtClean="0"/>
              <a:t>Czerwony – HST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Rozmiar wewnętrznego</a:t>
            </a:r>
          </a:p>
          <a:p>
            <a:r>
              <a:rPr lang="pl-PL" sz="1600" b="1" dirty="0" smtClean="0"/>
              <a:t>kręgu ~ 1 rok św.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Mgławica Krab (M1)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0" y="836712"/>
            <a:ext cx="4978896" cy="44259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pl-PL" sz="1600" dirty="0" smtClean="0"/>
              <a:t>	185 r. w gwiazdozbiorze Centaura Widoczna przez około 20 miesięcy. </a:t>
            </a:r>
          </a:p>
          <a:p>
            <a:pPr>
              <a:buFont typeface="Arial" charset="0"/>
              <a:buNone/>
            </a:pPr>
            <a:endParaRPr lang="pl-PL" sz="1600" dirty="0" smtClean="0"/>
          </a:p>
          <a:p>
            <a:pPr>
              <a:buFont typeface="Arial" charset="0"/>
              <a:buNone/>
            </a:pPr>
            <a:r>
              <a:rPr lang="pl-PL" sz="1600" dirty="0" smtClean="0"/>
              <a:t>	Kolejne obserwacje w latach 386 i 392</a:t>
            </a:r>
          </a:p>
          <a:p>
            <a:pPr>
              <a:buFont typeface="Arial" charset="0"/>
              <a:buNone/>
            </a:pPr>
            <a:endParaRPr lang="pl-PL" sz="1600" dirty="0" smtClean="0"/>
          </a:p>
          <a:p>
            <a:pPr>
              <a:buFont typeface="Arial" charset="0"/>
              <a:buNone/>
            </a:pPr>
            <a:r>
              <a:rPr lang="pl-PL" sz="1600" dirty="0" smtClean="0"/>
              <a:t>	W roku 1006 pojawiła się supernowa </a:t>
            </a:r>
          </a:p>
          <a:p>
            <a:pPr>
              <a:buFont typeface="Arial" charset="0"/>
              <a:buNone/>
            </a:pPr>
            <a:r>
              <a:rPr lang="pl-PL" sz="1600" dirty="0" smtClean="0"/>
              <a:t>	o jasności 1/10 Księżyca w pełni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Pierwsze obserwacje</a:t>
            </a:r>
            <a:endParaRPr lang="pl-PL" i="1" dirty="0"/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4932040" y="4941168"/>
            <a:ext cx="36830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1600" dirty="0" smtClean="0"/>
              <a:t>Ernst Hartwig, 20 sierpnia 1885 roku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SN1885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pierwsza supernowa</a:t>
            </a:r>
            <a:r>
              <a:rPr kumimoji="0" lang="pl-PL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odkryta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innej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galaktyce (M31).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pic>
        <p:nvPicPr>
          <p:cNvPr id="8" name="Picture 2" descr="F:\Kopia dysku C\_Archiwum\_E\Muzyka etc\Szkolne pierdoły\SWA\m31_ware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39020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Plik:SN1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del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5250669" cy="350044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857232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61568" y="5000636"/>
            <a:ext cx="4224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Szybko rotujący pulsar jest bardzo efektywnym </a:t>
            </a:r>
          </a:p>
          <a:p>
            <a:r>
              <a:rPr lang="pl-PL" sz="1600" b="1" dirty="0" smtClean="0"/>
              <a:t>akceleratorem cząstek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Wewnętrzny krąg wskazuje miejsce, w którym </a:t>
            </a:r>
          </a:p>
          <a:p>
            <a:r>
              <a:rPr lang="pl-PL" sz="1600" b="1" dirty="0" smtClean="0"/>
              <a:t>rozpędzone cząstki zderzają się z ośrodkiem </a:t>
            </a:r>
          </a:p>
          <a:p>
            <a:r>
              <a:rPr lang="pl-PL" sz="1600" b="1" dirty="0" smtClean="0"/>
              <a:t>otaczającym pulsara</a:t>
            </a:r>
            <a:endParaRPr lang="pl-PL" sz="16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357562"/>
            <a:ext cx="34290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Mgławica Krab (M1)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285720" y="6286520"/>
            <a:ext cx="2482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NASA/CXC/SAO/</a:t>
            </a:r>
            <a:r>
              <a:rPr lang="pl-PL" sz="1200" dirty="0" err="1" smtClean="0"/>
              <a:t>P.Slane</a:t>
            </a:r>
            <a:r>
              <a:rPr lang="pl-PL" sz="1200" dirty="0" smtClean="0"/>
              <a:t>, et al.</a:t>
            </a:r>
            <a:endParaRPr lang="pl-PL" sz="1200" dirty="0"/>
          </a:p>
        </p:txBody>
      </p:sp>
      <p:sp>
        <p:nvSpPr>
          <p:cNvPr id="13" name="Prostokąt 12"/>
          <p:cNvSpPr/>
          <p:nvPr/>
        </p:nvSpPr>
        <p:spPr>
          <a:xfrm>
            <a:off x="357158" y="1000108"/>
            <a:ext cx="3997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PSR B1509-58</a:t>
            </a:r>
          </a:p>
          <a:p>
            <a:r>
              <a:rPr lang="pl-PL" sz="1600" b="1" dirty="0" smtClean="0"/>
              <a:t>	powstał około 1700 lat temu</a:t>
            </a:r>
          </a:p>
          <a:p>
            <a:r>
              <a:rPr lang="pl-PL" sz="1600" b="1" dirty="0" smtClean="0"/>
              <a:t>	odległość od Ziemi – 17000 lat św.</a:t>
            </a:r>
            <a:endParaRPr lang="pl-PL" sz="16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7167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547888" y="6286520"/>
            <a:ext cx="2238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NASA/PSU/</a:t>
            </a:r>
            <a:r>
              <a:rPr lang="pl-PL" sz="1200" dirty="0" err="1" smtClean="0"/>
              <a:t>G.Pavlov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5" name="Prostokąt 14"/>
          <p:cNvSpPr/>
          <p:nvPr/>
        </p:nvSpPr>
        <p:spPr>
          <a:xfrm>
            <a:off x="4572000" y="1071546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 smtClean="0"/>
              <a:t>Vela</a:t>
            </a:r>
            <a:r>
              <a:rPr lang="pl-PL" sz="1600" b="1" dirty="0" smtClean="0"/>
              <a:t> pulsar</a:t>
            </a:r>
          </a:p>
          <a:p>
            <a:r>
              <a:rPr lang="pl-PL" sz="1600" b="1" dirty="0" smtClean="0"/>
              <a:t>	podobne struktury jak w przypadku M1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Inne pulsary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F:\Kopia dysku C\_Archiwum\_E\Muzyka etc\Szkolne pierdoły\SWA\wybuch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Czy są groźne?</a:t>
            </a:r>
            <a:endParaRPr lang="pl-PL" i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572000" y="1052736"/>
          <a:ext cx="4272136" cy="2103120"/>
        </p:xfrm>
        <a:graphic>
          <a:graphicData uri="http://schemas.openxmlformats.org/drawingml/2006/table">
            <a:tbl>
              <a:tblPr/>
              <a:tblGrid>
                <a:gridCol w="2136068"/>
                <a:gridCol w="2136068"/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/>
                        <a:t>czas </a:t>
                      </a:r>
                      <a:endParaRPr lang="pl-PL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odległość w parsekach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44 000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/>
                        <a:t>110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37 000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/>
                        <a:t>180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32 000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/>
                        <a:t>160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22 000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4572000" y="764704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Silne supernowe:</a:t>
            </a:r>
            <a:endParaRPr lang="pl-PL" dirty="0"/>
          </a:p>
        </p:txBody>
      </p:sp>
      <p:pic>
        <p:nvPicPr>
          <p:cNvPr id="47106" name="Picture 2" descr="Betelgeuse star (Hubbl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789040"/>
            <a:ext cx="2286000" cy="2286001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2051720" y="4221088"/>
            <a:ext cx="235712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/>
              <a:t>Betelgeza</a:t>
            </a:r>
            <a:r>
              <a:rPr lang="pl-PL" dirty="0" smtClean="0"/>
              <a:t> (</a:t>
            </a:r>
            <a:r>
              <a:rPr lang="el-GR" i="1" dirty="0" smtClean="0"/>
              <a:t>α </a:t>
            </a:r>
            <a:r>
              <a:rPr lang="pl-PL" i="1" dirty="0" err="1" smtClean="0"/>
              <a:t>Ori</a:t>
            </a:r>
            <a:r>
              <a:rPr lang="pl-PL" dirty="0" smtClean="0"/>
              <a:t>):</a:t>
            </a:r>
          </a:p>
          <a:p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czerwony nadolbrzym</a:t>
            </a:r>
          </a:p>
          <a:p>
            <a:pPr>
              <a:buFontTx/>
              <a:buChar char="-"/>
            </a:pPr>
            <a:r>
              <a:rPr lang="pl-PL" dirty="0" smtClean="0"/>
              <a:t> 14-15 </a:t>
            </a:r>
            <a:r>
              <a:rPr lang="pl-PL" dirty="0" err="1" smtClean="0"/>
              <a:t>M</a:t>
            </a:r>
            <a:r>
              <a:rPr lang="pl-PL" baseline="-25000" dirty="0" err="1" smtClean="0"/>
              <a:t>ʘ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430 +/-95 lat. </a:t>
            </a:r>
            <a:r>
              <a:rPr lang="pl-PL" dirty="0" err="1" smtClean="0"/>
              <a:t>św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Pierwsze obserwacje</a:t>
            </a:r>
            <a:endParaRPr lang="pl-PL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876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500034" y="4786322"/>
            <a:ext cx="301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1054 r. w gwiazdozbiorze Byka</a:t>
            </a:r>
            <a:endParaRPr lang="pl-PL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928670"/>
            <a:ext cx="16859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5547951" y="5143512"/>
            <a:ext cx="36890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„W dniu </a:t>
            </a:r>
            <a:r>
              <a:rPr lang="pl-PL" dirty="0" err="1" smtClean="0"/>
              <a:t>Jisi</a:t>
            </a:r>
            <a:r>
              <a:rPr lang="pl-PL" dirty="0" smtClean="0"/>
              <a:t>, siódmym dniu miesiąca, </a:t>
            </a:r>
          </a:p>
          <a:p>
            <a:r>
              <a:rPr lang="pl-PL" dirty="0" smtClean="0"/>
              <a:t>wielka nowa gwiazda pojawiła się </a:t>
            </a:r>
          </a:p>
          <a:p>
            <a:r>
              <a:rPr lang="pl-PL" dirty="0" smtClean="0"/>
              <a:t>obok gwiazdy Ho (14 wiek p.n.e.)”</a:t>
            </a:r>
          </a:p>
          <a:p>
            <a:endParaRPr lang="pl-PL" dirty="0" smtClean="0"/>
          </a:p>
          <a:p>
            <a:r>
              <a:rPr lang="pl-PL" dirty="0" smtClean="0"/>
              <a:t>Ho - </a:t>
            </a:r>
            <a:r>
              <a:rPr lang="pl-PL" dirty="0" err="1" smtClean="0"/>
              <a:t>Antares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00034" y="5643578"/>
            <a:ext cx="430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Wykorzystywane do dziś np. do planowania </a:t>
            </a:r>
          </a:p>
          <a:p>
            <a:r>
              <a:rPr lang="pl-PL" dirty="0" smtClean="0"/>
              <a:t>obserwacji ROSAT.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000496" y="1233961"/>
          <a:ext cx="4500594" cy="2766543"/>
        </p:xfrm>
        <a:graphic>
          <a:graphicData uri="http://schemas.openxmlformats.org/drawingml/2006/table">
            <a:tbl>
              <a:tblPr/>
              <a:tblGrid>
                <a:gridCol w="857256"/>
                <a:gridCol w="3643338"/>
              </a:tblGrid>
              <a:tr h="21945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smtClean="0"/>
                        <a:t>I – brak linii wodoru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55819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Ia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Linia krzemu </a:t>
                      </a:r>
                      <a:r>
                        <a:rPr lang="en-US" sz="1200" b="1" dirty="0" smtClean="0"/>
                        <a:t>(Si </a:t>
                      </a:r>
                      <a:r>
                        <a:rPr lang="en-US" sz="1200" b="1" dirty="0"/>
                        <a:t>II) </a:t>
                      </a:r>
                      <a:r>
                        <a:rPr lang="pl-PL" sz="1200" b="1" dirty="0" smtClean="0"/>
                        <a:t>na </a:t>
                      </a:r>
                      <a:r>
                        <a:rPr lang="en-US" sz="1200" b="1" dirty="0" smtClean="0"/>
                        <a:t>615.0</a:t>
                      </a:r>
                      <a:r>
                        <a:rPr lang="en-US" sz="1200" b="1" dirty="0"/>
                        <a:t> nm 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19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err="1"/>
                        <a:t>Ib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Linia</a:t>
                      </a:r>
                      <a:r>
                        <a:rPr lang="pl-PL" sz="1200" b="1" baseline="0" dirty="0" smtClean="0"/>
                        <a:t> helu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(He I) </a:t>
                      </a:r>
                      <a:r>
                        <a:rPr lang="pl-PL" sz="1200" b="1" dirty="0" smtClean="0"/>
                        <a:t>na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587.6 nm </a:t>
                      </a:r>
                      <a:r>
                        <a:rPr lang="pl-PL" sz="1200" b="1" dirty="0" smtClean="0"/>
                        <a:t>brak linii absorpcyjnej krzemu w</a:t>
                      </a:r>
                      <a:r>
                        <a:rPr lang="pl-PL" sz="1200" b="1" baseline="0" dirty="0" smtClean="0"/>
                        <a:t> okolicy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615 </a:t>
                      </a:r>
                      <a:r>
                        <a:rPr lang="en-US" sz="1200" b="1" dirty="0" smtClean="0"/>
                        <a:t>nm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384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err="1"/>
                        <a:t>Ic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Słabe lub brak linii helu, brak silnej absorpcji krzemu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45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smtClean="0"/>
                        <a:t>II – obecne linie wodoru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0056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IIP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Widoczne</a:t>
                      </a:r>
                      <a:r>
                        <a:rPr lang="pl-PL" sz="1200" b="1" baseline="0" dirty="0" smtClean="0"/>
                        <a:t> plateau na krzywej blasku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384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IIL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Widoczna</a:t>
                      </a:r>
                      <a:r>
                        <a:rPr lang="pl-PL" sz="1200" b="1" baseline="0" dirty="0" smtClean="0"/>
                        <a:t> f</a:t>
                      </a:r>
                      <a:r>
                        <a:rPr lang="pl-PL" sz="1200" b="1" dirty="0" smtClean="0"/>
                        <a:t>aza liniowego spadku jasności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85720" y="4214818"/>
            <a:ext cx="1275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i="1" dirty="0" smtClean="0"/>
              <a:t>NASA/ESA</a:t>
            </a:r>
            <a:endParaRPr lang="pl-PL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0"/>
            <a:ext cx="3214710" cy="211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500570"/>
            <a:ext cx="5205417" cy="212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3714744" y="6581025"/>
            <a:ext cx="789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irfu.cea.fr</a:t>
            </a:r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Klasyfikacja (stara)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107504" y="620688"/>
            <a:ext cx="5116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Istotny jest mechanizm wybuchu:</a:t>
            </a:r>
          </a:p>
          <a:p>
            <a:r>
              <a:rPr lang="pl-PL" dirty="0" smtClean="0"/>
              <a:t>	- eksplodujące białe karły (</a:t>
            </a:r>
            <a:r>
              <a:rPr lang="pl-PL" dirty="0" err="1" smtClean="0"/>
              <a:t>Ia</a:t>
            </a:r>
            <a:r>
              <a:rPr lang="pl-PL" dirty="0" smtClean="0"/>
              <a:t>)</a:t>
            </a:r>
          </a:p>
          <a:p>
            <a:r>
              <a:rPr lang="pl-PL" dirty="0" smtClean="0"/>
              <a:t>	- wybuchające gwiazdy masywne (</a:t>
            </a:r>
            <a:r>
              <a:rPr lang="pl-PL" dirty="0" err="1" smtClean="0"/>
              <a:t>Ib</a:t>
            </a:r>
            <a:r>
              <a:rPr lang="pl-PL" dirty="0" smtClean="0"/>
              <a:t>, </a:t>
            </a:r>
            <a:r>
              <a:rPr lang="pl-PL" dirty="0" err="1" smtClean="0"/>
              <a:t>Ic</a:t>
            </a:r>
            <a:r>
              <a:rPr lang="pl-PL" dirty="0" smtClean="0"/>
              <a:t>, II)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Klasyfikacja (nowa)</a:t>
            </a:r>
            <a:endParaRPr lang="pl-PL" i="1" dirty="0"/>
          </a:p>
        </p:txBody>
      </p:sp>
      <p:pic>
        <p:nvPicPr>
          <p:cNvPr id="6" name="Picture 2" descr="D:\BCS\Dydaktyka\Ewolucja_gwia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961" y="1772816"/>
            <a:ext cx="7598078" cy="491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143272" cy="402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322958" y="4979546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1</a:t>
            </a:r>
            <a:r>
              <a:rPr lang="en-US" b="1" dirty="0" smtClean="0"/>
              <a:t>9</a:t>
            </a:r>
            <a:r>
              <a:rPr lang="pl-PL" b="1" dirty="0" smtClean="0"/>
              <a:t>.10.</a:t>
            </a:r>
            <a:r>
              <a:rPr lang="en-US" b="1" dirty="0" smtClean="0"/>
              <a:t>1910 </a:t>
            </a:r>
            <a:r>
              <a:rPr lang="pl-PL" b="1" dirty="0" smtClean="0"/>
              <a:t>r. </a:t>
            </a:r>
            <a:r>
              <a:rPr lang="en-US" b="1" dirty="0" smtClean="0"/>
              <a:t>– 21</a:t>
            </a:r>
            <a:r>
              <a:rPr lang="pl-PL" b="1" dirty="0" smtClean="0"/>
              <a:t>.08.</a:t>
            </a:r>
            <a:r>
              <a:rPr lang="en-US" b="1" dirty="0" smtClean="0"/>
              <a:t>1995</a:t>
            </a:r>
            <a:r>
              <a:rPr lang="pl-PL" b="1" dirty="0" smtClean="0"/>
              <a:t> r.</a:t>
            </a:r>
            <a:endParaRPr lang="pl-PL" b="1" dirty="0"/>
          </a:p>
        </p:txBody>
      </p:sp>
      <p:grpSp>
        <p:nvGrpSpPr>
          <p:cNvPr id="15" name="Grupa 14"/>
          <p:cNvGrpSpPr/>
          <p:nvPr/>
        </p:nvGrpSpPr>
        <p:grpSpPr>
          <a:xfrm>
            <a:off x="3857620" y="2786058"/>
            <a:ext cx="4929222" cy="3776481"/>
            <a:chOff x="4572000" y="3714752"/>
            <a:chExt cx="3929090" cy="2847787"/>
          </a:xfrm>
        </p:grpSpPr>
        <p:pic>
          <p:nvPicPr>
            <p:cNvPr id="16" name="Obraz 15" descr="WD_neutr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3714752"/>
              <a:ext cx="3929090" cy="2847787"/>
            </a:xfrm>
            <a:prstGeom prst="rect">
              <a:avLst/>
            </a:prstGeom>
          </p:spPr>
        </p:pic>
        <p:sp>
          <p:nvSpPr>
            <p:cNvPr id="17" name="pole tekstowe 16"/>
            <p:cNvSpPr txBox="1"/>
            <p:nvPr/>
          </p:nvSpPr>
          <p:spPr>
            <a:xfrm>
              <a:off x="6215074" y="3835603"/>
              <a:ext cx="2259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gwiazda neutronowa (6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6446216" y="4692859"/>
              <a:ext cx="1911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biały karzeł (10000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pole tekstowe 18"/>
          <p:cNvSpPr txBox="1"/>
          <p:nvPr/>
        </p:nvSpPr>
        <p:spPr>
          <a:xfrm>
            <a:off x="4286248" y="1571612"/>
            <a:ext cx="422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Górny limit na masę białego karła: ~ 1.4 M</a:t>
            </a:r>
            <a:endParaRPr lang="pl-PL" b="1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Subrahmanyan</a:t>
            </a:r>
            <a:r>
              <a:rPr lang="pl-PL" i="1" dirty="0" smtClean="0"/>
              <a:t> </a:t>
            </a:r>
            <a:r>
              <a:rPr lang="pl-PL" i="1" dirty="0" err="1" smtClean="0"/>
              <a:t>Chandrasekhar</a:t>
            </a:r>
            <a:r>
              <a:rPr lang="pl-PL" i="1" dirty="0" smtClean="0"/>
              <a:t> (Chandra)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526963" cy="46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33565" y="5715016"/>
            <a:ext cx="3195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Illustration</a:t>
            </a:r>
            <a:r>
              <a:rPr lang="pl-PL" sz="1200" dirty="0" smtClean="0"/>
              <a:t> credit</a:t>
            </a:r>
            <a:r>
              <a:rPr lang="nn-NO" sz="1200" dirty="0" smtClean="0"/>
              <a:t>: NASA, ESA and A. Feild (STScI)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929190" y="1357298"/>
            <a:ext cx="4283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Eksplodujące białe karły, które mają masę </a:t>
            </a:r>
          </a:p>
          <a:p>
            <a:r>
              <a:rPr lang="pl-PL" sz="1600" dirty="0" smtClean="0"/>
              <a:t>prawie dokładnie równą granicy </a:t>
            </a:r>
            <a:r>
              <a:rPr lang="pl-PL" sz="1600" dirty="0" err="1" smtClean="0"/>
              <a:t>Chandrasekhara</a:t>
            </a:r>
            <a:endParaRPr lang="pl-PL" sz="1600" dirty="0" smtClean="0"/>
          </a:p>
          <a:p>
            <a:endParaRPr lang="pl-PL" sz="1600" dirty="0" smtClean="0"/>
          </a:p>
          <a:p>
            <a:r>
              <a:rPr lang="pl-PL" sz="1600" dirty="0" smtClean="0"/>
              <a:t>Podobne masy eksplodujących białych </a:t>
            </a:r>
          </a:p>
          <a:p>
            <a:r>
              <a:rPr lang="pl-PL" sz="1600" dirty="0" smtClean="0"/>
              <a:t>karłów –&gt; podobne jasności supernowych –&gt;</a:t>
            </a:r>
          </a:p>
          <a:p>
            <a:r>
              <a:rPr lang="pl-PL" sz="1600" dirty="0" smtClean="0"/>
              <a:t>świece standardowe</a:t>
            </a:r>
          </a:p>
        </p:txBody>
      </p:sp>
      <p:pic>
        <p:nvPicPr>
          <p:cNvPr id="8" name="6km_18rb_42off_rpv1_dens_800x64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72066" y="3357562"/>
            <a:ext cx="3810000" cy="3048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367663" y="6357958"/>
            <a:ext cx="1347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flash.uchicago.edu</a:t>
            </a:r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Supernowe </a:t>
            </a:r>
            <a:r>
              <a:rPr lang="pl-PL" i="1" dirty="0" err="1" smtClean="0"/>
              <a:t>Ia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34210"/>
            <a:ext cx="1905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28596" y="4834606"/>
            <a:ext cx="2281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/>
              <a:t>Tycho </a:t>
            </a:r>
            <a:r>
              <a:rPr lang="pl-PL" sz="1400" b="1" dirty="0" err="1" smtClean="0"/>
              <a:t>Brahe</a:t>
            </a:r>
            <a:r>
              <a:rPr lang="pl-PL" sz="1400" b="1" dirty="0" smtClean="0"/>
              <a:t> </a:t>
            </a:r>
          </a:p>
          <a:p>
            <a:pPr algn="ctr"/>
            <a:r>
              <a:rPr lang="pl-PL" sz="1400" b="1" dirty="0" smtClean="0"/>
              <a:t>14.12.1546 r. – 24.10.1601 r.</a:t>
            </a:r>
            <a:endParaRPr lang="pl-PL" sz="1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00628" y="1214422"/>
            <a:ext cx="1840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11 listopada 1572 r.</a:t>
            </a:r>
            <a:endParaRPr lang="pl-PL" sz="1600" b="1" dirty="0"/>
          </a:p>
        </p:txBody>
      </p:sp>
      <p:pic>
        <p:nvPicPr>
          <p:cNvPr id="10" name="tycho_remnan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14678" y="1643050"/>
            <a:ext cx="5554281" cy="4443424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7215206" y="6072206"/>
            <a:ext cx="1516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(Oliver Krause, MPIA)</a:t>
            </a:r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i="1" dirty="0" smtClean="0"/>
              <a:t>Pozostałości po supernowych </a:t>
            </a:r>
            <a:r>
              <a:rPr lang="pl-PL" i="1" dirty="0" err="1" smtClean="0"/>
              <a:t>Ia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1218</Words>
  <Application>Microsoft Office PowerPoint</Application>
  <PresentationFormat>Pokaz na ekranie (4:3)</PresentationFormat>
  <Paragraphs>337</Paragraphs>
  <Slides>32</Slides>
  <Notes>0</Notes>
  <HiddenSlides>0</HiddenSlides>
  <MMClips>8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4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17</cp:revision>
  <dcterms:created xsi:type="dcterms:W3CDTF">2012-03-27T18:44:59Z</dcterms:created>
  <dcterms:modified xsi:type="dcterms:W3CDTF">2012-06-26T10:26:32Z</dcterms:modified>
</cp:coreProperties>
</file>