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9" r:id="rId2"/>
    <p:sldId id="355" r:id="rId3"/>
    <p:sldId id="337" r:id="rId4"/>
    <p:sldId id="338" r:id="rId5"/>
    <p:sldId id="340" r:id="rId6"/>
    <p:sldId id="341" r:id="rId7"/>
    <p:sldId id="347" r:id="rId8"/>
    <p:sldId id="349" r:id="rId9"/>
    <p:sldId id="350" r:id="rId10"/>
    <p:sldId id="357" r:id="rId11"/>
    <p:sldId id="354" r:id="rId12"/>
    <p:sldId id="285" r:id="rId13"/>
    <p:sldId id="286" r:id="rId14"/>
    <p:sldId id="305" r:id="rId15"/>
    <p:sldId id="287" r:id="rId16"/>
    <p:sldId id="288" r:id="rId17"/>
    <p:sldId id="302" r:id="rId18"/>
    <p:sldId id="303" r:id="rId19"/>
    <p:sldId id="304" r:id="rId20"/>
    <p:sldId id="292" r:id="rId21"/>
    <p:sldId id="291" r:id="rId22"/>
    <p:sldId id="335" r:id="rId23"/>
    <p:sldId id="293" r:id="rId24"/>
    <p:sldId id="308" r:id="rId25"/>
    <p:sldId id="307" r:id="rId26"/>
    <p:sldId id="311" r:id="rId27"/>
    <p:sldId id="309" r:id="rId28"/>
    <p:sldId id="312" r:id="rId29"/>
    <p:sldId id="299" r:id="rId30"/>
    <p:sldId id="300" r:id="rId31"/>
    <p:sldId id="356" r:id="rId32"/>
    <p:sldId id="317" r:id="rId33"/>
    <p:sldId id="315" r:id="rId34"/>
    <p:sldId id="323" r:id="rId35"/>
    <p:sldId id="319" r:id="rId36"/>
    <p:sldId id="321" r:id="rId37"/>
    <p:sldId id="322" r:id="rId38"/>
    <p:sldId id="320" r:id="rId39"/>
    <p:sldId id="325" r:id="rId40"/>
    <p:sldId id="324" r:id="rId41"/>
    <p:sldId id="327" r:id="rId42"/>
    <p:sldId id="332" r:id="rId43"/>
    <p:sldId id="331" r:id="rId4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72" autoAdjust="0"/>
    <p:restoredTop sz="94649" autoAdjust="0"/>
  </p:normalViewPr>
  <p:slideViewPr>
    <p:cSldViewPr>
      <p:cViewPr varScale="1">
        <p:scale>
          <a:sx n="103" d="100"/>
          <a:sy n="103" d="100"/>
        </p:scale>
        <p:origin x="-2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B759F-8F4B-450C-952D-C18BE57A8234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D0CC4-435A-47CE-9D4C-66596174280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E7BEB-32AA-47B4-A544-D1DF1B3160BD}" type="datetimeFigureOut">
              <a:rPr lang="pl-PL" smtClean="0"/>
              <a:pPr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praca\popularyzacja\fizyka_jest%20ciekawa\ewolucja\ssc2004-04v2.mpg" TargetMode="Externa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praca\popularyzacja\091029_LOXIII\stellar_disk_2.mp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universe-review.ca/I08-25-premainseq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praca\popularyzacja\091029_LOXIII\c52-simple_11.avi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praca\popularyzacja\091029_LOXIII\sn1987a_2.mpg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605102" y="692696"/>
            <a:ext cx="82153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/>
              <a:t>Życie rodzi się gdy gwiazdy umierają</a:t>
            </a:r>
          </a:p>
          <a:p>
            <a:endParaRPr lang="pl-PL" sz="5400" b="1" dirty="0" smtClean="0"/>
          </a:p>
          <a:p>
            <a:endParaRPr lang="pl-PL" sz="5400" b="1" dirty="0" smtClean="0"/>
          </a:p>
          <a:p>
            <a:endParaRPr lang="pl-PL" sz="5400" b="1" dirty="0" smtClean="0"/>
          </a:p>
          <a:p>
            <a:endParaRPr lang="pl-PL" sz="5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4282" y="428604"/>
            <a:ext cx="4237057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Moc promieniowania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638178" cy="299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0688" y="5373688"/>
            <a:ext cx="4151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  <a:latin typeface="Calibri" pitchFamily="34" charset="0"/>
              </a:rPr>
              <a:t>Moc promieniowania gwiazdy: L=4πR</a:t>
            </a:r>
            <a:r>
              <a:rPr lang="pl-PL" b="1" baseline="30000" dirty="0">
                <a:solidFill>
                  <a:srgbClr val="FFFF00"/>
                </a:solidFill>
                <a:latin typeface="Calibri" pitchFamily="34" charset="0"/>
              </a:rPr>
              <a:t>2</a:t>
            </a:r>
            <a:r>
              <a:rPr lang="pl-PL" b="1" dirty="0">
                <a:solidFill>
                  <a:srgbClr val="FFFF00"/>
                </a:solidFill>
                <a:latin typeface="Calibri" pitchFamily="34" charset="0"/>
              </a:rPr>
              <a:t>σT</a:t>
            </a:r>
            <a:r>
              <a:rPr lang="pl-PL" b="1" baseline="30000" dirty="0">
                <a:solidFill>
                  <a:srgbClr val="FFFF00"/>
                </a:solidFill>
                <a:latin typeface="Calibri" pitchFamily="34" charset="0"/>
              </a:rPr>
              <a:t>4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387508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860032" y="1674812"/>
            <a:ext cx="39481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  <a:latin typeface="Calibri" pitchFamily="34" charset="0"/>
              </a:rPr>
              <a:t>Gwiazda produkuje w ciągu sekundy </a:t>
            </a:r>
          </a:p>
          <a:p>
            <a:r>
              <a:rPr lang="pl-PL" b="1" dirty="0">
                <a:solidFill>
                  <a:srgbClr val="FFFF00"/>
                </a:solidFill>
                <a:latin typeface="Calibri" pitchFamily="34" charset="0"/>
              </a:rPr>
              <a:t>pewną ilość energii – jest elektrownią </a:t>
            </a:r>
          </a:p>
          <a:p>
            <a:r>
              <a:rPr lang="pl-PL" b="1" dirty="0">
                <a:solidFill>
                  <a:srgbClr val="FFFF00"/>
                </a:solidFill>
                <a:latin typeface="Calibri" pitchFamily="34" charset="0"/>
              </a:rPr>
              <a:t>termojądrową o określonej mocy</a:t>
            </a:r>
            <a:br>
              <a:rPr lang="pl-PL" b="1" dirty="0">
                <a:solidFill>
                  <a:srgbClr val="FFFF00"/>
                </a:solidFill>
                <a:latin typeface="Calibri" pitchFamily="34" charset="0"/>
              </a:rPr>
            </a:br>
            <a:r>
              <a:rPr lang="pl-PL" b="1" dirty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pl-PL" b="1" dirty="0">
                <a:solidFill>
                  <a:srgbClr val="FFFF00"/>
                </a:solidFill>
                <a:latin typeface="Calibri" pitchFamily="34" charset="0"/>
              </a:rPr>
            </a:br>
            <a:r>
              <a:rPr lang="pl-PL" b="1" dirty="0">
                <a:solidFill>
                  <a:srgbClr val="FFFF00"/>
                </a:solidFill>
                <a:latin typeface="Calibri" pitchFamily="34" charset="0"/>
              </a:rPr>
              <a:t>Ta energia jest wypromieniowana przez</a:t>
            </a:r>
          </a:p>
          <a:p>
            <a:r>
              <a:rPr lang="pl-PL" b="1" dirty="0">
                <a:solidFill>
                  <a:srgbClr val="FFFF00"/>
                </a:solidFill>
                <a:latin typeface="Calibri" pitchFamily="34" charset="0"/>
              </a:rPr>
              <a:t>całą powierzchnię gwiazdy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2961" y="3214686"/>
            <a:ext cx="3389501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rostokąt 5"/>
          <p:cNvSpPr/>
          <p:nvPr/>
        </p:nvSpPr>
        <p:spPr>
          <a:xfrm>
            <a:off x="4000496" y="1728605"/>
            <a:ext cx="5143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Przedstawiony w 1911 roku przez E. </a:t>
            </a:r>
            <a:r>
              <a:rPr lang="pl-PL" b="1" dirty="0" err="1" smtClean="0">
                <a:solidFill>
                  <a:srgbClr val="FFFF00"/>
                </a:solidFill>
              </a:rPr>
              <a:t>Hertzsprunga</a:t>
            </a:r>
            <a:r>
              <a:rPr lang="pl-PL" b="1" dirty="0" smtClean="0">
                <a:solidFill>
                  <a:srgbClr val="FFFF00"/>
                </a:solidFill>
              </a:rPr>
              <a:t>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Udoskonalony w 1913 roku przez H.N. Russella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</p:txBody>
      </p:sp>
      <p:cxnSp>
        <p:nvCxnSpPr>
          <p:cNvPr id="8" name="Łącznik prosty 7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4282" y="428604"/>
            <a:ext cx="266932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Diagram </a:t>
            </a:r>
            <a:r>
              <a:rPr lang="pl-PL" sz="3200" b="1" dirty="0" err="1" smtClean="0">
                <a:solidFill>
                  <a:srgbClr val="FFFF99"/>
                </a:solidFill>
                <a:latin typeface="Arial" charset="0"/>
              </a:rPr>
              <a:t>H-R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85926"/>
            <a:ext cx="300039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266932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Diagram </a:t>
            </a:r>
            <a:r>
              <a:rPr lang="pl-PL" sz="3200" b="1" dirty="0" err="1" smtClean="0">
                <a:solidFill>
                  <a:srgbClr val="FFFF99"/>
                </a:solidFill>
                <a:latin typeface="Arial" charset="0"/>
              </a:rPr>
              <a:t>H-R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5" name="Obraz 4" descr="800px-HR_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643050"/>
            <a:ext cx="7429520" cy="4513433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28596" y="6286520"/>
            <a:ext cx="850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Charakterystyczny rozkład gwiazd na diagramie </a:t>
            </a:r>
            <a:r>
              <a:rPr lang="pl-PL" b="1" dirty="0" err="1" smtClean="0">
                <a:solidFill>
                  <a:srgbClr val="FFFF00"/>
                </a:solidFill>
              </a:rPr>
              <a:t>H-R</a:t>
            </a:r>
            <a:r>
              <a:rPr lang="pl-PL" b="1" dirty="0" smtClean="0">
                <a:solidFill>
                  <a:srgbClr val="FFFF00"/>
                </a:solidFill>
              </a:rPr>
              <a:t> tłumaczy teoria ewolucji gwiazd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528542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Materia międzygwiazdowa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6" name="Obraz 5" descr="N44NNBWeb2_gold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6000792" cy="512424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429388" y="1928802"/>
            <a:ext cx="277870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Składa się z gazu i pyłu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Typowa gęstość to kilka (!)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atomów na cm</a:t>
            </a:r>
            <a:r>
              <a:rPr lang="pl-PL" b="1" baseline="30000" dirty="0" smtClean="0">
                <a:solidFill>
                  <a:srgbClr val="FFFF00"/>
                </a:solidFill>
              </a:rPr>
              <a:t>3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Zasilana przez gwiazdy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(np. wiatr gwiazdowy,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wybuchy supernowych)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W odpowiednio gęstym 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masywnym obłoku materii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międzygwiazdowej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powstają nowe gwiazdy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7858151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528542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Materia międzygwiazdowa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5421677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Narodziny gwiazd – model 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000628" y="2227258"/>
            <a:ext cx="41090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Aby w obłoku rozpoczęły się procesy</a:t>
            </a:r>
          </a:p>
          <a:p>
            <a:r>
              <a:rPr lang="pl-PL" b="1" dirty="0" err="1" smtClean="0">
                <a:solidFill>
                  <a:srgbClr val="FFFF00"/>
                </a:solidFill>
              </a:rPr>
              <a:t>gwiazdotwórcze</a:t>
            </a:r>
            <a:r>
              <a:rPr lang="pl-PL" b="1" dirty="0" smtClean="0">
                <a:solidFill>
                  <a:srgbClr val="FFFF00"/>
                </a:solidFill>
              </a:rPr>
              <a:t> potrzebna jest jego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odpowiednia masa.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Jednak obłok nie może zacząć zapadania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samoistnie.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Potrzebne jest jakieś zaburzenie. Może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to być np. fala związana z wybuchem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supernowej. Inny rodzaj zaburzenia jest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związany z rotacją galaktyki (np. gwiazdy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powstające w ramionach spiralnych)</a:t>
            </a:r>
          </a:p>
        </p:txBody>
      </p:sp>
      <p:pic>
        <p:nvPicPr>
          <p:cNvPr id="9" name="ssc2004-04v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556792"/>
            <a:ext cx="3672408" cy="2754306"/>
          </a:xfrm>
          <a:prstGeom prst="rect">
            <a:avLst/>
          </a:prstGeom>
        </p:spPr>
      </p:pic>
      <p:pic>
        <p:nvPicPr>
          <p:cNvPr id="10" name="Obraz 9" descr="or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149080"/>
            <a:ext cx="3635896" cy="24225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6445995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Narodziny gwiazd – obserwacje 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6" name="Obraz 5" descr="2006-1017antenn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5313740" cy="4286280"/>
          </a:xfrm>
          <a:prstGeom prst="rect">
            <a:avLst/>
          </a:prstGeom>
        </p:spPr>
      </p:pic>
      <p:pic>
        <p:nvPicPr>
          <p:cNvPr id="10" name="Obraz 9" descr="m45_russe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214686"/>
            <a:ext cx="5214942" cy="34766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553549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Narodziny gwiazd – model  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6531731" cy="505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6445995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Narodziny gwiazd – obserwacje 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612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556792"/>
            <a:ext cx="581133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214282" y="4714884"/>
            <a:ext cx="31999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Z młodą gwiazdą związane są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charakterystyczne struktury –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strugi (dżety) cząstek. Podobne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są także obserwowane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okolicach pulsarów, galaktyk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aktywnych 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0" name="stellar_disk_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788024" y="3573016"/>
            <a:ext cx="4176464" cy="30642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895892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Życie na ciągu głównym</a:t>
            </a:r>
            <a:endParaRPr lang="pl-PL" dirty="0"/>
          </a:p>
        </p:txBody>
      </p:sp>
      <p:pic>
        <p:nvPicPr>
          <p:cNvPr id="5" name="Obraz 4" descr="800px-HR_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6223925" cy="378103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42910" y="5715016"/>
            <a:ext cx="8095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W gwieździe zaczynają się reakcje syntezy i zaczyna się najspokojniejszy okres jej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życia. Mówimy, że gwiazda „ląduje” na ciągu głównym. To, w którym miejscu ciągu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głównego znajdzie się młoda gwiazda zależy od jej masy.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9" name="Picture 4" descr="http://universe-review.ca/I08-25-premainseq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429256" y="1428736"/>
            <a:ext cx="347091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6"/>
          <p:cNvGrpSpPr>
            <a:grpSpLocks/>
          </p:cNvGrpSpPr>
          <p:nvPr/>
        </p:nvGrpSpPr>
        <p:grpSpPr bwMode="auto">
          <a:xfrm rot="16200000">
            <a:off x="-21" y="2071665"/>
            <a:ext cx="4929200" cy="3929089"/>
            <a:chOff x="1325536" y="2136763"/>
            <a:chExt cx="7429552" cy="4491034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25536" y="2136763"/>
              <a:ext cx="7429552" cy="449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Łącznik prosty 12"/>
            <p:cNvCxnSpPr>
              <a:cxnSpLocks noChangeShapeType="1"/>
            </p:cNvCxnSpPr>
            <p:nvPr/>
          </p:nvCxnSpPr>
          <p:spPr bwMode="auto">
            <a:xfrm rot="10800000" flipV="1">
              <a:off x="1396974" y="3708399"/>
              <a:ext cx="3214710" cy="1857388"/>
            </a:xfrm>
            <a:prstGeom prst="lin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</p:spPr>
        </p:cxnSp>
        <p:cxnSp>
          <p:nvCxnSpPr>
            <p:cNvPr id="8" name="Łącznik prosty 14"/>
            <p:cNvCxnSpPr>
              <a:cxnSpLocks noChangeShapeType="1"/>
            </p:cNvCxnSpPr>
            <p:nvPr/>
          </p:nvCxnSpPr>
          <p:spPr bwMode="auto">
            <a:xfrm>
              <a:off x="5468940" y="3708399"/>
              <a:ext cx="3214710" cy="1928826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9" name="Schemat blokowy: wyodrębnianie 8"/>
          <p:cNvSpPr/>
          <p:nvPr/>
        </p:nvSpPr>
        <p:spPr>
          <a:xfrm rot="20441068">
            <a:off x="5325763" y="3000372"/>
            <a:ext cx="1500198" cy="1357322"/>
          </a:xfrm>
          <a:prstGeom prst="flowChartExtract">
            <a:avLst/>
          </a:prstGeom>
          <a:scene3d>
            <a:camera prst="orthographicFront"/>
            <a:lightRig rig="sunset" dir="t"/>
          </a:scene3d>
          <a:sp3d extrusionH="76200" contourW="12700" prstMaterial="translucentPowder">
            <a:bevelT w="165100" prst="coolSlant"/>
            <a:bevelB/>
            <a:extrusionClr>
              <a:schemeClr val="tx2">
                <a:lumMod val="7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/>
          <p:cNvCxnSpPr/>
          <p:nvPr/>
        </p:nvCxnSpPr>
        <p:spPr>
          <a:xfrm rot="16200000" flipH="1">
            <a:off x="3964777" y="1964521"/>
            <a:ext cx="2143140" cy="135732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rot="5400000" flipH="1" flipV="1">
            <a:off x="3786182" y="4500570"/>
            <a:ext cx="2500330" cy="1357322"/>
          </a:xfrm>
          <a:prstGeom prst="line">
            <a:avLst/>
          </a:prstGeom>
          <a:ln w="444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\mrozek\su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2786058"/>
            <a:ext cx="1721390" cy="1357322"/>
          </a:xfrm>
          <a:prstGeom prst="rect">
            <a:avLst/>
          </a:prstGeom>
          <a:noFill/>
        </p:spPr>
      </p:pic>
      <p:cxnSp>
        <p:nvCxnSpPr>
          <p:cNvPr id="20" name="Łącznik prosty 19"/>
          <p:cNvCxnSpPr>
            <a:endCxn id="9" idx="3"/>
          </p:cNvCxnSpPr>
          <p:nvPr/>
        </p:nvCxnSpPr>
        <p:spPr>
          <a:xfrm rot="10800000" flipV="1">
            <a:off x="6429800" y="3500438"/>
            <a:ext cx="1071158" cy="5454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14282" y="428604"/>
            <a:ext cx="7380547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Promieniowanie elektromagnetyczne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895892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Życie na ciągu głównym</a:t>
            </a:r>
            <a:endParaRPr lang="pl-PL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5357850" cy="429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715008" y="1785926"/>
            <a:ext cx="345068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Typowa (ale nie jedyna) reakcja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syntezy wodoru w hel zachodząca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gwieździe znajdującej się na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ciągu głównym.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Gwiazda po „rozpaleniu” wnętrza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osiąga stan równowagi.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Dla Słońca: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endParaRPr lang="pl-PL" b="1" dirty="0" smtClean="0">
              <a:solidFill>
                <a:srgbClr val="FFFF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85720" y="1285860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Reakcja </a:t>
            </a:r>
            <a:r>
              <a:rPr lang="pl-PL" sz="2400" b="1" dirty="0" err="1" smtClean="0">
                <a:solidFill>
                  <a:srgbClr val="FFFF00"/>
                </a:solidFill>
              </a:rPr>
              <a:t>p-p</a:t>
            </a:r>
            <a:endParaRPr lang="pl-PL" sz="2400" b="1" dirty="0">
              <a:solidFill>
                <a:srgbClr val="FFFF0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715008" y="4643446"/>
            <a:ext cx="31813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600 mln ton wodoru zamienia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się w hel w każdej sekundzie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4 mln ton jest przekształcane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energię:  3.6*10</a:t>
            </a:r>
            <a:r>
              <a:rPr lang="pl-PL" b="1" baseline="30000" dirty="0" smtClean="0">
                <a:solidFill>
                  <a:srgbClr val="FFFF00"/>
                </a:solidFill>
              </a:rPr>
              <a:t>26</a:t>
            </a:r>
            <a:r>
              <a:rPr lang="pl-PL" b="1" dirty="0" smtClean="0">
                <a:solidFill>
                  <a:srgbClr val="FFFF00"/>
                </a:solidFill>
              </a:rPr>
              <a:t> 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895892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Życie na ciągu głównym</a:t>
            </a:r>
            <a:endParaRPr lang="pl-PL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11560" y="1857364"/>
            <a:ext cx="2133600" cy="2057400"/>
            <a:chOff x="1728" y="912"/>
            <a:chExt cx="2640" cy="2640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1728" y="912"/>
              <a:ext cx="2640" cy="2640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>
              <a:off x="1872" y="2304"/>
              <a:ext cx="1056" cy="288"/>
            </a:xfrm>
            <a:prstGeom prst="rightArrow">
              <a:avLst>
                <a:gd name="adj1" fmla="val 50000"/>
                <a:gd name="adj2" fmla="val 91667"/>
              </a:avLst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grawitacja</a:t>
              </a:r>
              <a:endParaRPr lang="en-AU" sz="800" b="1">
                <a:latin typeface="Arial" charset="0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 flipH="1">
              <a:off x="1824" y="1920"/>
              <a:ext cx="1104" cy="288"/>
            </a:xfrm>
            <a:prstGeom prst="rightArrow">
              <a:avLst>
                <a:gd name="adj1" fmla="val 50000"/>
                <a:gd name="adj2" fmla="val 95833"/>
              </a:avLst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ciśnienie</a:t>
              </a:r>
              <a:endParaRPr lang="en-AU" sz="800" b="1">
                <a:latin typeface="Arial" charset="0"/>
              </a:endParaRPr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942266" y="1268760"/>
            <a:ext cx="6310254" cy="59093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  <a:latin typeface="Arial" charset="0"/>
              </a:rPr>
              <a:t>Gwiazda </a:t>
            </a:r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jest równowadze gdy grawitacja, która dąży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do ściśnięcia gwiazdy jest powstrzymywana przez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wytwarzane we wnętrzu ciśnienie:</a:t>
            </a:r>
          </a:p>
          <a:p>
            <a:endParaRPr lang="pl-PL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- gazu (jest duże, bo w centrum jest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wysoka temperatura) </a:t>
            </a:r>
            <a:br>
              <a:rPr lang="pl-PL" b="1" dirty="0" smtClean="0">
                <a:solidFill>
                  <a:srgbClr val="FFFF00"/>
                </a:solidFill>
                <a:latin typeface="Arial" charset="0"/>
              </a:rPr>
            </a:br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- promieniowania (bo wewnątrz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zachodzą reakcje termojądrowe)</a:t>
            </a:r>
          </a:p>
          <a:p>
            <a:endParaRPr lang="pl-PL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Równowaga zostaje zaburzona kiedy kończy się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paliwo we wnętrzu.</a:t>
            </a:r>
          </a:p>
          <a:p>
            <a:endParaRPr lang="pl-PL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Maleje ciśnienie: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- gazu, bo jest mniej cząstek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- promieniowania, bo spada tempo reakcji </a:t>
            </a:r>
            <a:br>
              <a:rPr lang="pl-PL" b="1" dirty="0" smtClean="0">
                <a:solidFill>
                  <a:srgbClr val="FFFF00"/>
                </a:solidFill>
                <a:latin typeface="Arial" charset="0"/>
              </a:rPr>
            </a:br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termojądrowych</a:t>
            </a:r>
          </a:p>
          <a:p>
            <a:endParaRPr lang="pl-PL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Czas po jakim nastąpi zachwianie równowagi zależy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głównie od masy gwiazdy. Od masy zależą także dalsze </a:t>
            </a:r>
            <a:br>
              <a:rPr lang="pl-PL" b="1" dirty="0" smtClean="0">
                <a:solidFill>
                  <a:srgbClr val="FFFF00"/>
                </a:solidFill>
                <a:latin typeface="Arial" charset="0"/>
              </a:rPr>
            </a:br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losy gwiazdy…</a:t>
            </a:r>
          </a:p>
          <a:p>
            <a:endParaRPr lang="pl-PL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" name="Obraz 12" descr="Betelgeuse-prom=orbitaJowis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256"/>
            <a:ext cx="2214578" cy="22145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6106159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bardzo małej masie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500694" y="1833643"/>
            <a:ext cx="36462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Są to gwiazdy o masach mniejszych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niż około 0.4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 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Cała gwiazda jest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konwektywna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, 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więc materia jest ciągle mieszana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i cały wodór zostaje wypalony.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Gwiazda kurczy się ale nie osiąga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w centrum temperatury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odpowiedniej  do przemiany helu w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cięższe pierwiastki.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W związku z tym kończy jako mała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kula (rozmiarów Ziemi), która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stopniowo robi się coraz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chłodniejsza.</a:t>
            </a:r>
          </a:p>
        </p:txBody>
      </p:sp>
      <p:pic>
        <p:nvPicPr>
          <p:cNvPr id="11" name="Obraz 10" descr="800px-HR_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27679"/>
            <a:ext cx="4000528" cy="2430321"/>
          </a:xfrm>
          <a:prstGeom prst="rect">
            <a:avLst/>
          </a:prstGeom>
        </p:spPr>
      </p:pic>
      <p:pic>
        <p:nvPicPr>
          <p:cNvPr id="12" name="c52-simple_1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00100" y="1357298"/>
            <a:ext cx="3714776" cy="297182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4357694"/>
            <a:ext cx="12954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pic>
        <p:nvPicPr>
          <p:cNvPr id="6" name="Obraz 5" descr="s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1428736"/>
            <a:ext cx="3121152" cy="2340864"/>
          </a:xfrm>
          <a:prstGeom prst="rect">
            <a:avLst/>
          </a:prstGeom>
        </p:spPr>
      </p:pic>
      <p:pic>
        <p:nvPicPr>
          <p:cNvPr id="9" name="Obraz 8" descr="slide053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143248"/>
            <a:ext cx="3357586" cy="337623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572132" y="2000240"/>
            <a:ext cx="34478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Gwiazdy o masie:</a:t>
            </a:r>
          </a:p>
          <a:p>
            <a:endParaRPr lang="pl-PL" b="1" dirty="0" smtClean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0,4 </a:t>
            </a:r>
            <a:r>
              <a:rPr lang="pl-PL" b="1" dirty="0" err="1" smtClean="0">
                <a:solidFill>
                  <a:srgbClr val="FFFF00"/>
                </a:solidFill>
                <a:latin typeface="+mj-lt"/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 &lt; M &lt; 1.5 </a:t>
            </a:r>
            <a:r>
              <a:rPr lang="pl-PL" b="1" dirty="0" err="1" smtClean="0">
                <a:solidFill>
                  <a:srgbClr val="FFFF00"/>
                </a:solidFill>
                <a:latin typeface="+mj-lt"/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</a:t>
            </a:r>
            <a:endParaRPr lang="pl-PL" b="1" baseline="-25000" dirty="0" smtClean="0">
              <a:solidFill>
                <a:srgbClr val="FFFF00"/>
              </a:solidFill>
              <a:latin typeface="+mj-lt"/>
              <a:cs typeface="Arial" pitchFamily="34" charset="0"/>
              <a:sym typeface="Wingdings" pitchFamily="2" charset="2"/>
            </a:endParaRPr>
          </a:p>
          <a:p>
            <a:endParaRPr lang="pl-PL" b="1" dirty="0" smtClean="0">
              <a:solidFill>
                <a:srgbClr val="FFFF00"/>
              </a:solidFill>
              <a:latin typeface="+mj-lt"/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Typowym przykładem jest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nasze Słońce </a:t>
            </a:r>
          </a:p>
          <a:p>
            <a:endParaRPr lang="pl-PL" b="1" dirty="0" smtClean="0">
              <a:solidFill>
                <a:srgbClr val="FFFF00"/>
              </a:solidFill>
              <a:latin typeface="+mj-lt"/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Życie takich gwiazd jest nieco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ciekawsze. </a:t>
            </a:r>
          </a:p>
          <a:p>
            <a:endParaRPr lang="pl-PL" b="1" dirty="0" smtClean="0">
              <a:solidFill>
                <a:srgbClr val="FFFF00"/>
              </a:solidFill>
              <a:latin typeface="+mj-lt"/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Po wypaleniu wodoru we wnętrzu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gwiazda kurczy się i rozgrzewa w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centrum do temperatury ponad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100 milionów kelwinów.</a:t>
            </a:r>
            <a:endParaRPr lang="pl-PL" dirty="0" smtClean="0"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pic>
        <p:nvPicPr>
          <p:cNvPr id="13" name="Obraz 12" descr="http://lepus.physics.ualr.edu/%7Etahall/EXAM3/shellsta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000240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4483750" y="1857364"/>
            <a:ext cx="466025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Zanim jednak centrum osiągnie odpowiednią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temperaturę gwiazda przechodzi przez etap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„czerwonego </a:t>
            </a:r>
            <a:r>
              <a:rPr lang="pl-PL" b="1" dirty="0" err="1" smtClean="0">
                <a:solidFill>
                  <a:srgbClr val="FFFF00"/>
                </a:solidFill>
              </a:rPr>
              <a:t>olbrzyma”-na</a:t>
            </a:r>
            <a:r>
              <a:rPr lang="pl-PL" b="1" dirty="0" smtClean="0">
                <a:solidFill>
                  <a:srgbClr val="FFFF00"/>
                </a:solidFill>
              </a:rPr>
              <a:t> diagramie </a:t>
            </a:r>
            <a:r>
              <a:rPr lang="pl-PL" b="1" dirty="0" err="1" smtClean="0">
                <a:solidFill>
                  <a:srgbClr val="FFFF00"/>
                </a:solidFill>
              </a:rPr>
              <a:t>H-R</a:t>
            </a:r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przesuwa się w prawo i w górę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Jądro gwiazdy powoli zapada się. Wewnątrz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nie ma już paliwa (wodoru). Temperatura jądra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rośnie i zaczyna się spalanie wodoru w cienkiej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warstwie wokół jądra.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Jednocześnie zewnętrzne warstwy gwiazdy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rozdymają się i chłodzą – gwiazda robi się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wielka i czerwona.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Ten etap pojawia się w czasie życia każdej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gwiazdy poza tymi najmniej masywnymi.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0" name="Obraz 9" descr="800px-HR_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47682"/>
            <a:ext cx="3967602" cy="241031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1548119" cy="163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292080" y="1484784"/>
            <a:ext cx="362169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Kiedy jądro osiągnie odpowiednią </a:t>
            </a: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temperaturę następuje tzw. błysk </a:t>
            </a: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helowy –  wewnątrz rozpoczyna się </a:t>
            </a: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nagle przemiana helu w węgiel, </a:t>
            </a: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a gwiazda gwałtownie jaśnieje</a:t>
            </a:r>
          </a:p>
          <a:p>
            <a:endParaRPr lang="pl-PL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Ta reakcja nazywa się reakcją </a:t>
            </a: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3</a:t>
            </a:r>
            <a:r>
              <a:rPr lang="el-GR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α</a:t>
            </a:r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 ponieważ z trzech atomów helu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(cząstek </a:t>
            </a:r>
            <a:r>
              <a:rPr lang="el-GR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α</a:t>
            </a:r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) powstaje jeden atom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węgla.</a:t>
            </a:r>
          </a:p>
          <a:p>
            <a:endParaRPr lang="pl-PL" b="1" dirty="0" smtClean="0">
              <a:solidFill>
                <a:srgbClr val="FFFF00"/>
              </a:solidFill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Reakcja 3</a:t>
            </a:r>
            <a:r>
              <a:rPr lang="el-GR" b="1" dirty="0" smtClean="0">
                <a:solidFill>
                  <a:srgbClr val="FFFF00"/>
                </a:solidFill>
                <a:sym typeface="Wingdings" pitchFamily="2" charset="2"/>
              </a:rPr>
              <a:t>α</a:t>
            </a:r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 jest bardzo wrażliwa na </a:t>
            </a: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zmiany temperatury – gwiazda staje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się „niespokojna”</a:t>
            </a:r>
          </a:p>
          <a:p>
            <a:endParaRPr lang="pl-PL" b="1" dirty="0" smtClean="0">
              <a:solidFill>
                <a:srgbClr val="FFFF00"/>
              </a:solidFill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Po zapaleniu helu gwiazda znów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jest w stanie równowagi. Ten stan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nie trwa jednak długo.</a:t>
            </a:r>
            <a:endParaRPr lang="pl-PL" b="1" dirty="0" smtClean="0">
              <a:solidFill>
                <a:srgbClr val="FFFF00"/>
              </a:solidFill>
              <a:sym typeface="Wingdings" pitchFamily="2" charset="2"/>
            </a:endParaRPr>
          </a:p>
        </p:txBody>
      </p:sp>
      <p:pic>
        <p:nvPicPr>
          <p:cNvPr id="11" name="Picture 1030" descr="D:\BCS\Dydaktyka\Ewolucja\He -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85992"/>
            <a:ext cx="4823850" cy="34290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919787" y="1700808"/>
            <a:ext cx="416428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W pewnym momencie kończy się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hel i zapadanie jądra trwa aż do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etapu białego karła. </a:t>
            </a:r>
          </a:p>
          <a:p>
            <a:endParaRPr lang="pl-PL" b="1" dirty="0" smtClean="0">
              <a:solidFill>
                <a:srgbClr val="FFFF00"/>
              </a:solidFill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Biały karzeł jest jądrem gwiazdy, które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ma ogromną temperaturę i wielką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gęstość.</a:t>
            </a:r>
          </a:p>
          <a:p>
            <a:endParaRPr lang="pl-PL" b="1" dirty="0" smtClean="0">
              <a:solidFill>
                <a:srgbClr val="FFFF00"/>
              </a:solidFill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A co z zewnętrznymi warstwami?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Oddalają się od jądra i rozświetlają dzięki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promieniowaniu ultrafioletowemu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pochodzącemu od gorącego białego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karła – obserwujemy tzw. mgławice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planetarne.</a:t>
            </a:r>
          </a:p>
        </p:txBody>
      </p:sp>
      <p:pic>
        <p:nvPicPr>
          <p:cNvPr id="12" name="Obraz 11" descr="2000-07-a-eski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428736"/>
            <a:ext cx="3810000" cy="4762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19057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Mgławice planetarne</a:t>
            </a:r>
            <a:endParaRPr lang="pl-PL" dirty="0"/>
          </a:p>
        </p:txBody>
      </p:sp>
      <p:pic>
        <p:nvPicPr>
          <p:cNvPr id="9" name="Obraz 8" descr="NGC6543HST_per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428736"/>
            <a:ext cx="7358114" cy="52557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19057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Mgławice planetarne</a:t>
            </a:r>
            <a:endParaRPr lang="pl-PL" dirty="0"/>
          </a:p>
        </p:txBody>
      </p:sp>
      <p:pic>
        <p:nvPicPr>
          <p:cNvPr id="6" name="Obraz 5" descr="m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1571612"/>
            <a:ext cx="5037875" cy="5138632"/>
          </a:xfrm>
          <a:prstGeom prst="rect">
            <a:avLst/>
          </a:prstGeom>
        </p:spPr>
      </p:pic>
      <p:pic>
        <p:nvPicPr>
          <p:cNvPr id="11" name="Obraz 10" descr="ic418_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571612"/>
            <a:ext cx="4786322" cy="47863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pic>
        <p:nvPicPr>
          <p:cNvPr id="5" name="Obraz 4" descr="p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1428736"/>
            <a:ext cx="5194300" cy="38862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355311" y="2285992"/>
            <a:ext cx="386015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Gwiazda  o masie porównywalnej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 masą Słońca kończy życie jako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stygnący biały karzeł, który nie może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być bardziej masywny niż 1.4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 </a:t>
            </a:r>
            <a:endParaRPr lang="pl-PL" b="1" dirty="0" smtClean="0">
              <a:solidFill>
                <a:srgbClr val="FFFF00"/>
              </a:solidFill>
            </a:endParaRP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Piękna otoczka w postaci mgławicy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planetarnej przestaje świecić po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około 10 000 lat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Przestaje świecić ale nie znika. Gaz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ucieka w przestrzeń międzygwiazdową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i może zasilić obłok, z którego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powstaną nowe gwiazdy…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0" name="Obraz 9" descr="800px-HR_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47682"/>
            <a:ext cx="3967602" cy="24103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688390" y="2023110"/>
            <a:ext cx="34156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Tak świeci ciało znajdujące się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równowadze termodynamicznej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Gwiazdy gorące są niebieskie, 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chłodne – czerwone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Aby zmierzyć temperaturę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definiuje się tzw. wskaźniki barwy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5429288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Łącznik prosty 5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8970726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Ciało doskonale czarne (promiennik zupełny)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800px-HR_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00306"/>
            <a:ext cx="4938884" cy="3000372"/>
          </a:xfrm>
          <a:prstGeom prst="rect">
            <a:avLst/>
          </a:prstGeom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786314" y="1571612"/>
            <a:ext cx="442755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Początkowo ewoluują podobnie jak gwiazdy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 mniejszych masach tylko szybciej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Po wypaleniu wodoru i helu gwiazda ma na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tyle dużą masę, że po zapadnięciu się jadra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temperatura może wzrosnąć do wartości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umożliwiającej zapalenie węgla i przemianę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neon, następnie (po kolejnym zapadaniu)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neon przemienia się w tlen, </a:t>
            </a:r>
            <a:r>
              <a:rPr lang="pl-PL" b="1" dirty="0" err="1" smtClean="0">
                <a:solidFill>
                  <a:srgbClr val="FFFF00"/>
                </a:solidFill>
              </a:rPr>
              <a:t>tlen</a:t>
            </a:r>
            <a:r>
              <a:rPr lang="pl-PL" b="1" dirty="0" smtClean="0">
                <a:solidFill>
                  <a:srgbClr val="FFFF00"/>
                </a:solidFill>
              </a:rPr>
              <a:t> w krzem,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a krzem w żelazo.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Żelazo nie może być już spalane w reakcjach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termojądrowych.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Oczywiście spalane są też pozostałości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lżejszych pierwiastków znajdujące się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zewnętrznych warstwach. Gwiazda osiąga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charakterystyczny etap „cebuli”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4524370" cy="452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4716016" y="1556792"/>
          <a:ext cx="4104455" cy="4968551"/>
        </p:xfrm>
        <a:graphic>
          <a:graphicData uri="http://schemas.openxmlformats.org/drawingml/2006/table">
            <a:tbl>
              <a:tblPr/>
              <a:tblGrid>
                <a:gridCol w="720080"/>
                <a:gridCol w="1080120"/>
                <a:gridCol w="771960"/>
                <a:gridCol w="711404"/>
                <a:gridCol w="820891"/>
              </a:tblGrid>
              <a:tr h="326552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Źródło</a:t>
                      </a:r>
                      <a:r>
                        <a:rPr lang="pl-PL" sz="1400" b="1" baseline="0" dirty="0" smtClean="0">
                          <a:solidFill>
                            <a:srgbClr val="FFFF00"/>
                          </a:solidFill>
                        </a:rPr>
                        <a:t> energii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Główny</a:t>
                      </a:r>
                      <a:r>
                        <a:rPr lang="pl-PL" sz="1400" b="1" baseline="0" dirty="0" smtClean="0">
                          <a:solidFill>
                            <a:srgbClr val="FFFF00"/>
                          </a:solidFill>
                        </a:rPr>
                        <a:t> produkt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Gwiazda o masie 25 </a:t>
                      </a:r>
                      <a:r>
                        <a:rPr lang="pl-PL" sz="1400" b="1" dirty="0" err="1">
                          <a:solidFill>
                            <a:srgbClr val="FFFF00"/>
                          </a:solidFill>
                        </a:rPr>
                        <a:t>M</a:t>
                      </a:r>
                      <a:r>
                        <a:rPr lang="pl-PL" sz="1400" b="1" baseline="-25000" dirty="0" err="1">
                          <a:solidFill>
                            <a:srgbClr val="FFFF00"/>
                          </a:solidFill>
                        </a:rPr>
                        <a:t>☉</a:t>
                      </a:r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8834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temp.</a:t>
                      </a:r>
                      <a:r>
                        <a:rPr lang="pl-PL" sz="1400" b="1" baseline="0" dirty="0" smtClean="0">
                          <a:solidFill>
                            <a:srgbClr val="FFFF00"/>
                          </a:solidFill>
                        </a:rPr>
                        <a:t> [K]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gęstość</a:t>
                      </a:r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/>
                      </a:r>
                      <a:br>
                        <a:rPr lang="pl-PL" sz="1400" b="1" dirty="0">
                          <a:solidFill>
                            <a:srgbClr val="FFFF00"/>
                          </a:solidFill>
                        </a:rPr>
                      </a:br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(g/cm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3</a:t>
                      </a:r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)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trwanie 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8345">
                <a:tc>
                  <a:txBody>
                    <a:bodyPr/>
                    <a:lstStyle/>
                    <a:p>
                      <a:pPr algn="ctr"/>
                      <a:r>
                        <a:rPr lang="pl-PL" sz="1400" b="1" smtClean="0">
                          <a:solidFill>
                            <a:srgbClr val="FFFF00"/>
                          </a:solidFill>
                        </a:rPr>
                        <a:t>palenie </a:t>
                      </a:r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wodoru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hel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7×10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7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10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7</a:t>
                      </a:r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 </a:t>
                      </a:r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lat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83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reakcja</a:t>
                      </a:r>
                      <a:r>
                        <a:rPr lang="pl-PL" sz="1400" b="1" baseline="0" dirty="0" smtClean="0">
                          <a:solidFill>
                            <a:srgbClr val="FFFF00"/>
                          </a:solidFill>
                        </a:rPr>
                        <a:t> 3</a:t>
                      </a:r>
                      <a:r>
                        <a:rPr lang="el-GR" sz="1400" b="1" baseline="0" dirty="0" smtClean="0">
                          <a:solidFill>
                            <a:srgbClr val="FFFF00"/>
                          </a:solidFill>
                        </a:rPr>
                        <a:t>α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węgiel,</a:t>
                      </a:r>
                      <a:r>
                        <a:rPr lang="pl-PL" sz="1400" b="1" baseline="0" dirty="0" smtClean="0">
                          <a:solidFill>
                            <a:srgbClr val="FFFF00"/>
                          </a:solidFill>
                        </a:rPr>
                        <a:t> tlen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2×10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8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2000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6</a:t>
                      </a:r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 </a:t>
                      </a:r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lat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83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palenie</a:t>
                      </a:r>
                      <a:r>
                        <a:rPr lang="pl-PL" sz="1400" b="1" baseline="0" dirty="0" smtClean="0">
                          <a:solidFill>
                            <a:srgbClr val="FFFF00"/>
                          </a:solidFill>
                        </a:rPr>
                        <a:t> węgla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Ne, Na, Mg, Al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8×10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8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6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3</a:t>
                      </a:r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 </a:t>
                      </a:r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lat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83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palenie neonu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O, Mg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1.6×10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9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7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3 </a:t>
                      </a:r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lata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83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palenie tlenu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Si, S, Ar, Ca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1.8×10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9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7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0.3 </a:t>
                      </a:r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roku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1929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palenie krzemu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nikiel (</a:t>
                      </a:r>
                      <a:r>
                        <a:rPr lang="pl-PL" sz="1400" b="1" dirty="0" err="1" smtClean="0">
                          <a:solidFill>
                            <a:srgbClr val="FFFF00"/>
                          </a:solidFill>
                        </a:rPr>
                        <a:t>rozpadajacy</a:t>
                      </a:r>
                      <a:r>
                        <a:rPr lang="pl-PL" sz="1400" b="1" baseline="0" dirty="0" smtClean="0">
                          <a:solidFill>
                            <a:srgbClr val="FFFF00"/>
                          </a:solidFill>
                        </a:rPr>
                        <a:t> się do żelaza</a:t>
                      </a:r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)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>
                          <a:solidFill>
                            <a:srgbClr val="FFFF00"/>
                          </a:solidFill>
                        </a:rPr>
                        <a:t>2.5×10</a:t>
                      </a:r>
                      <a:r>
                        <a:rPr lang="pl-PL" sz="1400" b="1" baseline="30000">
                          <a:solidFill>
                            <a:srgbClr val="FFFF00"/>
                          </a:solidFill>
                        </a:rPr>
                        <a:t>9</a:t>
                      </a:r>
                      <a:endParaRPr lang="pl-PL" sz="1400" b="1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10</a:t>
                      </a:r>
                      <a:r>
                        <a:rPr lang="pl-PL" sz="1400" b="1" baseline="30000" dirty="0">
                          <a:solidFill>
                            <a:srgbClr val="FFFF00"/>
                          </a:solidFill>
                        </a:rPr>
                        <a:t>8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FF00"/>
                          </a:solidFill>
                        </a:rPr>
                        <a:t>5 </a:t>
                      </a:r>
                      <a:r>
                        <a:rPr lang="pl-PL" sz="1400" b="1" dirty="0" smtClean="0">
                          <a:solidFill>
                            <a:srgbClr val="FFFF00"/>
                          </a:solidFill>
                        </a:rPr>
                        <a:t>dni</a:t>
                      </a:r>
                      <a:endParaRPr lang="pl-PL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643438" y="1601822"/>
            <a:ext cx="452623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Dalsza ewolucja zależy od tego jak masywne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jest jądro.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Jeżeli jego masa nie przekracza 1.4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 to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gwiazda kończy jako biały karzeł.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Gdy masa jądra jest większa to jego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kurczenie nie jest zatrzymywane przez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degenerację materii i kurczenie trwa aż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do momentu gdy elektrony zostaną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„wciśnięte” w jądra atomów żelaza.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W wyniku tego powstaje gwiazda zbudowana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z samych neutronów – gwiazda neutronowa.</a:t>
            </a:r>
            <a:endParaRPr lang="pl-PL" b="1" dirty="0" smtClean="0">
              <a:solidFill>
                <a:srgbClr val="FFFF00"/>
              </a:solidFill>
            </a:endParaRPr>
          </a:p>
        </p:txBody>
      </p:sp>
      <p:pic>
        <p:nvPicPr>
          <p:cNvPr id="10" name="Obraz 9" descr="neutronstar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4032448" cy="3856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9" name="Picture 13" descr="D:\BCS\Dydaktyka\Ewolucja\supern_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857364"/>
            <a:ext cx="4191000" cy="2100262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4643438" y="1601822"/>
            <a:ext cx="41899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Podczas kurczenia centrum gwiazdy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zapadają się także warstwy zewnętrzne.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Gwiazda neutronowa pojawia się bardzo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szybko i towarzyszy jej ogromny strumień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neutrin – są one przyczyną gwałtownych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reakcji termojądrowych w zewnętrznych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warstwach – następuje wtedy synteza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pierwiastków cięższych od żelaza</a:t>
            </a:r>
          </a:p>
        </p:txBody>
      </p: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357158" y="4214818"/>
            <a:ext cx="3857160" cy="2513037"/>
            <a:chOff x="2676" y="228"/>
            <a:chExt cx="3421" cy="2299"/>
          </a:xfrm>
        </p:grpSpPr>
        <p:pic>
          <p:nvPicPr>
            <p:cNvPr id="12" name="Picture 15" descr="D:\BCS\OSA2006\800px-Supernova_1987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0" y="228"/>
              <a:ext cx="2640" cy="1980"/>
            </a:xfrm>
            <a:prstGeom prst="rect">
              <a:avLst/>
            </a:prstGeom>
            <a:noFill/>
          </p:spPr>
        </p:pic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2676" y="2189"/>
              <a:ext cx="3421" cy="3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800" dirty="0">
                  <a:solidFill>
                    <a:srgbClr val="FFFF99"/>
                  </a:solidFill>
                  <a:latin typeface="Arial" charset="0"/>
                </a:rPr>
                <a:t>Wybuch supernowej 1987 w LMC</a:t>
              </a: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286256"/>
            <a:ext cx="2933518" cy="229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16" name="sn1987a_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7769" y="1500174"/>
            <a:ext cx="4965735" cy="36433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428736"/>
            <a:ext cx="3543296" cy="354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357158" y="5143512"/>
            <a:ext cx="55401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Podczas wybuchu supernowej emitowana jest ogromna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ilość energii sięgająca 10</a:t>
            </a:r>
            <a:r>
              <a:rPr lang="pl-PL" b="1" baseline="30000" dirty="0" smtClean="0">
                <a:solidFill>
                  <a:srgbClr val="FFFF00"/>
                </a:solidFill>
              </a:rPr>
              <a:t>44 </a:t>
            </a:r>
            <a:r>
              <a:rPr lang="pl-PL" b="1" dirty="0" smtClean="0">
                <a:solidFill>
                  <a:srgbClr val="FFFF00"/>
                </a:solidFill>
              </a:rPr>
              <a:t>J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Supernowa staje się jasna jak cała galaktyka…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059036" y="1500174"/>
            <a:ext cx="4084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supernowa </a:t>
            </a:r>
            <a:r>
              <a:rPr lang="en-US" b="1" dirty="0" smtClean="0">
                <a:solidFill>
                  <a:srgbClr val="FFFF00"/>
                </a:solidFill>
              </a:rPr>
              <a:t>1994D </a:t>
            </a:r>
            <a:r>
              <a:rPr lang="pl-PL" b="1" dirty="0" smtClean="0">
                <a:solidFill>
                  <a:srgbClr val="FFFF00"/>
                </a:solidFill>
              </a:rPr>
              <a:t>w galaktyce</a:t>
            </a:r>
            <a:r>
              <a:rPr lang="en-US" b="1" dirty="0" smtClean="0">
                <a:solidFill>
                  <a:srgbClr val="FFFF00"/>
                </a:solidFill>
              </a:rPr>
              <a:t> NGC 4526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143380"/>
            <a:ext cx="235745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143504" y="1785926"/>
            <a:ext cx="391748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Wybuchy supernowych obserwowane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były w przeszłości, a dziś widzimy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tych miejscach pozostałości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postaci charakterystycznych obiektów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mgławicowych.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Jednak po supernowej powinna zostać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jeszcze gwiazda neutronowa.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Jak zaobserwować taki dziwny obiekt?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Kluczem do tej zagadki okazało się pole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magnetyczne gwiazdy neutronowej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822040" cy="385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857752" y="1785926"/>
            <a:ext cx="428373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Pole magnetyczne gwiazdy neutronowej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jest bardzo dobrym akceleratorem cząstek.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Cząstki rozpędzone do ogromnych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prędkości zderzają się z zewnętrznymi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warstwami gwiazdy neutronowej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okolicach biegunów magnetycznych.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W wyniku zderzeń produkowane jest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promieniowanie, które możemy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rejestrować.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Po raz pierwszy dokonała tego </a:t>
            </a:r>
            <a:r>
              <a:rPr lang="pl-PL" b="1" dirty="0" err="1" smtClean="0">
                <a:solidFill>
                  <a:srgbClr val="FFFF00"/>
                </a:solidFill>
              </a:rPr>
              <a:t>Jocelyn</a:t>
            </a:r>
            <a:r>
              <a:rPr lang="pl-PL" b="1" dirty="0" smtClean="0">
                <a:solidFill>
                  <a:srgbClr val="FFFF00"/>
                </a:solidFill>
              </a:rPr>
              <a:t> Bell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1967 roku.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26"/>
            <a:ext cx="3786214" cy="436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857752" y="1628800"/>
            <a:ext cx="429059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Promieniowanie związane z gwiazdą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neutronową ma postać bardzo krótkich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impulsów rejestrowanych głównie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zakresie radiowym.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Stąd nazwa tych obiektów – pulsary.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Związane jest to z tym, że oś rotacji pulsara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nie pokrywa się z osią pola magnetycznego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Pulsary rotują niewiarygodnie szybko.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Typowe okresy obrotu (odległości między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kolejnymi pulsami) są rzędu 0.1 – 0.01 s!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takim czasie obiekt o rozmiarach rzędu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kilkunastu kilometrów dokonuje pełnego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obrotu wokół własnej osi.</a:t>
            </a:r>
          </a:p>
        </p:txBody>
      </p:sp>
      <p:pic>
        <p:nvPicPr>
          <p:cNvPr id="10" name="Obraz 9" descr="pulsa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643050"/>
            <a:ext cx="2286016" cy="349567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357826"/>
            <a:ext cx="4500594" cy="101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1996-23-eta-carina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8681" y="4293096"/>
            <a:ext cx="2629743" cy="3230642"/>
          </a:xfrm>
          <a:prstGeom prst="rect">
            <a:avLst/>
          </a:prstGeom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143504" y="1861315"/>
            <a:ext cx="400327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Najbardziej masywne gwiazdy nie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kończą życia jako gwiazdy neutronowe.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Jeśli masa jądra gwiazdy znajdującej się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końcowej fazie ewolucji przekroczy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2.1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 to zapadanie jądra nie zostaje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zatrzymane przez powstanie materii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neutronowej.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Jądro zapada się dalej aż do punktu –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powstaje czarna  dziura.</a:t>
            </a:r>
            <a:endParaRPr lang="pl-PL" b="1" dirty="0">
              <a:solidFill>
                <a:srgbClr val="FFFF00"/>
              </a:solidFill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71406" y="2000240"/>
            <a:ext cx="5060165" cy="4048132"/>
            <a:chOff x="214282" y="2000240"/>
            <a:chExt cx="5060165" cy="4048132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2000240"/>
              <a:ext cx="5060165" cy="4048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Prostokąt 9"/>
            <p:cNvSpPr/>
            <p:nvPr/>
          </p:nvSpPr>
          <p:spPr>
            <a:xfrm>
              <a:off x="3428992" y="2143116"/>
              <a:ext cx="1714512" cy="5715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3428992" y="4500570"/>
              <a:ext cx="1714512" cy="5715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500174"/>
            <a:ext cx="3286148" cy="262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4786314" y="4214818"/>
            <a:ext cx="42376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Tak może wyglądać czarna dziura.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Zniekształcony obraz dookoła niej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bierze się z zakrzywienia przestrzeni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jakie wywołuje każdy obiekt posiadający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masę, ale czarna dziura zakrzywia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przestrzeń wyjątkowo silnie (duża masa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bardzo małej objętości).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9" name="Obraz 8" descr="http://scholar.uwinnipeg.ca/courses/38/4500.6-001/Cosmology/collapse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500174"/>
            <a:ext cx="2786082" cy="474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pectr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619422"/>
            <a:ext cx="3934490" cy="4238470"/>
          </a:xfrm>
          <a:prstGeom prst="rect">
            <a:avLst/>
          </a:prstGeom>
        </p:spPr>
      </p:pic>
      <p:pic>
        <p:nvPicPr>
          <p:cNvPr id="4" name="Obraz 3" descr="b-v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1616" y="1614497"/>
            <a:ext cx="5379540" cy="36718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pole tekstowe 5"/>
          <p:cNvSpPr txBox="1"/>
          <p:nvPr/>
        </p:nvSpPr>
        <p:spPr>
          <a:xfrm>
            <a:off x="4213075" y="5429264"/>
            <a:ext cx="5002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Barwę gwiazdy określa się na podstawie pomiaru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natężenia widma ciągłego w wybranych zakresach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długości fali</a:t>
            </a:r>
            <a:endParaRPr lang="pl-PL" b="1" dirty="0">
              <a:solidFill>
                <a:srgbClr val="FFFF00"/>
              </a:solidFill>
            </a:endParaRPr>
          </a:p>
        </p:txBody>
      </p:sp>
      <p:cxnSp>
        <p:nvCxnSpPr>
          <p:cNvPr id="8" name="Łącznik prosty 7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4282" y="428604"/>
            <a:ext cx="3350597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Wskaźnik barwy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214810" y="1714488"/>
            <a:ext cx="4965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Czarne dziury obserwujemy pośrednio – dzięki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efektom jakie wywołują. Głównym źródłem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informacji na ich temat są zjawiska obserwowane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otoczeniu tych niewidocznych obiektów.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1" name="Obraz 10" descr="595_0h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857496"/>
            <a:ext cx="4305799" cy="2733682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794" y="3143248"/>
            <a:ext cx="4805362" cy="36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489213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214282" y="6357958"/>
            <a:ext cx="395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Przykładowe obserwacje czarnych dziur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43248"/>
            <a:ext cx="4412240" cy="341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759362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Sens życia gwiazd</a:t>
            </a:r>
            <a:endParaRPr lang="pl-PL" dirty="0"/>
          </a:p>
        </p:txBody>
      </p:sp>
      <p:pic>
        <p:nvPicPr>
          <p:cNvPr id="10" name="Picture 2" descr="D:\BCS\Dydaktyka\Ewolucja_gwiaz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001056" cy="51770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v838mon-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66" y="0"/>
            <a:ext cx="2928934" cy="2928934"/>
          </a:xfrm>
          <a:prstGeom prst="rect">
            <a:avLst/>
          </a:prstGeom>
        </p:spPr>
      </p:pic>
      <p:pic>
        <p:nvPicPr>
          <p:cNvPr id="4" name="Obraz 3" descr="v838mon-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571480"/>
            <a:ext cx="2928934" cy="2928934"/>
          </a:xfrm>
          <a:prstGeom prst="rect">
            <a:avLst/>
          </a:prstGeom>
        </p:spPr>
      </p:pic>
      <p:pic>
        <p:nvPicPr>
          <p:cNvPr id="5" name="Obraz 4" descr="v838mon-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500174"/>
            <a:ext cx="2928926" cy="2928926"/>
          </a:xfrm>
          <a:prstGeom prst="rect">
            <a:avLst/>
          </a:prstGeom>
        </p:spPr>
      </p:pic>
      <p:pic>
        <p:nvPicPr>
          <p:cNvPr id="2" name="Obraz 1" descr="v838mon-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3929066"/>
            <a:ext cx="2928934" cy="292893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500826" y="4143380"/>
            <a:ext cx="2317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solidFill>
                  <a:srgbClr val="FFFF99"/>
                </a:solidFill>
              </a:rPr>
              <a:t>KONIEC</a:t>
            </a:r>
            <a:endParaRPr lang="pl-PL" sz="36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F05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71612"/>
            <a:ext cx="4574291" cy="35719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106997" y="1785926"/>
            <a:ext cx="40370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Elektron przechodzi na wyższy poziom –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musi dostać energię (absorpcja kwantu,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zderzenie z inną cząstką)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Przy przechodzeniu na niższy poziom –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oddaje energię (emisja kwantu)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714752"/>
            <a:ext cx="321471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Łącznik prosty 10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14282" y="428604"/>
            <a:ext cx="3098925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Linie widmowe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Łącznik prosty 69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72" name="Rectangle 5"/>
          <p:cNvSpPr>
            <a:spLocks noChangeArrowheads="1"/>
          </p:cNvSpPr>
          <p:nvPr/>
        </p:nvSpPr>
        <p:spPr bwMode="auto">
          <a:xfrm>
            <a:off x="214282" y="428604"/>
            <a:ext cx="7218643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Jak powstaje obserwowane widmo?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7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7126209" cy="492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74" y="1371646"/>
            <a:ext cx="8015254" cy="534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Łącznik prosty 5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641959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Widmo słoneczne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"/>
          <p:cNvGrpSpPr/>
          <p:nvPr/>
        </p:nvGrpSpPr>
        <p:grpSpPr>
          <a:xfrm>
            <a:off x="376266" y="3071810"/>
            <a:ext cx="8196262" cy="2928958"/>
            <a:chOff x="490538" y="3519509"/>
            <a:chExt cx="8196262" cy="3124200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914400" y="3900509"/>
              <a:ext cx="7543800" cy="2362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 rot="16200000">
              <a:off x="-1587" y="4943497"/>
              <a:ext cx="1289050" cy="3048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400">
                  <a:latin typeface="Arial" charset="0"/>
                </a:rPr>
                <a:t>Natężenie linii</a:t>
              </a:r>
              <a:endParaRPr lang="en-AU" sz="1400">
                <a:latin typeface="Arial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 rot="21600000">
              <a:off x="685800" y="3519509"/>
              <a:ext cx="7975600" cy="3048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AU" sz="1400" dirty="0">
                  <a:latin typeface="Arial" charset="0"/>
                </a:rPr>
                <a:t>50,000K</a:t>
              </a:r>
              <a:r>
                <a:rPr lang="en-AU" sz="1400" b="1" dirty="0">
                  <a:latin typeface="Arial" charset="0"/>
                </a:rPr>
                <a:t>	                </a:t>
              </a:r>
              <a:r>
                <a:rPr lang="en-AU" sz="1400" dirty="0">
                  <a:latin typeface="Arial" charset="0"/>
                </a:rPr>
                <a:t>10,000K</a:t>
              </a:r>
              <a:r>
                <a:rPr lang="en-AU" sz="1400" b="1" dirty="0">
                  <a:latin typeface="Arial" charset="0"/>
                </a:rPr>
                <a:t>		         </a:t>
              </a:r>
              <a:r>
                <a:rPr lang="en-AU" sz="1400" dirty="0">
                  <a:latin typeface="Arial" charset="0"/>
                </a:rPr>
                <a:t>6,000K</a:t>
              </a:r>
              <a:r>
                <a:rPr lang="en-AU" sz="1400" b="1" dirty="0">
                  <a:latin typeface="Arial" charset="0"/>
                </a:rPr>
                <a:t>	             </a:t>
              </a:r>
              <a:r>
                <a:rPr lang="en-AU" sz="1400" dirty="0">
                  <a:latin typeface="Arial" charset="0"/>
                </a:rPr>
                <a:t>4,000K</a:t>
              </a:r>
              <a:r>
                <a:rPr lang="en-AU" sz="1400" b="1" dirty="0">
                  <a:latin typeface="Arial" charset="0"/>
                </a:rPr>
                <a:t>           </a:t>
              </a:r>
              <a:r>
                <a:rPr lang="en-AU" sz="1400" dirty="0">
                  <a:latin typeface="Arial" charset="0"/>
                </a:rPr>
                <a:t>3,000K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 rot="21600000">
              <a:off x="762000" y="6338909"/>
              <a:ext cx="7924800" cy="3048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anchor="ctr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AU" sz="1400">
                  <a:latin typeface="Arial" charset="0"/>
                </a:rPr>
                <a:t>O0	B0	 A0	      F0	          G0	                K0	  M0	   M7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28675" y="4729184"/>
              <a:ext cx="631825" cy="1228725"/>
              <a:chOff x="522" y="2682"/>
              <a:chExt cx="398" cy="774"/>
            </a:xfrm>
          </p:grpSpPr>
          <p:sp>
            <p:nvSpPr>
              <p:cNvPr id="26" name="Freeform 9"/>
              <p:cNvSpPr>
                <a:spLocks/>
              </p:cNvSpPr>
              <p:nvPr/>
            </p:nvSpPr>
            <p:spPr bwMode="auto">
              <a:xfrm>
                <a:off x="672" y="2928"/>
                <a:ext cx="240" cy="5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240"/>
                  </a:cxn>
                  <a:cxn ang="0">
                    <a:pos x="240" y="480"/>
                  </a:cxn>
                </a:cxnLst>
                <a:rect l="0" t="0" r="r" b="b"/>
                <a:pathLst>
                  <a:path w="240" h="480">
                    <a:moveTo>
                      <a:pt x="0" y="0"/>
                    </a:moveTo>
                    <a:cubicBezTo>
                      <a:pt x="52" y="80"/>
                      <a:pt x="104" y="160"/>
                      <a:pt x="144" y="240"/>
                    </a:cubicBezTo>
                    <a:cubicBezTo>
                      <a:pt x="184" y="320"/>
                      <a:pt x="224" y="440"/>
                      <a:pt x="240" y="480"/>
                    </a:cubicBezTo>
                  </a:path>
                </a:pathLst>
              </a:custGeom>
              <a:noFill/>
              <a:ln w="28575" cap="flat" cmpd="sng">
                <a:solidFill>
                  <a:srgbClr val="CC00CC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7" name="Rectangle 10"/>
              <p:cNvSpPr>
                <a:spLocks noChangeArrowheads="1"/>
              </p:cNvSpPr>
              <p:nvPr/>
            </p:nvSpPr>
            <p:spPr bwMode="auto">
              <a:xfrm>
                <a:off x="522" y="2682"/>
                <a:ext cx="398" cy="210"/>
              </a:xfrm>
              <a:prstGeom prst="rect">
                <a:avLst/>
              </a:prstGeom>
              <a:solidFill>
                <a:schemeClr val="folHlink"/>
              </a:solidFill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AU" sz="1400" b="1">
                    <a:solidFill>
                      <a:schemeClr val="bg1"/>
                    </a:solidFill>
                    <a:latin typeface="Arial" charset="0"/>
                  </a:rPr>
                  <a:t>He </a:t>
                </a:r>
                <a:r>
                  <a:rPr lang="en-AU" sz="1400" b="1">
                    <a:solidFill>
                      <a:schemeClr val="bg1"/>
                    </a:solidFill>
                    <a:latin typeface="Bookman Old Style" pitchFamily="18" charset="0"/>
                  </a:rPr>
                  <a:t>II</a:t>
                </a:r>
                <a:endParaRPr lang="en-AU" sz="1400" b="1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219200" y="4805387"/>
              <a:ext cx="1511300" cy="1457326"/>
              <a:chOff x="768" y="2730"/>
              <a:chExt cx="952" cy="918"/>
            </a:xfrm>
          </p:grpSpPr>
          <p:sp>
            <p:nvSpPr>
              <p:cNvPr id="24" name="Freeform 12"/>
              <p:cNvSpPr>
                <a:spLocks/>
              </p:cNvSpPr>
              <p:nvPr/>
            </p:nvSpPr>
            <p:spPr bwMode="auto">
              <a:xfrm>
                <a:off x="768" y="2973"/>
                <a:ext cx="952" cy="675"/>
              </a:xfrm>
              <a:custGeom>
                <a:avLst/>
                <a:gdLst/>
                <a:ahLst/>
                <a:cxnLst>
                  <a:cxn ang="0">
                    <a:pos x="0" y="339"/>
                  </a:cxn>
                  <a:cxn ang="0">
                    <a:pos x="240" y="99"/>
                  </a:cxn>
                  <a:cxn ang="0">
                    <a:pos x="432" y="3"/>
                  </a:cxn>
                  <a:cxn ang="0">
                    <a:pos x="632" y="115"/>
                  </a:cxn>
                  <a:cxn ang="0">
                    <a:pos x="952" y="675"/>
                  </a:cxn>
                </a:cxnLst>
                <a:rect l="0" t="0" r="r" b="b"/>
                <a:pathLst>
                  <a:path w="952" h="675">
                    <a:moveTo>
                      <a:pt x="0" y="339"/>
                    </a:moveTo>
                    <a:cubicBezTo>
                      <a:pt x="40" y="299"/>
                      <a:pt x="168" y="155"/>
                      <a:pt x="240" y="99"/>
                    </a:cubicBezTo>
                    <a:cubicBezTo>
                      <a:pt x="312" y="43"/>
                      <a:pt x="367" y="0"/>
                      <a:pt x="432" y="3"/>
                    </a:cubicBezTo>
                    <a:cubicBezTo>
                      <a:pt x="497" y="6"/>
                      <a:pt x="545" y="3"/>
                      <a:pt x="632" y="115"/>
                    </a:cubicBezTo>
                    <a:cubicBezTo>
                      <a:pt x="719" y="227"/>
                      <a:pt x="885" y="558"/>
                      <a:pt x="952" y="675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5" name="Rectangle 13"/>
              <p:cNvSpPr>
                <a:spLocks noChangeArrowheads="1"/>
              </p:cNvSpPr>
              <p:nvPr/>
            </p:nvSpPr>
            <p:spPr bwMode="auto">
              <a:xfrm>
                <a:off x="1050" y="2730"/>
                <a:ext cx="353" cy="210"/>
              </a:xfrm>
              <a:prstGeom prst="rect">
                <a:avLst/>
              </a:prstGeom>
              <a:solidFill>
                <a:schemeClr val="folHlink"/>
              </a:solidFill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AU" sz="1400" b="1">
                    <a:solidFill>
                      <a:schemeClr val="bg1"/>
                    </a:solidFill>
                    <a:latin typeface="Arial" charset="0"/>
                  </a:rPr>
                  <a:t>He </a:t>
                </a:r>
                <a:r>
                  <a:rPr lang="en-AU" sz="1400" b="1">
                    <a:solidFill>
                      <a:schemeClr val="bg1"/>
                    </a:solidFill>
                    <a:latin typeface="Bookman Old Style" pitchFamily="18" charset="0"/>
                  </a:rPr>
                  <a:t>I</a:t>
                </a:r>
                <a:endParaRPr lang="en-AU" sz="1400" b="1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092200" y="4271986"/>
              <a:ext cx="6565900" cy="1914526"/>
              <a:chOff x="688" y="2394"/>
              <a:chExt cx="4136" cy="1206"/>
            </a:xfrm>
          </p:grpSpPr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>
                <a:off x="688" y="2651"/>
                <a:ext cx="4136" cy="949"/>
              </a:xfrm>
              <a:custGeom>
                <a:avLst/>
                <a:gdLst/>
                <a:ahLst/>
                <a:cxnLst>
                  <a:cxn ang="0">
                    <a:pos x="0" y="901"/>
                  </a:cxn>
                  <a:cxn ang="0">
                    <a:pos x="376" y="685"/>
                  </a:cxn>
                  <a:cxn ang="0">
                    <a:pos x="1016" y="101"/>
                  </a:cxn>
                  <a:cxn ang="0">
                    <a:pos x="1440" y="77"/>
                  </a:cxn>
                  <a:cxn ang="0">
                    <a:pos x="1952" y="509"/>
                  </a:cxn>
                  <a:cxn ang="0">
                    <a:pos x="2840" y="853"/>
                  </a:cxn>
                  <a:cxn ang="0">
                    <a:pos x="4136" y="949"/>
                  </a:cxn>
                </a:cxnLst>
                <a:rect l="0" t="0" r="r" b="b"/>
                <a:pathLst>
                  <a:path w="4136" h="949">
                    <a:moveTo>
                      <a:pt x="0" y="901"/>
                    </a:moveTo>
                    <a:cubicBezTo>
                      <a:pt x="63" y="865"/>
                      <a:pt x="207" y="818"/>
                      <a:pt x="376" y="685"/>
                    </a:cubicBezTo>
                    <a:cubicBezTo>
                      <a:pt x="545" y="552"/>
                      <a:pt x="839" y="202"/>
                      <a:pt x="1016" y="101"/>
                    </a:cubicBezTo>
                    <a:cubicBezTo>
                      <a:pt x="1193" y="0"/>
                      <a:pt x="1284" y="9"/>
                      <a:pt x="1440" y="77"/>
                    </a:cubicBezTo>
                    <a:cubicBezTo>
                      <a:pt x="1596" y="145"/>
                      <a:pt x="1719" y="380"/>
                      <a:pt x="1952" y="509"/>
                    </a:cubicBezTo>
                    <a:cubicBezTo>
                      <a:pt x="2185" y="638"/>
                      <a:pt x="2476" y="780"/>
                      <a:pt x="2840" y="853"/>
                    </a:cubicBezTo>
                    <a:cubicBezTo>
                      <a:pt x="3204" y="926"/>
                      <a:pt x="3866" y="929"/>
                      <a:pt x="4136" y="949"/>
                    </a:cubicBezTo>
                  </a:path>
                </a:pathLst>
              </a:custGeom>
              <a:noFill/>
              <a:ln w="2857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3" name="Rectangle 16"/>
              <p:cNvSpPr>
                <a:spLocks noChangeArrowheads="1"/>
              </p:cNvSpPr>
              <p:nvPr/>
            </p:nvSpPr>
            <p:spPr bwMode="auto">
              <a:xfrm>
                <a:off x="1818" y="2394"/>
                <a:ext cx="215" cy="210"/>
              </a:xfrm>
              <a:prstGeom prst="rect">
                <a:avLst/>
              </a:prstGeom>
              <a:solidFill>
                <a:schemeClr val="folHlink"/>
              </a:solidFill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AU" sz="1400" b="1">
                    <a:solidFill>
                      <a:schemeClr val="bg1"/>
                    </a:solidFill>
                    <a:latin typeface="Arial" charset="0"/>
                  </a:rPr>
                  <a:t>H</a:t>
                </a:r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200400" y="4424384"/>
              <a:ext cx="5105400" cy="1787525"/>
              <a:chOff x="2016" y="2490"/>
              <a:chExt cx="3216" cy="1126"/>
            </a:xfrm>
          </p:grpSpPr>
          <p:sp>
            <p:nvSpPr>
              <p:cNvPr id="20" name="Freeform 18"/>
              <p:cNvSpPr>
                <a:spLocks/>
              </p:cNvSpPr>
              <p:nvPr/>
            </p:nvSpPr>
            <p:spPr bwMode="auto">
              <a:xfrm>
                <a:off x="2016" y="2696"/>
                <a:ext cx="3216" cy="920"/>
              </a:xfrm>
              <a:custGeom>
                <a:avLst/>
                <a:gdLst/>
                <a:ahLst/>
                <a:cxnLst>
                  <a:cxn ang="0">
                    <a:pos x="0" y="920"/>
                  </a:cxn>
                  <a:cxn ang="0">
                    <a:pos x="768" y="728"/>
                  </a:cxn>
                  <a:cxn ang="0">
                    <a:pos x="1528" y="200"/>
                  </a:cxn>
                  <a:cxn ang="0">
                    <a:pos x="2344" y="56"/>
                  </a:cxn>
                  <a:cxn ang="0">
                    <a:pos x="3216" y="536"/>
                  </a:cxn>
                </a:cxnLst>
                <a:rect l="0" t="0" r="r" b="b"/>
                <a:pathLst>
                  <a:path w="3216" h="920">
                    <a:moveTo>
                      <a:pt x="0" y="920"/>
                    </a:moveTo>
                    <a:cubicBezTo>
                      <a:pt x="128" y="888"/>
                      <a:pt x="513" y="848"/>
                      <a:pt x="768" y="728"/>
                    </a:cubicBezTo>
                    <a:cubicBezTo>
                      <a:pt x="1023" y="608"/>
                      <a:pt x="1265" y="312"/>
                      <a:pt x="1528" y="200"/>
                    </a:cubicBezTo>
                    <a:cubicBezTo>
                      <a:pt x="1791" y="88"/>
                      <a:pt x="2063" y="0"/>
                      <a:pt x="2344" y="56"/>
                    </a:cubicBezTo>
                    <a:cubicBezTo>
                      <a:pt x="2625" y="112"/>
                      <a:pt x="3034" y="436"/>
                      <a:pt x="3216" y="536"/>
                    </a:cubicBezTo>
                  </a:path>
                </a:pathLst>
              </a:custGeom>
              <a:noFill/>
              <a:ln w="28575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3930" y="2490"/>
                <a:ext cx="398" cy="210"/>
              </a:xfrm>
              <a:prstGeom prst="rect">
                <a:avLst/>
              </a:prstGeom>
              <a:solidFill>
                <a:schemeClr val="folHlink"/>
              </a:solidFill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AU" sz="1400" b="1">
                    <a:solidFill>
                      <a:schemeClr val="bg1"/>
                    </a:solidFill>
                    <a:latin typeface="Arial" charset="0"/>
                  </a:rPr>
                  <a:t>Ca </a:t>
                </a:r>
                <a:r>
                  <a:rPr lang="en-AU" sz="1400" b="1">
                    <a:solidFill>
                      <a:schemeClr val="bg1"/>
                    </a:solidFill>
                    <a:latin typeface="Bookman Old Style" pitchFamily="18" charset="0"/>
                  </a:rPr>
                  <a:t>II</a:t>
                </a:r>
                <a:endParaRPr lang="en-AU" sz="1400" b="1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7620000" y="4500584"/>
              <a:ext cx="638175" cy="1584325"/>
              <a:chOff x="4800" y="2538"/>
              <a:chExt cx="402" cy="998"/>
            </a:xfrm>
          </p:grpSpPr>
          <p:sp>
            <p:nvSpPr>
              <p:cNvPr id="18" name="Freeform 21"/>
              <p:cNvSpPr>
                <a:spLocks/>
              </p:cNvSpPr>
              <p:nvPr/>
            </p:nvSpPr>
            <p:spPr bwMode="auto">
              <a:xfrm>
                <a:off x="4800" y="2928"/>
                <a:ext cx="360" cy="608"/>
              </a:xfrm>
              <a:custGeom>
                <a:avLst/>
                <a:gdLst/>
                <a:ahLst/>
                <a:cxnLst>
                  <a:cxn ang="0">
                    <a:pos x="0" y="608"/>
                  </a:cxn>
                  <a:cxn ang="0">
                    <a:pos x="264" y="232"/>
                  </a:cxn>
                  <a:cxn ang="0">
                    <a:pos x="360" y="0"/>
                  </a:cxn>
                </a:cxnLst>
                <a:rect l="0" t="0" r="r" b="b"/>
                <a:pathLst>
                  <a:path w="360" h="608">
                    <a:moveTo>
                      <a:pt x="0" y="608"/>
                    </a:moveTo>
                    <a:cubicBezTo>
                      <a:pt x="44" y="545"/>
                      <a:pt x="204" y="333"/>
                      <a:pt x="264" y="232"/>
                    </a:cubicBezTo>
                    <a:cubicBezTo>
                      <a:pt x="324" y="131"/>
                      <a:pt x="340" y="48"/>
                      <a:pt x="360" y="0"/>
                    </a:cubicBezTo>
                  </a:path>
                </a:pathLst>
              </a:custGeom>
              <a:noFill/>
              <a:ln w="28575" cap="flat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4882" y="2538"/>
                <a:ext cx="320" cy="210"/>
              </a:xfrm>
              <a:prstGeom prst="rect">
                <a:avLst/>
              </a:prstGeom>
              <a:solidFill>
                <a:schemeClr val="folHlink"/>
              </a:solidFill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AU" sz="1400" b="1">
                    <a:solidFill>
                      <a:schemeClr val="bg1"/>
                    </a:solidFill>
                    <a:latin typeface="Arial" charset="0"/>
                  </a:rPr>
                  <a:t>TiO</a:t>
                </a:r>
              </a:p>
            </p:txBody>
          </p:sp>
        </p:grpSp>
      </p:grp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57242" y="1369156"/>
            <a:ext cx="8229600" cy="16312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</a:rPr>
              <a:t> Dane przejście energetyczne w atomie możliwe jest tylko w odpowiedniej temperaturze</a:t>
            </a:r>
            <a:r>
              <a:rPr lang="pl-PL" b="1" dirty="0" smtClean="0">
                <a:solidFill>
                  <a:srgbClr val="FFFF00"/>
                </a:solidFill>
              </a:rPr>
              <a:t>.</a:t>
            </a:r>
          </a:p>
          <a:p>
            <a:pPr algn="l"/>
            <a:r>
              <a:rPr lang="pl-PL" sz="2000" b="1" dirty="0" smtClean="0">
                <a:solidFill>
                  <a:srgbClr val="FFFF00"/>
                </a:solidFill>
              </a:rPr>
              <a:t> </a:t>
            </a:r>
          </a:p>
          <a:p>
            <a:pPr algn="l"/>
            <a:r>
              <a:rPr lang="pl-PL" sz="2000" b="1" dirty="0" smtClean="0">
                <a:solidFill>
                  <a:srgbClr val="FFFF00"/>
                </a:solidFill>
              </a:rPr>
              <a:t>Obecność </a:t>
            </a:r>
            <a:r>
              <a:rPr lang="pl-PL" sz="2000" b="1" dirty="0">
                <a:solidFill>
                  <a:srgbClr val="FFFF00"/>
                </a:solidFill>
              </a:rPr>
              <a:t>pewnych linii w widmie gwiazdy, </a:t>
            </a:r>
            <a:r>
              <a:rPr lang="pl-PL" sz="2000" b="1" dirty="0" smtClean="0">
                <a:solidFill>
                  <a:srgbClr val="FFFF00"/>
                </a:solidFill>
              </a:rPr>
              <a:t>to „</a:t>
            </a:r>
            <a:r>
              <a:rPr lang="pl-PL" sz="2000" b="1" dirty="0">
                <a:solidFill>
                  <a:srgbClr val="FFFF00"/>
                </a:solidFill>
              </a:rPr>
              <a:t>temperaturowy odcisk palca</a:t>
            </a:r>
            <a:r>
              <a:rPr lang="pl-PL" sz="2000" b="1" dirty="0" smtClean="0">
                <a:solidFill>
                  <a:srgbClr val="FFFF00"/>
                </a:solidFill>
              </a:rPr>
              <a:t>”.</a:t>
            </a:r>
            <a:endParaRPr lang="pl-PL" sz="2000" b="1" dirty="0">
              <a:solidFill>
                <a:srgbClr val="FFFF00"/>
              </a:solidFill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857356" y="6072206"/>
            <a:ext cx="57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 smtClean="0">
                <a:solidFill>
                  <a:srgbClr val="FFFF00"/>
                </a:solidFill>
              </a:rPr>
              <a:t>Zmiany względnych natężeń linii wybranych pierwiastków </a:t>
            </a:r>
          </a:p>
          <a:p>
            <a:r>
              <a:rPr lang="pl-PL" sz="1800" b="1" dirty="0" smtClean="0">
                <a:solidFill>
                  <a:srgbClr val="FFFF00"/>
                </a:solidFill>
              </a:rPr>
              <a:t>w zależności od temperatury powierzchniowej gwiazdy</a:t>
            </a:r>
            <a:endParaRPr lang="pl-PL" sz="1800" b="1" dirty="0">
              <a:solidFill>
                <a:srgbClr val="FFFF00"/>
              </a:solidFill>
            </a:endParaRPr>
          </a:p>
        </p:txBody>
      </p:sp>
      <p:cxnSp>
        <p:nvCxnSpPr>
          <p:cNvPr id="30" name="Łącznik prosty 29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214282" y="428604"/>
            <a:ext cx="519405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Klasyfikacja widm gwiazd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395536" y="2705725"/>
            <a:ext cx="2775822" cy="144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l-PL" sz="2000" b="1" dirty="0">
                <a:solidFill>
                  <a:srgbClr val="FFFF00"/>
                </a:solidFill>
                <a:latin typeface="Arial" charset="0"/>
              </a:rPr>
              <a:t>1872 – klasyfikacja </a:t>
            </a:r>
            <a:endParaRPr lang="pl-PL" sz="2000" b="1" dirty="0" smtClean="0">
              <a:solidFill>
                <a:srgbClr val="FFFF00"/>
              </a:solidFill>
              <a:latin typeface="Arial" charset="0"/>
            </a:endParaRPr>
          </a:p>
          <a:p>
            <a:pPr algn="l"/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Harvardzka</a:t>
            </a:r>
            <a:endParaRPr lang="pl-PL" sz="2000" b="1" dirty="0">
              <a:solidFill>
                <a:srgbClr val="FFFF00"/>
              </a:solidFill>
              <a:latin typeface="Arial" charset="0"/>
            </a:endParaRPr>
          </a:p>
          <a:p>
            <a:pPr algn="l"/>
            <a:r>
              <a:rPr lang="pl-PL" sz="2000" b="1" dirty="0">
                <a:solidFill>
                  <a:srgbClr val="FFFF00"/>
                </a:solidFill>
                <a:latin typeface="Arial" charset="0"/>
              </a:rPr>
              <a:t>typy O B A F G K </a:t>
            </a:r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M</a:t>
            </a:r>
          </a:p>
          <a:p>
            <a:pPr algn="l"/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( </a:t>
            </a:r>
            <a:r>
              <a:rPr lang="pl-PL" sz="2000" b="1" dirty="0">
                <a:solidFill>
                  <a:srgbClr val="FFFF00"/>
                </a:solidFill>
                <a:latin typeface="Arial" charset="0"/>
              </a:rPr>
              <a:t>podtypy 0 – 9)</a:t>
            </a:r>
          </a:p>
          <a:p>
            <a:pPr algn="l"/>
            <a:endParaRPr lang="pl-PL" sz="8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417512" y="6237312"/>
            <a:ext cx="4154488" cy="455613"/>
          </a:xfrm>
          <a:prstGeom prst="rect">
            <a:avLst/>
          </a:prstGeom>
          <a:solidFill>
            <a:srgbClr val="3366CC"/>
          </a:solidFill>
          <a:ln w="28575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Arial" charset="0"/>
              </a:rPr>
              <a:t>OH, BE A FINE GIRL, KISS ME</a:t>
            </a:r>
            <a:endParaRPr lang="pl-PL" sz="2200" dirty="0">
              <a:solidFill>
                <a:schemeClr val="bg1"/>
              </a:solidFill>
            </a:endParaRPr>
          </a:p>
        </p:txBody>
      </p:sp>
      <p:cxnSp>
        <p:nvCxnSpPr>
          <p:cNvPr id="8" name="Łącznik prosty 7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4282" y="428604"/>
            <a:ext cx="519405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Klasyfikacja widm gwiazd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7" name="Picture 3" descr="D:\BCS\Dydaktyka\stellspectypes-MBriley-ost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00808"/>
            <a:ext cx="5694686" cy="4250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1529</Words>
  <Application>Microsoft Office PowerPoint</Application>
  <PresentationFormat>Pokaz na ekranie (4:3)</PresentationFormat>
  <Paragraphs>400</Paragraphs>
  <Slides>43</Slides>
  <Notes>0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</vt:vector>
  </TitlesOfParts>
  <Company>Instytut Astronomiczny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 Mrozek</dc:creator>
  <cp:lastModifiedBy>Tomek</cp:lastModifiedBy>
  <cp:revision>97</cp:revision>
  <dcterms:created xsi:type="dcterms:W3CDTF">2008-03-12T14:28:20Z</dcterms:created>
  <dcterms:modified xsi:type="dcterms:W3CDTF">2012-06-24T10:49:41Z</dcterms:modified>
</cp:coreProperties>
</file>