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31" r:id="rId4"/>
    <p:sldId id="336" r:id="rId5"/>
    <p:sldId id="335" r:id="rId6"/>
    <p:sldId id="334" r:id="rId7"/>
    <p:sldId id="268" r:id="rId8"/>
    <p:sldId id="276" r:id="rId9"/>
    <p:sldId id="286" r:id="rId10"/>
    <p:sldId id="279" r:id="rId11"/>
    <p:sldId id="282" r:id="rId12"/>
    <p:sldId id="281" r:id="rId13"/>
    <p:sldId id="280" r:id="rId14"/>
    <p:sldId id="297" r:id="rId15"/>
    <p:sldId id="284" r:id="rId16"/>
    <p:sldId id="343" r:id="rId17"/>
    <p:sldId id="293" r:id="rId18"/>
    <p:sldId id="337" r:id="rId19"/>
    <p:sldId id="306" r:id="rId20"/>
    <p:sldId id="294" r:id="rId21"/>
    <p:sldId id="300" r:id="rId22"/>
    <p:sldId id="301" r:id="rId23"/>
    <p:sldId id="302" r:id="rId24"/>
    <p:sldId id="303" r:id="rId25"/>
    <p:sldId id="278" r:id="rId26"/>
    <p:sldId id="295" r:id="rId27"/>
    <p:sldId id="304" r:id="rId28"/>
    <p:sldId id="296" r:id="rId29"/>
    <p:sldId id="308" r:id="rId30"/>
    <p:sldId id="338" r:id="rId31"/>
    <p:sldId id="288" r:id="rId32"/>
    <p:sldId id="309" r:id="rId33"/>
    <p:sldId id="312" r:id="rId34"/>
    <p:sldId id="314" r:id="rId35"/>
    <p:sldId id="315" r:id="rId36"/>
    <p:sldId id="316" r:id="rId37"/>
    <p:sldId id="311" r:id="rId38"/>
    <p:sldId id="328" r:id="rId39"/>
    <p:sldId id="329" r:id="rId40"/>
    <p:sldId id="318" r:id="rId41"/>
    <p:sldId id="319" r:id="rId42"/>
    <p:sldId id="320" r:id="rId43"/>
    <p:sldId id="339" r:id="rId44"/>
    <p:sldId id="323" r:id="rId45"/>
    <p:sldId id="317" r:id="rId46"/>
    <p:sldId id="321" r:id="rId47"/>
    <p:sldId id="277" r:id="rId48"/>
    <p:sldId id="322" r:id="rId49"/>
    <p:sldId id="324" r:id="rId50"/>
    <p:sldId id="326" r:id="rId51"/>
    <p:sldId id="261" r:id="rId52"/>
    <p:sldId id="341" r:id="rId53"/>
    <p:sldId id="342" r:id="rId54"/>
    <p:sldId id="340" r:id="rId55"/>
    <p:sldId id="262" r:id="rId56"/>
    <p:sldId id="263" r:id="rId57"/>
    <p:sldId id="264" r:id="rId58"/>
    <p:sldId id="266" r:id="rId59"/>
    <p:sldId id="265" r:id="rId60"/>
    <p:sldId id="313" r:id="rId61"/>
    <p:sldId id="275" r:id="rId6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0230" autoAdjust="0"/>
    <p:restoredTop sz="94800" autoAdjust="0"/>
  </p:normalViewPr>
  <p:slideViewPr>
    <p:cSldViewPr>
      <p:cViewPr varScale="1">
        <p:scale>
          <a:sx n="80" d="100"/>
          <a:sy n="80" d="100"/>
        </p:scale>
        <p:origin x="-31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2012-01-16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://www.youtube.com/watch?v=SqbNTlc1F2k&amp;feature=fvs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minorplanetcenter.org/iau/Ephemerides/Comets/index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hyperlink" Target="http://www.pbs.org/wgbh/nova/magnetic/reve-06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0106_koniec_swiata\SECCHI_201002.m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xflares.mpg.mpeg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120106_koniec_swiata\multisun_640x480.m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9512" y="404664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/>
              <a:t>Dlaczego nie będzie </a:t>
            </a:r>
          </a:p>
          <a:p>
            <a:r>
              <a:rPr lang="pl-PL" sz="3600" b="1" dirty="0" smtClean="0"/>
              <a:t>końca świata </a:t>
            </a:r>
          </a:p>
          <a:p>
            <a:r>
              <a:rPr lang="pl-PL" sz="3600" b="1" dirty="0" smtClean="0"/>
              <a:t>w 2012 roku?</a:t>
            </a:r>
          </a:p>
        </p:txBody>
      </p:sp>
      <p:sp>
        <p:nvSpPr>
          <p:cNvPr id="5" name="Prostokąt 4"/>
          <p:cNvSpPr/>
          <p:nvPr/>
        </p:nvSpPr>
        <p:spPr>
          <a:xfrm>
            <a:off x="5868144" y="5733256"/>
            <a:ext cx="3131840" cy="92333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b="1" dirty="0" smtClean="0"/>
              <a:t>Tomasz Mrozek</a:t>
            </a:r>
          </a:p>
          <a:p>
            <a:pPr algn="r"/>
            <a:r>
              <a:rPr lang="pl-PL" b="1" dirty="0" smtClean="0"/>
              <a:t>Instytut Astronomiczny </a:t>
            </a:r>
            <a:r>
              <a:rPr lang="pl-PL" b="1" dirty="0" err="1" smtClean="0"/>
              <a:t>UWr</a:t>
            </a:r>
            <a:endParaRPr lang="pl-PL" b="1" dirty="0" smtClean="0"/>
          </a:p>
          <a:p>
            <a:pPr algn="r"/>
            <a:r>
              <a:rPr lang="pl-PL" b="1" dirty="0" smtClean="0"/>
              <a:t>Zakład Fizyki Słońca CBK PAN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Szczególne konfiguracje ciał niebieskich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836712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Koniunkcja jako przyczyna końca świata napotyka na kilka przeszkód, np. o jakiej koniunkcji </a:t>
            </a:r>
          </a:p>
          <a:p>
            <a:r>
              <a:rPr lang="pl-PL" sz="1600" b="1" dirty="0" smtClean="0"/>
              <a:t>jest mowa?</a:t>
            </a:r>
            <a:endParaRPr lang="pl-PL" sz="16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43672" y="1628800"/>
            <a:ext cx="7334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l-PL" sz="1600" b="1" dirty="0" smtClean="0"/>
              <a:t>Koniunkcja rzutów planet na płaszczyznę ekliptyki (widok z góry) – dość często</a:t>
            </a:r>
          </a:p>
          <a:p>
            <a:pPr marL="342900" indent="-342900">
              <a:buAutoNum type="arabicPeriod"/>
            </a:pPr>
            <a:r>
              <a:rPr lang="pl-PL" sz="1600" b="1" dirty="0" smtClean="0"/>
              <a:t>Rzeczywiste ułożenie na jednej linii w przestrzeni  - tak rzadkie, że aż niemożliwe</a:t>
            </a:r>
            <a:endParaRPr lang="pl-PL" sz="1600" b="1" dirty="0"/>
          </a:p>
        </p:txBody>
      </p:sp>
      <p:pic>
        <p:nvPicPr>
          <p:cNvPr id="7" name="Obraz 6" descr="solar syste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486571"/>
            <a:ext cx="4176464" cy="4110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Szczególne konfiguracje ciał niebieskich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51520" y="908720"/>
            <a:ext cx="789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Jakie jest prawdopodobieństwo, że planety rzeczywiście  ustawią się w jednej linii?</a:t>
            </a:r>
            <a:endParaRPr lang="pl-PL" dirty="0"/>
          </a:p>
        </p:txBody>
      </p:sp>
      <p:grpSp>
        <p:nvGrpSpPr>
          <p:cNvPr id="9" name="Grupa 65"/>
          <p:cNvGrpSpPr/>
          <p:nvPr/>
        </p:nvGrpSpPr>
        <p:grpSpPr>
          <a:xfrm>
            <a:off x="-2357486" y="-907058"/>
            <a:ext cx="7929618" cy="7072362"/>
            <a:chOff x="-1942014" y="330763"/>
            <a:chExt cx="7371270" cy="6336101"/>
          </a:xfrm>
        </p:grpSpPr>
        <p:grpSp>
          <p:nvGrpSpPr>
            <p:cNvPr id="10" name="Grupa 21"/>
            <p:cNvGrpSpPr/>
            <p:nvPr/>
          </p:nvGrpSpPr>
          <p:grpSpPr>
            <a:xfrm>
              <a:off x="714348" y="3000372"/>
              <a:ext cx="4143404" cy="3143272"/>
              <a:chOff x="714348" y="3000372"/>
              <a:chExt cx="4143404" cy="3143272"/>
            </a:xfrm>
          </p:grpSpPr>
          <p:cxnSp>
            <p:nvCxnSpPr>
              <p:cNvPr id="37" name="Łącznik prosty ze strzałką 36"/>
              <p:cNvCxnSpPr/>
              <p:nvPr/>
            </p:nvCxnSpPr>
            <p:spPr>
              <a:xfrm rot="5400000" flipH="1" flipV="1">
                <a:off x="1464050" y="3750074"/>
                <a:ext cx="1500198" cy="79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y ze strzałką 37"/>
              <p:cNvCxnSpPr/>
              <p:nvPr/>
            </p:nvCxnSpPr>
            <p:spPr>
              <a:xfrm>
                <a:off x="2214546" y="4498982"/>
                <a:ext cx="2643206" cy="1588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Łącznik prosty ze strzałką 38"/>
              <p:cNvCxnSpPr/>
              <p:nvPr/>
            </p:nvCxnSpPr>
            <p:spPr>
              <a:xfrm rot="5400000">
                <a:off x="642910" y="4572008"/>
                <a:ext cx="1643074" cy="1500198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a 22"/>
            <p:cNvGrpSpPr/>
            <p:nvPr/>
          </p:nvGrpSpPr>
          <p:grpSpPr>
            <a:xfrm rot="19771423">
              <a:off x="1980000" y="3621600"/>
              <a:ext cx="1023844" cy="1345807"/>
              <a:chOff x="1620446" y="2214554"/>
              <a:chExt cx="3493114" cy="4354166"/>
            </a:xfrm>
          </p:grpSpPr>
          <p:cxnSp>
            <p:nvCxnSpPr>
              <p:cNvPr id="34" name="Łącznik prosty ze strzałką 33"/>
              <p:cNvCxnSpPr/>
              <p:nvPr/>
            </p:nvCxnSpPr>
            <p:spPr>
              <a:xfrm rot="5400000" flipH="1" flipV="1">
                <a:off x="1071141" y="3357165"/>
                <a:ext cx="2286016" cy="79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Łącznik prosty ze strzałką 34"/>
              <p:cNvCxnSpPr/>
              <p:nvPr/>
            </p:nvCxnSpPr>
            <p:spPr>
              <a:xfrm rot="1828577" flipV="1">
                <a:off x="2266231" y="4319058"/>
                <a:ext cx="2847329" cy="92881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ze strzałką 35"/>
              <p:cNvCxnSpPr/>
              <p:nvPr/>
            </p:nvCxnSpPr>
            <p:spPr>
              <a:xfrm rot="1828577">
                <a:off x="1620446" y="4956493"/>
                <a:ext cx="2359021" cy="1612227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Łuk 11"/>
            <p:cNvSpPr/>
            <p:nvPr/>
          </p:nvSpPr>
          <p:spPr>
            <a:xfrm>
              <a:off x="214282" y="3571876"/>
              <a:ext cx="4500594" cy="2071702"/>
            </a:xfrm>
            <a:prstGeom prst="arc">
              <a:avLst>
                <a:gd name="adj1" fmla="val 20300449"/>
                <a:gd name="adj2" fmla="val 9121049"/>
              </a:avLst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Łuk 12"/>
            <p:cNvSpPr/>
            <p:nvPr/>
          </p:nvSpPr>
          <p:spPr>
            <a:xfrm rot="5818628">
              <a:off x="-2044990" y="433739"/>
              <a:ext cx="6018740" cy="5812787"/>
            </a:xfrm>
            <a:prstGeom prst="arc">
              <a:avLst>
                <a:gd name="adj1" fmla="val 16200000"/>
                <a:gd name="adj2" fmla="val 19812051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4" name="Łącznik prosty 13"/>
            <p:cNvCxnSpPr/>
            <p:nvPr/>
          </p:nvCxnSpPr>
          <p:spPr>
            <a:xfrm rot="16200000" flipH="1">
              <a:off x="1936800" y="4716000"/>
              <a:ext cx="1177614" cy="642943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Łuk 14"/>
            <p:cNvSpPr/>
            <p:nvPr/>
          </p:nvSpPr>
          <p:spPr>
            <a:xfrm rot="8230053">
              <a:off x="1894467" y="4357175"/>
              <a:ext cx="642942" cy="571504"/>
            </a:xfrm>
            <a:prstGeom prst="arc">
              <a:avLst>
                <a:gd name="adj1" fmla="val 15964307"/>
                <a:gd name="adj2" fmla="val 76788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2033294" y="4572008"/>
              <a:ext cx="3241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b="1" dirty="0" smtClean="0">
                  <a:latin typeface="Calibri"/>
                </a:rPr>
                <a:t>Ω</a:t>
              </a:r>
              <a:endParaRPr lang="pl-PL" sz="1600" b="1" dirty="0"/>
            </a:p>
          </p:txBody>
        </p:sp>
        <p:cxnSp>
          <p:nvCxnSpPr>
            <p:cNvPr id="17" name="Łącznik prosty 16"/>
            <p:cNvCxnSpPr/>
            <p:nvPr/>
          </p:nvCxnSpPr>
          <p:spPr>
            <a:xfrm>
              <a:off x="2214546" y="4500570"/>
              <a:ext cx="1000132" cy="714380"/>
            </a:xfrm>
            <a:prstGeom prst="line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Łuk 17"/>
            <p:cNvSpPr/>
            <p:nvPr/>
          </p:nvSpPr>
          <p:spPr>
            <a:xfrm rot="1265393">
              <a:off x="2838352" y="5338691"/>
              <a:ext cx="357190" cy="357190"/>
            </a:xfrm>
            <a:prstGeom prst="arc">
              <a:avLst>
                <a:gd name="adj1" fmla="val 16453316"/>
                <a:gd name="adj2" fmla="val 24898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2961082" y="5338800"/>
              <a:ext cx="2535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 smtClean="0">
                  <a:latin typeface="Times New Roman"/>
                  <a:cs typeface="Times New Roman"/>
                </a:rPr>
                <a:t>I</a:t>
              </a:r>
              <a:endParaRPr lang="pl-PL" sz="1600" dirty="0"/>
            </a:p>
          </p:txBody>
        </p:sp>
        <p:sp>
          <p:nvSpPr>
            <p:cNvPr id="20" name="Łuk 19"/>
            <p:cNvSpPr/>
            <p:nvPr/>
          </p:nvSpPr>
          <p:spPr>
            <a:xfrm rot="5851421">
              <a:off x="2466253" y="4810557"/>
              <a:ext cx="496719" cy="510864"/>
            </a:xfrm>
            <a:prstGeom prst="arc">
              <a:avLst>
                <a:gd name="adj1" fmla="val 15464520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ole tekstowe 20"/>
            <p:cNvSpPr txBox="1"/>
            <p:nvPr/>
          </p:nvSpPr>
          <p:spPr>
            <a:xfrm>
              <a:off x="2643174" y="500063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b="1" dirty="0" smtClean="0">
                  <a:latin typeface="Calibri"/>
                </a:rPr>
                <a:t>ω</a:t>
              </a:r>
              <a:endParaRPr lang="pl-PL" sz="1600" b="1" dirty="0"/>
            </a:p>
          </p:txBody>
        </p:sp>
        <p:graphicFrame>
          <p:nvGraphicFramePr>
            <p:cNvPr id="22" name="Obiekt 21"/>
            <p:cNvGraphicFramePr>
              <a:graphicFrameLocks noChangeAspect="1"/>
            </p:cNvGraphicFramePr>
            <p:nvPr/>
          </p:nvGraphicFramePr>
          <p:xfrm>
            <a:off x="2285984" y="2928934"/>
            <a:ext cx="203200" cy="292100"/>
          </p:xfrm>
          <a:graphic>
            <a:graphicData uri="http://schemas.openxmlformats.org/presentationml/2006/ole">
              <p:oleObj spid="_x0000_s3073" name="Równanie" r:id="rId3" imgW="203040" imgH="291960" progId="Equation.3">
                <p:embed/>
              </p:oleObj>
            </a:graphicData>
          </a:graphic>
        </p:graphicFrame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4773613" y="4572000"/>
            <a:ext cx="228600" cy="285750"/>
          </p:xfrm>
          <a:graphic>
            <a:graphicData uri="http://schemas.openxmlformats.org/presentationml/2006/ole">
              <p:oleObj spid="_x0000_s3074" name="Równanie" r:id="rId4" imgW="228600" imgH="291960" progId="Equation.3">
                <p:embed/>
              </p:oleObj>
            </a:graphicData>
          </a:graphic>
        </p:graphicFrame>
        <p:graphicFrame>
          <p:nvGraphicFramePr>
            <p:cNvPr id="24" name="Object 4"/>
            <p:cNvGraphicFramePr>
              <a:graphicFrameLocks noChangeAspect="1"/>
            </p:cNvGraphicFramePr>
            <p:nvPr/>
          </p:nvGraphicFramePr>
          <p:xfrm>
            <a:off x="485748" y="5780106"/>
            <a:ext cx="228600" cy="292100"/>
          </p:xfrm>
          <a:graphic>
            <a:graphicData uri="http://schemas.openxmlformats.org/presentationml/2006/ole">
              <p:oleObj spid="_x0000_s3075" name="Równanie" r:id="rId5" imgW="228600" imgH="291960" progId="Equation.3">
                <p:embed/>
              </p:oleObj>
            </a:graphicData>
          </a:graphic>
        </p:graphicFrame>
        <p:sp>
          <p:nvSpPr>
            <p:cNvPr id="25" name="pole tekstowe 24"/>
            <p:cNvSpPr txBox="1"/>
            <p:nvPr/>
          </p:nvSpPr>
          <p:spPr>
            <a:xfrm>
              <a:off x="1457864" y="4335669"/>
              <a:ext cx="7566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ognisko</a:t>
              </a:r>
              <a:endParaRPr lang="pl-PL" sz="1400" b="1" dirty="0"/>
            </a:p>
          </p:txBody>
        </p:sp>
        <p:graphicFrame>
          <p:nvGraphicFramePr>
            <p:cNvPr id="26" name="Obiekt 25"/>
            <p:cNvGraphicFramePr>
              <a:graphicFrameLocks noChangeAspect="1"/>
            </p:cNvGraphicFramePr>
            <p:nvPr/>
          </p:nvGraphicFramePr>
          <p:xfrm>
            <a:off x="1692256" y="3843342"/>
            <a:ext cx="165100" cy="228600"/>
          </p:xfrm>
          <a:graphic>
            <a:graphicData uri="http://schemas.openxmlformats.org/presentationml/2006/ole">
              <p:oleObj spid="_x0000_s3076" name="Równanie" r:id="rId6" imgW="164880" imgH="228600" progId="Equation.3">
                <p:embed/>
              </p:oleObj>
            </a:graphicData>
          </a:graphic>
        </p:graphicFrame>
        <p:graphicFrame>
          <p:nvGraphicFramePr>
            <p:cNvPr id="27" name="Object 6"/>
            <p:cNvGraphicFramePr>
              <a:graphicFrameLocks noChangeAspect="1"/>
            </p:cNvGraphicFramePr>
            <p:nvPr/>
          </p:nvGraphicFramePr>
          <p:xfrm>
            <a:off x="2922588" y="3897313"/>
            <a:ext cx="177800" cy="292100"/>
          </p:xfrm>
          <a:graphic>
            <a:graphicData uri="http://schemas.openxmlformats.org/presentationml/2006/ole">
              <p:oleObj spid="_x0000_s3077" name="Równanie" r:id="rId7" imgW="177480" imgH="291960" progId="Equation.3">
                <p:embed/>
              </p:oleObj>
            </a:graphicData>
          </a:graphic>
        </p:graphicFrame>
        <p:graphicFrame>
          <p:nvGraphicFramePr>
            <p:cNvPr id="28" name="Object 7"/>
            <p:cNvGraphicFramePr>
              <a:graphicFrameLocks noChangeAspect="1"/>
            </p:cNvGraphicFramePr>
            <p:nvPr/>
          </p:nvGraphicFramePr>
          <p:xfrm>
            <a:off x="2779713" y="4643438"/>
            <a:ext cx="177800" cy="228600"/>
          </p:xfrm>
          <a:graphic>
            <a:graphicData uri="http://schemas.openxmlformats.org/presentationml/2006/ole">
              <p:oleObj spid="_x0000_s3078" name="Równanie" r:id="rId8" imgW="177480" imgH="228600" progId="Equation.3">
                <p:embed/>
              </p:oleObj>
            </a:graphicData>
          </a:graphic>
        </p:graphicFrame>
        <p:sp>
          <p:nvSpPr>
            <p:cNvPr id="29" name="pole tekstowe 28"/>
            <p:cNvSpPr txBox="1"/>
            <p:nvPr/>
          </p:nvSpPr>
          <p:spPr>
            <a:xfrm>
              <a:off x="3230212" y="3519074"/>
              <a:ext cx="634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orbita</a:t>
              </a:r>
              <a:endParaRPr lang="pl-PL" sz="1400" b="1" dirty="0"/>
            </a:p>
          </p:txBody>
        </p:sp>
        <p:sp>
          <p:nvSpPr>
            <p:cNvPr id="30" name="pole tekstowe 29"/>
            <p:cNvSpPr txBox="1"/>
            <p:nvPr/>
          </p:nvSpPr>
          <p:spPr>
            <a:xfrm>
              <a:off x="4385380" y="3691598"/>
              <a:ext cx="10438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płaszczyzna</a:t>
              </a:r>
            </a:p>
            <a:p>
              <a:r>
                <a:rPr lang="pl-PL" sz="1400" b="1" dirty="0" smtClean="0"/>
                <a:t>odniesienia</a:t>
              </a:r>
              <a:endParaRPr lang="pl-PL" sz="1400" b="1" dirty="0"/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3211218" y="5000636"/>
              <a:ext cx="11464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err="1" smtClean="0"/>
                <a:t>perycentrum</a:t>
              </a:r>
              <a:endParaRPr lang="pl-PL" sz="1400" b="1" dirty="0"/>
            </a:p>
          </p:txBody>
        </p:sp>
        <p:sp>
          <p:nvSpPr>
            <p:cNvPr id="32" name="pole tekstowe 31"/>
            <p:cNvSpPr txBox="1"/>
            <p:nvPr/>
          </p:nvSpPr>
          <p:spPr>
            <a:xfrm>
              <a:off x="384852" y="6143644"/>
              <a:ext cx="1043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400" b="1" dirty="0" smtClean="0"/>
                <a:t>kierunek</a:t>
              </a:r>
            </a:p>
            <a:p>
              <a:r>
                <a:rPr lang="pl-PL" sz="1400" b="1" dirty="0" smtClean="0"/>
                <a:t>odniesienia</a:t>
              </a:r>
              <a:endParaRPr lang="pl-PL" sz="1400" b="1" dirty="0"/>
            </a:p>
          </p:txBody>
        </p:sp>
        <p:sp>
          <p:nvSpPr>
            <p:cNvPr id="33" name="pole tekstowe 32"/>
            <p:cNvSpPr txBox="1"/>
            <p:nvPr/>
          </p:nvSpPr>
          <p:spPr>
            <a:xfrm>
              <a:off x="2690617" y="5620424"/>
              <a:ext cx="10241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węzeł</a:t>
              </a:r>
            </a:p>
            <a:p>
              <a:r>
                <a:rPr lang="pl-PL" sz="1400" b="1" dirty="0" smtClean="0"/>
                <a:t>wstępujący</a:t>
              </a:r>
              <a:endParaRPr lang="pl-PL" sz="1400" b="1" dirty="0"/>
            </a:p>
          </p:txBody>
        </p:sp>
      </p:grpSp>
      <p:sp>
        <p:nvSpPr>
          <p:cNvPr id="40" name="pole tekstowe 39"/>
          <p:cNvSpPr txBox="1"/>
          <p:nvPr/>
        </p:nvSpPr>
        <p:spPr>
          <a:xfrm>
            <a:off x="5508104" y="1700808"/>
            <a:ext cx="325300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a – wielka półoś</a:t>
            </a:r>
          </a:p>
          <a:p>
            <a:r>
              <a:rPr lang="pl-PL" sz="1600" b="1" dirty="0" smtClean="0"/>
              <a:t>e – mimośród </a:t>
            </a:r>
          </a:p>
          <a:p>
            <a:r>
              <a:rPr lang="pl-PL" sz="1600" b="1" dirty="0" smtClean="0">
                <a:latin typeface="Calibri"/>
              </a:rPr>
              <a:t>Ω </a:t>
            </a:r>
            <a:r>
              <a:rPr lang="pl-PL" sz="1600" b="1" dirty="0" smtClean="0"/>
              <a:t>–</a:t>
            </a:r>
            <a:r>
              <a:rPr lang="pl-PL" sz="1600" b="1" dirty="0" smtClean="0">
                <a:latin typeface="Calibri"/>
              </a:rPr>
              <a:t> długość węzła wstępującego</a:t>
            </a:r>
          </a:p>
          <a:p>
            <a:r>
              <a:rPr lang="pl-PL" sz="16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l-PL" sz="1600" b="1" dirty="0" smtClean="0">
                <a:latin typeface="Calibri"/>
                <a:cs typeface="Times New Roman"/>
              </a:rPr>
              <a:t> – nachylenie orbity do płaszczyzny</a:t>
            </a:r>
          </a:p>
          <a:p>
            <a:r>
              <a:rPr lang="pl-PL" sz="1600" b="1" dirty="0" smtClean="0">
                <a:latin typeface="Calibri"/>
                <a:cs typeface="Times New Roman"/>
              </a:rPr>
              <a:t>      odniesienia</a:t>
            </a:r>
          </a:p>
          <a:p>
            <a:r>
              <a:rPr lang="pl-PL" sz="1600" b="1" dirty="0" smtClean="0">
                <a:latin typeface="Calibri"/>
                <a:cs typeface="Times New Roman"/>
              </a:rPr>
              <a:t>ω – długość </a:t>
            </a:r>
            <a:r>
              <a:rPr lang="pl-PL" sz="1600" b="1" dirty="0" err="1" smtClean="0">
                <a:latin typeface="Calibri"/>
                <a:cs typeface="Times New Roman"/>
              </a:rPr>
              <a:t>perycentrum</a:t>
            </a:r>
            <a:r>
              <a:rPr lang="pl-PL" sz="1600" b="1" dirty="0" smtClean="0">
                <a:latin typeface="Calibri"/>
                <a:cs typeface="Times New Roman"/>
              </a:rPr>
              <a:t> w orbicie</a:t>
            </a:r>
          </a:p>
          <a:p>
            <a:r>
              <a:rPr lang="pl-PL" sz="1600" b="1" dirty="0" smtClean="0">
                <a:latin typeface="Calibri"/>
                <a:cs typeface="Times New Roman"/>
              </a:rPr>
              <a:t>T – czas przejścia przez </a:t>
            </a:r>
            <a:r>
              <a:rPr lang="pl-PL" sz="1600" b="1" dirty="0" err="1" smtClean="0">
                <a:latin typeface="Calibri"/>
                <a:cs typeface="Times New Roman"/>
              </a:rPr>
              <a:t>perycentrum</a:t>
            </a:r>
            <a:endParaRPr lang="pl-PL" sz="1600" b="1" dirty="0" smtClean="0">
              <a:latin typeface="Calibri"/>
              <a:cs typeface="Times New Roman"/>
            </a:endParaRPr>
          </a:p>
          <a:p>
            <a:endParaRPr lang="pl-PL" sz="1600" b="1" dirty="0" smtClean="0">
              <a:latin typeface="Calibri"/>
              <a:cs typeface="Times New Roman"/>
            </a:endParaRPr>
          </a:p>
          <a:p>
            <a:r>
              <a:rPr lang="pl-PL" sz="1600" b="1" dirty="0" smtClean="0">
                <a:latin typeface="Calibri"/>
                <a:cs typeface="Times New Roman"/>
              </a:rPr>
              <a:t>Wszystkie parametry ulegają </a:t>
            </a:r>
          </a:p>
          <a:p>
            <a:r>
              <a:rPr lang="pl-PL" sz="1600" b="1" dirty="0" smtClean="0">
                <a:latin typeface="Calibri"/>
                <a:cs typeface="Times New Roman"/>
              </a:rPr>
              <a:t>systematycznym zmianom, </a:t>
            </a:r>
          </a:p>
          <a:p>
            <a:r>
              <a:rPr lang="pl-PL" sz="1600" b="1" dirty="0" smtClean="0">
                <a:latin typeface="Calibri"/>
                <a:cs typeface="Times New Roman"/>
              </a:rPr>
              <a:t>występuje precesja węzłów itd. </a:t>
            </a:r>
          </a:p>
          <a:p>
            <a:endParaRPr lang="pl-PL" sz="1600" b="1" dirty="0" smtClean="0">
              <a:latin typeface="Calibri"/>
              <a:cs typeface="Times New Roman"/>
            </a:endParaRPr>
          </a:p>
          <a:p>
            <a:r>
              <a:rPr lang="pl-PL" sz="1600" b="1" dirty="0" smtClean="0">
                <a:latin typeface="Calibri"/>
                <a:cs typeface="Times New Roman"/>
              </a:rPr>
              <a:t>Dlatego możemy mówić tylko o</a:t>
            </a:r>
          </a:p>
          <a:p>
            <a:r>
              <a:rPr lang="pl-PL" sz="1600" b="1" dirty="0" smtClean="0">
                <a:latin typeface="Calibri"/>
                <a:cs typeface="Times New Roman"/>
              </a:rPr>
              <a:t>prawdopodobieństwie… a jest ono</a:t>
            </a:r>
          </a:p>
          <a:p>
            <a:r>
              <a:rPr lang="pl-PL" sz="1600" b="1" dirty="0" smtClean="0">
                <a:latin typeface="Calibri"/>
                <a:cs typeface="Times New Roman"/>
              </a:rPr>
              <a:t>równe:</a:t>
            </a:r>
          </a:p>
        </p:txBody>
      </p:sp>
      <p:sp>
        <p:nvSpPr>
          <p:cNvPr id="41" name="Prostokąt 40"/>
          <p:cNvSpPr/>
          <p:nvPr/>
        </p:nvSpPr>
        <p:spPr>
          <a:xfrm>
            <a:off x="0" y="6581001"/>
            <a:ext cx="5004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 smtClean="0"/>
              <a:t>http://www.etsu.edu/physics/etsuobs/starprty/22099dgl/planalign.htm</a:t>
            </a:r>
            <a:endParaRPr lang="pl-PL" sz="1200" b="1" dirty="0"/>
          </a:p>
        </p:txBody>
      </p:sp>
      <p:sp>
        <p:nvSpPr>
          <p:cNvPr id="42" name="pole tekstowe 41"/>
          <p:cNvSpPr txBox="1"/>
          <p:nvPr/>
        </p:nvSpPr>
        <p:spPr>
          <a:xfrm>
            <a:off x="6300192" y="6021288"/>
            <a:ext cx="1628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1/8.6*10</a:t>
            </a:r>
            <a:r>
              <a:rPr lang="pl-PL" sz="2000" b="1" baseline="30000" dirty="0" smtClean="0"/>
              <a:t>46 </a:t>
            </a:r>
            <a:r>
              <a:rPr lang="pl-PL" sz="2000" b="1" dirty="0" smtClean="0"/>
              <a:t>lat</a:t>
            </a:r>
            <a:endParaRPr lang="pl-PL" sz="2000" b="1" dirty="0"/>
          </a:p>
        </p:txBody>
      </p:sp>
      <p:sp>
        <p:nvSpPr>
          <p:cNvPr id="43" name="pole tekstowe 42"/>
          <p:cNvSpPr txBox="1"/>
          <p:nvPr/>
        </p:nvSpPr>
        <p:spPr>
          <a:xfrm>
            <a:off x="5364088" y="6444044"/>
            <a:ext cx="340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Układ Słoneczny ma 4.6*10</a:t>
            </a:r>
            <a:r>
              <a:rPr lang="pl-PL" baseline="30000" dirty="0" smtClean="0"/>
              <a:t>9</a:t>
            </a:r>
            <a:r>
              <a:rPr lang="pl-PL" dirty="0" smtClean="0"/>
              <a:t> lat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Szczególne konfiguracje ciał niebieskich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3049204" cy="520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674061" y="1840756"/>
            <a:ext cx="50023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bestseller z 1974 r.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koniunkcja z 10 marca 1982 r. miała wywołać trzęsienie </a:t>
            </a:r>
          </a:p>
          <a:p>
            <a:r>
              <a:rPr lang="pl-PL" sz="1600" b="1" dirty="0" smtClean="0"/>
              <a:t>ziemi w  uskoku San Andreas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Nic się nie wydarzyło… Ale w 1980 wybuchł wulkan </a:t>
            </a:r>
          </a:p>
          <a:p>
            <a:r>
              <a:rPr lang="pl-PL" sz="1600" b="1" dirty="0" smtClean="0"/>
              <a:t>St. Helens więc powiązano go z tą koniunkcją  </a:t>
            </a:r>
            <a:r>
              <a:rPr lang="pl-PL" sz="1600" b="1" dirty="0" smtClean="0">
                <a:sym typeface="Wingdings" pitchFamily="2" charset="2"/>
              </a:rPr>
              <a:t> - stały </a:t>
            </a:r>
          </a:p>
          <a:p>
            <a:r>
              <a:rPr lang="pl-PL" sz="1600" b="1" dirty="0" smtClean="0">
                <a:sym typeface="Wingdings" pitchFamily="2" charset="2"/>
              </a:rPr>
              <a:t>wybieg, który w powiązaniu z częstością koniunkcji może</a:t>
            </a:r>
          </a:p>
          <a:p>
            <a:r>
              <a:rPr lang="pl-PL" sz="1600" b="1" dirty="0" smtClean="0">
                <a:sym typeface="Wingdings" pitchFamily="2" charset="2"/>
              </a:rPr>
              <a:t>być zastosowany do każdego wydarzenia….</a:t>
            </a:r>
            <a:endParaRPr lang="pl-PL" sz="1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437112"/>
            <a:ext cx="3328702" cy="211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707904" y="980728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Jak działa i jaką osiąga dokładność „fizyka” </a:t>
            </a:r>
            <a:r>
              <a:rPr lang="pl-PL" sz="1600" b="1" dirty="0" err="1" smtClean="0"/>
              <a:t>przepowiadaczy</a:t>
            </a:r>
            <a:endParaRPr lang="pl-PL" sz="1600" b="1" dirty="0" smtClean="0"/>
          </a:p>
          <a:p>
            <a:r>
              <a:rPr lang="pl-PL" sz="1600" b="1" dirty="0" smtClean="0"/>
              <a:t>końca świata?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Szczególne konfiguracje ciał niebieskich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66014" y="1052736"/>
            <a:ext cx="740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Gdyby jednak się tak zdarzyło to jaki efekt grawitacyjny wywołają planety na Ziemię?</a:t>
            </a:r>
            <a:endParaRPr lang="pl-PL" sz="1600" b="1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611560" y="1628800"/>
          <a:ext cx="7740860" cy="405181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48172"/>
                <a:gridCol w="1548172"/>
                <a:gridCol w="1548172"/>
                <a:gridCol w="1548172"/>
                <a:gridCol w="1548172"/>
              </a:tblGrid>
              <a:tr h="722334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 smtClean="0"/>
                        <a:t>Planeta</a:t>
                      </a:r>
                      <a:endParaRPr lang="pl-PL" sz="1800" b="1" dirty="0"/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 smtClean="0"/>
                        <a:t>Masa </a:t>
                      </a:r>
                      <a:r>
                        <a:rPr lang="pl-PL" sz="1800" b="1" dirty="0"/>
                        <a:t>(</a:t>
                      </a:r>
                      <a:r>
                        <a:rPr lang="pl-PL" sz="1800" b="1" dirty="0" smtClean="0"/>
                        <a:t>10</a:t>
                      </a:r>
                      <a:r>
                        <a:rPr lang="pl-PL" sz="1800" b="1" baseline="30000" dirty="0" smtClean="0"/>
                        <a:t>22</a:t>
                      </a:r>
                      <a:r>
                        <a:rPr lang="pl-PL" sz="1800" b="1" dirty="0"/>
                        <a:t> kg)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 smtClean="0"/>
                        <a:t>Odległość</a:t>
                      </a:r>
                      <a:endParaRPr lang="pl-PL" sz="1800" b="1" dirty="0"/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 smtClean="0"/>
                        <a:t>Grawitacja (Księżyc=1</a:t>
                      </a:r>
                      <a:r>
                        <a:rPr lang="pl-PL" sz="1800" b="1" dirty="0"/>
                        <a:t>)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 smtClean="0"/>
                        <a:t>Pływy (Księżyc=1</a:t>
                      </a:r>
                      <a:r>
                        <a:rPr lang="pl-PL" sz="1800" b="1" dirty="0"/>
                        <a:t>)</a:t>
                      </a:r>
                    </a:p>
                  </a:txBody>
                  <a:tcPr marL="78154" marR="78154" marT="39077" marB="39077" anchor="ctr"/>
                </a:tc>
              </a:tr>
              <a:tr h="365708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 smtClean="0"/>
                        <a:t>Merkury</a:t>
                      </a:r>
                      <a:endParaRPr lang="pl-PL" sz="1800" b="1" dirty="0"/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33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92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0.00008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0.0000003</a:t>
                      </a:r>
                    </a:p>
                  </a:txBody>
                  <a:tcPr marL="78154" marR="78154" marT="39077" marB="39077" anchor="ctr"/>
                </a:tc>
              </a:tr>
              <a:tr h="365708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/>
                        <a:t>W</a:t>
                      </a:r>
                      <a:r>
                        <a:rPr lang="pl-PL" sz="1800" b="1" dirty="0" smtClean="0"/>
                        <a:t>enus</a:t>
                      </a:r>
                      <a:endParaRPr lang="pl-PL" sz="1800" b="1" dirty="0"/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490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42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0.006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0.00005</a:t>
                      </a:r>
                    </a:p>
                  </a:txBody>
                  <a:tcPr marL="78154" marR="78154" marT="39077" marB="39077" anchor="ctr"/>
                </a:tc>
              </a:tr>
              <a:tr h="365708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/>
                        <a:t>Mars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64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80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0.0002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0.000001</a:t>
                      </a:r>
                    </a:p>
                  </a:txBody>
                  <a:tcPr marL="78154" marR="78154" marT="39077" marB="39077" anchor="ctr"/>
                </a:tc>
              </a:tr>
              <a:tr h="365708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 smtClean="0"/>
                        <a:t>Jowisz</a:t>
                      </a:r>
                      <a:endParaRPr lang="pl-PL" sz="1800" b="1" dirty="0"/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200,000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630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0.01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0.000006</a:t>
                      </a:r>
                    </a:p>
                  </a:txBody>
                  <a:tcPr marL="78154" marR="78154" marT="39077" marB="39077" anchor="ctr"/>
                </a:tc>
              </a:tr>
              <a:tr h="365708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/>
                        <a:t>Saturn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57,000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1280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0.0007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0.0000002</a:t>
                      </a:r>
                    </a:p>
                  </a:txBody>
                  <a:tcPr marL="78154" marR="78154" marT="39077" marB="39077" anchor="ctr"/>
                </a:tc>
              </a:tr>
              <a:tr h="567617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 smtClean="0"/>
                        <a:t>Uran</a:t>
                      </a:r>
                      <a:endParaRPr lang="pl-PL" sz="1800" b="1" dirty="0"/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8,700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2720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0.00002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0.000000003</a:t>
                      </a:r>
                    </a:p>
                  </a:txBody>
                  <a:tcPr marL="78154" marR="78154" marT="39077" marB="39077" anchor="ctr"/>
                </a:tc>
              </a:tr>
              <a:tr h="567617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 smtClean="0"/>
                        <a:t>Neptun</a:t>
                      </a:r>
                      <a:endParaRPr lang="pl-PL" sz="1800" b="1" dirty="0"/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10,000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4354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0.00001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/>
                        <a:t>0.000000001</a:t>
                      </a:r>
                    </a:p>
                  </a:txBody>
                  <a:tcPr marL="78154" marR="78154" marT="39077" marB="39077" anchor="ctr"/>
                </a:tc>
              </a:tr>
              <a:tr h="365708"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 smtClean="0"/>
                        <a:t>Księżyc</a:t>
                      </a:r>
                      <a:endParaRPr lang="pl-PL" sz="1800" b="1" dirty="0"/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7.4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/>
                        <a:t>0.384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/>
                        <a:t>1.0</a:t>
                      </a:r>
                    </a:p>
                  </a:txBody>
                  <a:tcPr marL="78154" marR="78154" marT="39077" marB="39077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b="1" dirty="0"/>
                        <a:t>1.0</a:t>
                      </a:r>
                    </a:p>
                  </a:txBody>
                  <a:tcPr marL="78154" marR="78154" marT="39077" marB="39077" anchor="ctr"/>
                </a:tc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301856" y="5877272"/>
            <a:ext cx="8540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Jeśli wszystkie planety ustawią się w linii (po jednej stronie względem Ziemi ) to wywołają</a:t>
            </a:r>
          </a:p>
          <a:p>
            <a:r>
              <a:rPr lang="pl-PL" dirty="0" smtClean="0"/>
              <a:t>efekt stanowiący 0.016701 wartości przyciągania Księżyca.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Szczególne konfiguracje ciał niebieskich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340" y="2060848"/>
            <a:ext cx="5905319" cy="390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107504" y="858198"/>
            <a:ext cx="3680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Koniunkcje a wielkie (+7) trzęsienia Ziemi</a:t>
            </a:r>
            <a:endParaRPr lang="pl-PL" sz="16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124744"/>
            <a:ext cx="2633388" cy="1597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ze strzałką 8"/>
          <p:cNvCxnSpPr>
            <a:stCxn id="7" idx="2"/>
          </p:cNvCxnSpPr>
          <p:nvPr/>
        </p:nvCxnSpPr>
        <p:spPr>
          <a:xfrm flipH="1">
            <a:off x="7020272" y="2721767"/>
            <a:ext cx="524606" cy="1499321"/>
          </a:xfrm>
          <a:prstGeom prst="straightConnector1">
            <a:avLst/>
          </a:prstGeom>
          <a:ln w="222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5013176"/>
            <a:ext cx="1966002" cy="146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Łącznik prosty ze strzałką 11"/>
          <p:cNvCxnSpPr>
            <a:stCxn id="3" idx="1"/>
          </p:cNvCxnSpPr>
          <p:nvPr/>
        </p:nvCxnSpPr>
        <p:spPr>
          <a:xfrm flipH="1" flipV="1">
            <a:off x="6372200" y="5013176"/>
            <a:ext cx="720080" cy="730201"/>
          </a:xfrm>
          <a:prstGeom prst="straightConnector1">
            <a:avLst/>
          </a:prstGeom>
          <a:ln w="222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5085184"/>
            <a:ext cx="1855439" cy="139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Łącznik prosty ze strzałką 18"/>
          <p:cNvCxnSpPr/>
          <p:nvPr/>
        </p:nvCxnSpPr>
        <p:spPr>
          <a:xfrm flipV="1">
            <a:off x="3923928" y="4581128"/>
            <a:ext cx="1080120" cy="1224136"/>
          </a:xfrm>
          <a:prstGeom prst="straightConnector1">
            <a:avLst/>
          </a:prstGeom>
          <a:ln w="222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Szczególne konfiguracje ciał niebieskich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645024"/>
            <a:ext cx="4692005" cy="30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42576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36712"/>
            <a:ext cx="446799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5508104" y="4809926"/>
            <a:ext cx="32146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Ani rano, ani wieczorem.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21.12.2012 nie będzie szczególnych </a:t>
            </a:r>
          </a:p>
          <a:p>
            <a:r>
              <a:rPr lang="pl-PL" sz="1600" b="1" dirty="0" smtClean="0"/>
              <a:t>atrakcji  na niebie.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Szczególne konfiguracje ciał niebieskich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79512" y="836712"/>
            <a:ext cx="4429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…ale dzisiaj zdarzyła się piękna koniunkcja!!!</a:t>
            </a:r>
            <a:endParaRPr lang="pl-PL" b="1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887" y="1340768"/>
            <a:ext cx="8058225" cy="530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836712"/>
            <a:ext cx="452196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95536" y="1268760"/>
            <a:ext cx="3108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Koniunkcja wygląda słabo.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 takim razie weźmy jakiś obiekt, </a:t>
            </a:r>
          </a:p>
          <a:p>
            <a:r>
              <a:rPr lang="pl-PL" sz="1600" b="1" dirty="0" smtClean="0"/>
              <a:t>który uderzy  w Ziemię.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Dobry pomysł…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908720"/>
            <a:ext cx="1096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Planetoida</a:t>
            </a:r>
            <a:endParaRPr lang="pl-PL" sz="1600" b="1" dirty="0"/>
          </a:p>
        </p:txBody>
      </p:sp>
      <p:sp>
        <p:nvSpPr>
          <p:cNvPr id="6" name="pole tekstowe 5">
            <a:hlinkClick r:id="rId2"/>
          </p:cNvPr>
          <p:cNvSpPr txBox="1"/>
          <p:nvPr/>
        </p:nvSpPr>
        <p:spPr>
          <a:xfrm>
            <a:off x="971600" y="1484784"/>
            <a:ext cx="3904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Znamy bardzo dokładanie otoczenie Ziemi…</a:t>
            </a:r>
            <a:endParaRPr lang="pl-PL" sz="1600" b="1" dirty="0"/>
          </a:p>
        </p:txBody>
      </p:sp>
      <p:sp>
        <p:nvSpPr>
          <p:cNvPr id="8" name="Prostokąt 7"/>
          <p:cNvSpPr/>
          <p:nvPr/>
        </p:nvSpPr>
        <p:spPr>
          <a:xfrm>
            <a:off x="4283968" y="3394735"/>
            <a:ext cx="47160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Współcześnie jesteśmy w stanie obserwować obiekty o rozmiarze 1m znajdujące się poza </a:t>
            </a:r>
          </a:p>
          <a:p>
            <a:r>
              <a:rPr lang="pl-PL" sz="1600" b="1" dirty="0" smtClean="0"/>
              <a:t>orbitą Księżyca!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Obiekty o rozmiarach poniżej 30 m spalają się</a:t>
            </a:r>
          </a:p>
          <a:p>
            <a:r>
              <a:rPr lang="pl-PL" sz="1600" b="1" dirty="0" smtClean="0"/>
              <a:t>całkowicie w atmosferze ziemskiej.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Żaden ze znanych obiektów NEA nie jest na orbicie kolizyjnej z Ziemią grożącej zderzeniem w tym stuleciu. </a:t>
            </a:r>
          </a:p>
        </p:txBody>
      </p:sp>
      <p:pic>
        <p:nvPicPr>
          <p:cNvPr id="9" name="Obraz 8" descr="Asteroid_2004_F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132856"/>
            <a:ext cx="3312368" cy="331236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79512" y="5589240"/>
            <a:ext cx="3528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Planetoida 2004 FH zbliżyła się na </a:t>
            </a:r>
          </a:p>
          <a:p>
            <a:r>
              <a:rPr lang="pl-PL" sz="1600" dirty="0" smtClean="0"/>
              <a:t>odległość 43 000 km w dniu 18.03.2004 </a:t>
            </a:r>
          </a:p>
          <a:p>
            <a:r>
              <a:rPr lang="pl-PL" sz="1600" dirty="0" smtClean="0"/>
              <a:t>(2</a:t>
            </a:r>
            <a:r>
              <a:rPr lang="en-US" sz="1600" dirty="0" smtClean="0"/>
              <a:t>2:08 UT</a:t>
            </a:r>
            <a:r>
              <a:rPr lang="pl-PL" sz="1600" dirty="0" smtClean="0"/>
              <a:t>) Ma rozmiar 30 m. </a:t>
            </a:r>
            <a:endParaRPr lang="pl-PL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764704"/>
            <a:ext cx="2108589" cy="21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908720"/>
            <a:ext cx="4506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„Bliskie” spotkania z planetoidami w grudniu 2012 r.</a:t>
            </a:r>
            <a:endParaRPr lang="pl-PL" sz="1600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318874" y="1391921"/>
          <a:ext cx="6506252" cy="4185919"/>
        </p:xfrm>
        <a:graphic>
          <a:graphicData uri="http://schemas.openxmlformats.org/drawingml/2006/table">
            <a:tbl>
              <a:tblPr/>
              <a:tblGrid>
                <a:gridCol w="1656184"/>
                <a:gridCol w="1596942"/>
                <a:gridCol w="1626563"/>
                <a:gridCol w="1626563"/>
              </a:tblGrid>
              <a:tr h="474133"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Obiekt</a:t>
                      </a:r>
                      <a:endParaRPr lang="pl-PL" sz="1600" b="1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pl-PL" sz="1600" b="1" dirty="0" smtClean="0"/>
                        <a:t>Data</a:t>
                      </a:r>
                      <a:r>
                        <a:rPr lang="pl-PL" sz="1600" b="1" baseline="0" dirty="0" smtClean="0"/>
                        <a:t> zbliżenia</a:t>
                      </a:r>
                      <a:endParaRPr lang="pl-PL" sz="1600" b="1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Odległość</a:t>
                      </a:r>
                      <a:endParaRPr lang="pl-PL" sz="1600" b="1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endParaRPr lang="pl-PL" sz="1600" b="1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JD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/>
                        <a:t>Kalendarz</a:t>
                      </a:r>
                      <a:endParaRPr lang="pl-PL" sz="1600" b="1" dirty="0"/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(AU)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133">
                <a:tc>
                  <a:txBody>
                    <a:bodyPr/>
                    <a:lstStyle/>
                    <a:p>
                      <a:r>
                        <a:rPr lang="pl-PL" sz="1600" b="1"/>
                        <a:t>2009 BS5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2456273.14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2012 Dec. 11.64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0.02141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133">
                <a:tc>
                  <a:txBody>
                    <a:bodyPr/>
                    <a:lstStyle/>
                    <a:p>
                      <a:r>
                        <a:rPr lang="pl-PL" sz="1600" b="1"/>
                        <a:t>(4179) Toutatis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2456273.78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2012 Dec. 12.28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0.04633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133">
                <a:tc>
                  <a:txBody>
                    <a:bodyPr/>
                    <a:lstStyle/>
                    <a:p>
                      <a:r>
                        <a:rPr lang="pl-PL" sz="1600" b="1"/>
                        <a:t>(88213) 2001 AF2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2456277.21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2012 Dec. 15.71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0.1812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133">
                <a:tc>
                  <a:txBody>
                    <a:bodyPr/>
                    <a:lstStyle/>
                    <a:p>
                      <a:r>
                        <a:rPr lang="pl-PL" sz="1600" b="1"/>
                        <a:t>1999 NW2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2456280.98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2012 Dec. 19.48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0.1695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133">
                <a:tc>
                  <a:txBody>
                    <a:bodyPr/>
                    <a:lstStyle/>
                    <a:p>
                      <a:r>
                        <a:rPr lang="pl-PL" sz="1600" b="1"/>
                        <a:t>(33342) 1998 WT24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2456284.82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2012 Dec. 23.32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0.1779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133">
                <a:tc>
                  <a:txBody>
                    <a:bodyPr/>
                    <a:lstStyle/>
                    <a:p>
                      <a:r>
                        <a:rPr lang="pl-PL" sz="1600" b="1"/>
                        <a:t>2000 WL63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2456288.18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2012 Dec. 26.68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0.1772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4133">
                <a:tc>
                  <a:txBody>
                    <a:bodyPr/>
                    <a:lstStyle/>
                    <a:p>
                      <a:r>
                        <a:rPr lang="pl-PL" sz="1600" b="1"/>
                        <a:t>2003 UC20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2456291.31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/>
                        <a:t>2012 Dec. 29.81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b="1" dirty="0"/>
                        <a:t>0.0659</a:t>
                      </a:r>
                    </a:p>
                  </a:txBody>
                  <a:tcPr marL="67733" marR="67733" marT="33867" marB="338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323528" y="5949280"/>
            <a:ext cx="8834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Ze względu na rozmiar jedynie (4179) </a:t>
            </a:r>
            <a:r>
              <a:rPr lang="pl-PL" dirty="0" err="1" smtClean="0"/>
              <a:t>Toutatis</a:t>
            </a:r>
            <a:r>
              <a:rPr lang="pl-PL" dirty="0" smtClean="0"/>
              <a:t> zasługuje na uwagę (</a:t>
            </a:r>
            <a:r>
              <a:rPr lang="nn-NO" dirty="0" smtClean="0"/>
              <a:t>4.5 km × 2.4 km ×1.9 km</a:t>
            </a:r>
            <a:r>
              <a:rPr lang="pl-PL" dirty="0" smtClean="0"/>
              <a:t>)</a:t>
            </a:r>
          </a:p>
          <a:p>
            <a:r>
              <a:rPr lang="pl-PL" dirty="0" smtClean="0"/>
              <a:t>Minie nas w odległości 6 931 000 km (180 razy dalej niż Księżyc)…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495108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dirty="0" smtClean="0"/>
              <a:t>Co to jest koniec świata?</a:t>
            </a:r>
            <a:endParaRPr lang="pl-PL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488832" cy="5835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528" y="980728"/>
            <a:ext cx="771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Nibiru</a:t>
            </a:r>
            <a:r>
              <a:rPr lang="pl-PL" sz="1600" dirty="0" smtClean="0"/>
              <a:t> – wymyślił ją </a:t>
            </a:r>
            <a:r>
              <a:rPr lang="pl-PL" sz="1600" dirty="0" err="1" smtClean="0"/>
              <a:t>Zecharia</a:t>
            </a:r>
            <a:r>
              <a:rPr lang="pl-PL" sz="1600" dirty="0" smtClean="0"/>
              <a:t> </a:t>
            </a:r>
            <a:r>
              <a:rPr lang="pl-PL" sz="1600" dirty="0" err="1" smtClean="0"/>
              <a:t>Sitchin</a:t>
            </a:r>
            <a:r>
              <a:rPr lang="pl-PL" sz="1600" dirty="0" smtClean="0"/>
              <a:t>, który sam siebie nauczył odczytywać zapisy Sumerów.</a:t>
            </a:r>
            <a:endParaRPr lang="pl-PL" sz="16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23528" y="1556792"/>
            <a:ext cx="7616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Uważał, że Sumerowie znali 12 planet (chociaż w tekstach nie wspominają nigdy więcej </a:t>
            </a:r>
          </a:p>
          <a:p>
            <a:r>
              <a:rPr lang="pl-PL" sz="1600" b="1" dirty="0" smtClean="0"/>
              <a:t>niż 5). Dwunastą planetą miała być </a:t>
            </a:r>
            <a:r>
              <a:rPr lang="pl-PL" sz="1600" b="1" dirty="0" err="1" smtClean="0"/>
              <a:t>Nibiru</a:t>
            </a:r>
            <a:r>
              <a:rPr lang="pl-PL" sz="1600" b="1" dirty="0" smtClean="0"/>
              <a:t>, która obiega Słońce raz na 3600 lat i jest </a:t>
            </a:r>
          </a:p>
          <a:p>
            <a:r>
              <a:rPr lang="pl-PL" sz="1600" b="1" dirty="0" smtClean="0"/>
              <a:t>zamieszkana przez istoty, które w przeszłości „przerobiły” małpy w ludzi.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708920"/>
            <a:ext cx="227545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179512" y="6237312"/>
            <a:ext cx="282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Powstanie Ziemi wg </a:t>
            </a:r>
            <a:r>
              <a:rPr lang="pl-PL" dirty="0" err="1" smtClean="0"/>
              <a:t>Sitchina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059832" y="2780928"/>
            <a:ext cx="548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Na początku swej „kariery” </a:t>
            </a:r>
            <a:r>
              <a:rPr lang="pl-PL" sz="1600" b="1" dirty="0" err="1" smtClean="0"/>
              <a:t>Sitchin</a:t>
            </a:r>
            <a:r>
              <a:rPr lang="pl-PL" sz="1600" b="1" dirty="0" smtClean="0"/>
              <a:t> uważał, że </a:t>
            </a:r>
            <a:r>
              <a:rPr lang="pl-PL" sz="1600" b="1" dirty="0" err="1" smtClean="0"/>
              <a:t>Nibiru</a:t>
            </a:r>
            <a:r>
              <a:rPr lang="pl-PL" sz="1600" b="1" dirty="0" smtClean="0"/>
              <a:t> nie zbliży </a:t>
            </a:r>
          </a:p>
          <a:p>
            <a:r>
              <a:rPr lang="pl-PL" sz="1600" b="1" dirty="0" smtClean="0"/>
              <a:t>się do Ziemi wcześniej niż w 2900 roku. Potem nagle zmienił </a:t>
            </a:r>
          </a:p>
          <a:p>
            <a:r>
              <a:rPr lang="pl-PL" sz="1600" b="1" dirty="0" smtClean="0"/>
              <a:t>zdanie i zaczął mówić o 2012 r.</a:t>
            </a:r>
            <a:endParaRPr lang="pl-PL" sz="1600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203848" y="4437112"/>
            <a:ext cx="4972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OK. Załóżmy, że </a:t>
            </a:r>
            <a:r>
              <a:rPr lang="pl-PL" sz="1600" dirty="0" err="1" smtClean="0"/>
              <a:t>Nibiru</a:t>
            </a:r>
            <a:r>
              <a:rPr lang="pl-PL" sz="1600" dirty="0" smtClean="0"/>
              <a:t> zbliża się do Ziemi i uderzy w nią </a:t>
            </a:r>
          </a:p>
          <a:p>
            <a:r>
              <a:rPr lang="pl-PL" sz="1600" dirty="0" smtClean="0"/>
              <a:t>w 2012 r. Przyjrzyjmy się jej orbicie ale najpierw pierwszy </a:t>
            </a:r>
          </a:p>
          <a:p>
            <a:r>
              <a:rPr lang="pl-PL" sz="1600" dirty="0" smtClean="0"/>
              <a:t>wzór… </a:t>
            </a:r>
            <a:r>
              <a:rPr lang="pl-PL" sz="1600" dirty="0" smtClean="0">
                <a:sym typeface="Wingdings" pitchFamily="2" charset="2"/>
              </a:rPr>
              <a:t></a:t>
            </a: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3902"/>
            <a:ext cx="2309817" cy="317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pole tekstowe 13"/>
          <p:cNvSpPr txBox="1"/>
          <p:nvPr/>
        </p:nvSpPr>
        <p:spPr>
          <a:xfrm>
            <a:off x="395536" y="836712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Jan Kepler</a:t>
            </a:r>
            <a:endParaRPr lang="pl-PL" b="1" dirty="0"/>
          </a:p>
        </p:txBody>
      </p:sp>
      <p:sp>
        <p:nvSpPr>
          <p:cNvPr id="15" name="Prostokąt 14"/>
          <p:cNvSpPr/>
          <p:nvPr/>
        </p:nvSpPr>
        <p:spPr>
          <a:xfrm>
            <a:off x="3388904" y="764704"/>
            <a:ext cx="5503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I prawo: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Ruch planety wokół Słońca odbywa się po elipsie. Słońce znajduje się w jednym z dwóch ognisk elipsy</a:t>
            </a:r>
            <a:endParaRPr lang="pl-PL" sz="1600" b="1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941168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Prostokąt 17"/>
          <p:cNvSpPr/>
          <p:nvPr/>
        </p:nvSpPr>
        <p:spPr>
          <a:xfrm>
            <a:off x="3390044" y="1916832"/>
            <a:ext cx="5286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II prawo: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 równych jednostkach czasu, promień wodzący planety poprowadzony od Słońca zakreśla równe pola.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493716" y="2758426"/>
            <a:ext cx="1800198" cy="227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Prostokąt 19"/>
          <p:cNvSpPr/>
          <p:nvPr/>
        </p:nvSpPr>
        <p:spPr>
          <a:xfrm>
            <a:off x="3500430" y="4437112"/>
            <a:ext cx="5286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III prawo: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Drugie potęgi okresów obiegu planet dookoła Słońca są wprost proporcjonalne do trzecich potęg ich średnich odległości od Słońca.</a:t>
            </a:r>
          </a:p>
        </p:txBody>
      </p:sp>
      <p:graphicFrame>
        <p:nvGraphicFramePr>
          <p:cNvPr id="21" name="Obiekt 20"/>
          <p:cNvGraphicFramePr>
            <a:graphicFrameLocks noChangeAspect="1"/>
          </p:cNvGraphicFramePr>
          <p:nvPr/>
        </p:nvGraphicFramePr>
        <p:xfrm>
          <a:off x="3851920" y="3284984"/>
          <a:ext cx="1228064" cy="1008112"/>
        </p:xfrm>
        <a:graphic>
          <a:graphicData uri="http://schemas.openxmlformats.org/presentationml/2006/ole">
            <p:oleObj spid="_x0000_s29698" name="Równanie" r:id="rId6" imgW="850680" imgH="698400" progId="Equation.3">
              <p:embed/>
            </p:oleObj>
          </a:graphicData>
        </a:graphic>
      </p:graphicFrame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3501008"/>
            <a:ext cx="20574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3347864" y="6023029"/>
            <a:ext cx="5378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Dzięki tym prawom polecieliśmy na Księżyc, odkryliśmy </a:t>
            </a:r>
          </a:p>
          <a:p>
            <a:r>
              <a:rPr lang="pl-PL" dirty="0" smtClean="0"/>
              <a:t>Neptuna, znaleźliśmy czarne dziury </a:t>
            </a:r>
            <a:r>
              <a:rPr lang="pl-PL" dirty="0" err="1" smtClean="0"/>
              <a:t>itd</a:t>
            </a:r>
            <a:r>
              <a:rPr lang="pl-PL" dirty="0" smtClean="0"/>
              <a:t>…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Elipsa 4"/>
          <p:cNvSpPr/>
          <p:nvPr/>
        </p:nvSpPr>
        <p:spPr>
          <a:xfrm>
            <a:off x="3203848" y="1340768"/>
            <a:ext cx="5400600" cy="1800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łoneczko 5"/>
          <p:cNvSpPr/>
          <p:nvPr/>
        </p:nvSpPr>
        <p:spPr>
          <a:xfrm>
            <a:off x="3563888" y="2132856"/>
            <a:ext cx="216024" cy="21602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3203848" y="1772816"/>
            <a:ext cx="936104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134610" y="1052736"/>
            <a:ext cx="397493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Aby uderzyć w Ziemię </a:t>
            </a:r>
            <a:r>
              <a:rPr lang="pl-PL" sz="1600" b="1" dirty="0" err="1" smtClean="0"/>
              <a:t>Nibiru</a:t>
            </a:r>
            <a:endParaRPr lang="pl-PL" sz="1600" b="1" dirty="0" smtClean="0"/>
          </a:p>
          <a:p>
            <a:r>
              <a:rPr lang="pl-PL" sz="1600" b="1" dirty="0" smtClean="0"/>
              <a:t>musi w peryhelium znaleźć się</a:t>
            </a:r>
          </a:p>
          <a:p>
            <a:r>
              <a:rPr lang="pl-PL" sz="1600" b="1" dirty="0" smtClean="0"/>
              <a:t>w odległości mniejszej od 1 </a:t>
            </a:r>
            <a:r>
              <a:rPr lang="pl-PL" sz="1600" b="1" dirty="0" err="1" smtClean="0"/>
              <a:t>j.a</a:t>
            </a:r>
            <a:r>
              <a:rPr lang="pl-PL" sz="1600" b="1" dirty="0" smtClean="0"/>
              <a:t>.</a:t>
            </a:r>
          </a:p>
          <a:p>
            <a:r>
              <a:rPr lang="pl-PL" sz="1600" b="1" dirty="0" smtClean="0"/>
              <a:t>od Słońca.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Weźmy okres obiegu proponowany</a:t>
            </a:r>
          </a:p>
          <a:p>
            <a:r>
              <a:rPr lang="pl-PL" sz="1600" b="1" dirty="0" smtClean="0"/>
              <a:t>przez </a:t>
            </a:r>
            <a:r>
              <a:rPr lang="pl-PL" sz="1600" b="1" dirty="0" err="1" smtClean="0"/>
              <a:t>Sitchina</a:t>
            </a:r>
            <a:r>
              <a:rPr lang="pl-PL" sz="1600" b="1" dirty="0" smtClean="0"/>
              <a:t>: p = 3600 lat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Proponowana orbita </a:t>
            </a:r>
            <a:r>
              <a:rPr lang="pl-PL" sz="1600" b="1" dirty="0" err="1" smtClean="0"/>
              <a:t>Nibiru</a:t>
            </a:r>
            <a:r>
              <a:rPr lang="pl-PL" sz="1600" b="1" dirty="0" smtClean="0"/>
              <a:t> jest</a:t>
            </a:r>
          </a:p>
          <a:p>
            <a:r>
              <a:rPr lang="pl-PL" sz="1600" b="1" dirty="0" smtClean="0"/>
              <a:t>tak eliptyczna, że przypomina linię</a:t>
            </a:r>
          </a:p>
          <a:p>
            <a:r>
              <a:rPr lang="pl-PL" sz="1600" b="1" dirty="0" smtClean="0"/>
              <a:t>prostą (rysunek tego nie pokazuje aby</a:t>
            </a:r>
          </a:p>
          <a:p>
            <a:r>
              <a:rPr lang="pl-PL" sz="1600" b="1" dirty="0" smtClean="0"/>
              <a:t>zachować przejrzystość). Wynika stąd, że </a:t>
            </a:r>
          </a:p>
          <a:p>
            <a:r>
              <a:rPr lang="pl-PL" sz="1600" b="1" dirty="0" err="1" smtClean="0"/>
              <a:t>Nibiru</a:t>
            </a:r>
            <a:r>
              <a:rPr lang="pl-PL" sz="1600" b="1" dirty="0" smtClean="0"/>
              <a:t> powinna być niezwykle szybka </a:t>
            </a:r>
          </a:p>
          <a:p>
            <a:r>
              <a:rPr lang="pl-PL" sz="1600" b="1" dirty="0" smtClean="0"/>
              <a:t>w peryhelium i bardzo powolna w aphelium.</a:t>
            </a:r>
          </a:p>
          <a:p>
            <a:endParaRPr lang="pl-PL" sz="1600" b="1" dirty="0" smtClean="0"/>
          </a:p>
        </p:txBody>
      </p:sp>
      <p:cxnSp>
        <p:nvCxnSpPr>
          <p:cNvPr id="10" name="Łącznik prosty 9"/>
          <p:cNvCxnSpPr>
            <a:endCxn id="5" idx="6"/>
          </p:cNvCxnSpPr>
          <p:nvPr/>
        </p:nvCxnSpPr>
        <p:spPr>
          <a:xfrm>
            <a:off x="3203848" y="2204864"/>
            <a:ext cx="5400600" cy="3600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6228184" y="1844824"/>
            <a:ext cx="179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wielka półoś =2a</a:t>
            </a:r>
            <a:endParaRPr lang="pl-PL" dirty="0">
              <a:solidFill>
                <a:srgbClr val="FF0000"/>
              </a:solidFill>
            </a:endParaRPr>
          </a:p>
        </p:txBody>
      </p:sp>
      <p:cxnSp>
        <p:nvCxnSpPr>
          <p:cNvPr id="14" name="Łącznik prosty 13"/>
          <p:cNvCxnSpPr/>
          <p:nvPr/>
        </p:nvCxnSpPr>
        <p:spPr>
          <a:xfrm>
            <a:off x="3203848" y="2203200"/>
            <a:ext cx="432048" cy="0"/>
          </a:xfrm>
          <a:prstGeom prst="line">
            <a:avLst/>
          </a:prstGeom>
          <a:ln w="3492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4211960" y="2492896"/>
            <a:ext cx="192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00B050"/>
                </a:solidFill>
              </a:rPr>
              <a:t>peryhelium = 1 </a:t>
            </a:r>
            <a:r>
              <a:rPr lang="pl-PL" dirty="0" err="1" smtClean="0">
                <a:solidFill>
                  <a:srgbClr val="00B050"/>
                </a:solidFill>
              </a:rPr>
              <a:t>j.a</a:t>
            </a:r>
            <a:r>
              <a:rPr lang="pl-PL" dirty="0" smtClean="0">
                <a:solidFill>
                  <a:srgbClr val="00B050"/>
                </a:solidFill>
              </a:rPr>
              <a:t>.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4572000" y="3645024"/>
            <a:ext cx="4016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Policzmy w jakiej odległości maksymalnej od </a:t>
            </a:r>
          </a:p>
          <a:p>
            <a:r>
              <a:rPr lang="pl-PL" sz="1600" b="1" dirty="0" smtClean="0"/>
              <a:t>Słońca może znaleźć się </a:t>
            </a:r>
            <a:r>
              <a:rPr lang="pl-PL" sz="1600" b="1" dirty="0" err="1" smtClean="0"/>
              <a:t>Nibiru</a:t>
            </a:r>
            <a:r>
              <a:rPr lang="pl-PL" sz="1600" b="1" dirty="0" smtClean="0"/>
              <a:t>:</a:t>
            </a:r>
          </a:p>
        </p:txBody>
      </p:sp>
      <p:graphicFrame>
        <p:nvGraphicFramePr>
          <p:cNvPr id="17" name="Obiekt 16"/>
          <p:cNvGraphicFramePr>
            <a:graphicFrameLocks noChangeAspect="1"/>
          </p:cNvGraphicFramePr>
          <p:nvPr/>
        </p:nvGraphicFramePr>
        <p:xfrm>
          <a:off x="5580112" y="4399496"/>
          <a:ext cx="2090635" cy="499256"/>
        </p:xfrm>
        <a:graphic>
          <a:graphicData uri="http://schemas.openxmlformats.org/presentationml/2006/ole">
            <p:oleObj spid="_x0000_s30722" name="Równanie" r:id="rId3" imgW="850680" imgH="203040" progId="Equation.3">
              <p:embed/>
            </p:oleObj>
          </a:graphicData>
        </a:graphic>
      </p:graphicFrame>
      <p:sp>
        <p:nvSpPr>
          <p:cNvPr id="18" name="pole tekstowe 17"/>
          <p:cNvSpPr txBox="1"/>
          <p:nvPr/>
        </p:nvSpPr>
        <p:spPr>
          <a:xfrm>
            <a:off x="4572000" y="5301208"/>
            <a:ext cx="1103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ponieważ: </a:t>
            </a:r>
            <a:endParaRPr lang="pl-PL" sz="1600" b="1" dirty="0"/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5940152" y="5694482"/>
          <a:ext cx="1228154" cy="566841"/>
        </p:xfrm>
        <a:graphic>
          <a:graphicData uri="http://schemas.openxmlformats.org/presentationml/2006/ole">
            <p:oleObj spid="_x0000_s30723" name="Równanie" r:id="rId4" imgW="495000" imgH="228600" progId="Equation.3">
              <p:embed/>
            </p:oleObj>
          </a:graphicData>
        </a:graphic>
      </p:graphicFrame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725144"/>
            <a:ext cx="24479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403648" y="1196752"/>
            <a:ext cx="1367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otrzymujemy:</a:t>
            </a:r>
            <a:endParaRPr lang="pl-PL" sz="1600" b="1" dirty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3419872" y="1740504"/>
          <a:ext cx="1791146" cy="493704"/>
        </p:xfrm>
        <a:graphic>
          <a:graphicData uri="http://schemas.openxmlformats.org/presentationml/2006/ole">
            <p:oleObj spid="_x0000_s31746" name="Równanie" r:id="rId3" imgW="736560" imgH="203040" progId="Equation.3">
              <p:embed/>
            </p:oleObj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567240" y="2708920"/>
            <a:ext cx="7533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Czyli, jeśli obiekt obiega Słońce w ciągu 3600 lat i w peryhelium zbliża się do Słońca na </a:t>
            </a:r>
          </a:p>
          <a:p>
            <a:r>
              <a:rPr lang="pl-PL" sz="1600" b="1" dirty="0" smtClean="0"/>
              <a:t>odległość równą 1 </a:t>
            </a:r>
            <a:r>
              <a:rPr lang="pl-PL" sz="1600" b="1" dirty="0" err="1" smtClean="0"/>
              <a:t>j.a</a:t>
            </a:r>
            <a:r>
              <a:rPr lang="pl-PL" sz="1600" b="1" dirty="0" smtClean="0"/>
              <a:t>. to oznacza, że w aphelium znajduje się w odległości 469 </a:t>
            </a:r>
            <a:r>
              <a:rPr lang="pl-PL" sz="1600" b="1" dirty="0" err="1" smtClean="0"/>
              <a:t>j.a</a:t>
            </a:r>
            <a:r>
              <a:rPr lang="pl-PL" sz="1600" b="1" dirty="0" smtClean="0"/>
              <a:t>. </a:t>
            </a:r>
            <a:endParaRPr lang="pl-PL" sz="16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971600" y="4077072"/>
            <a:ext cx="5047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Ta odległość to: </a:t>
            </a:r>
          </a:p>
          <a:p>
            <a:r>
              <a:rPr lang="pl-PL" sz="1600" b="1" dirty="0" smtClean="0"/>
              <a:t>		12 razy dalej niż Pluton</a:t>
            </a:r>
          </a:p>
          <a:p>
            <a:r>
              <a:rPr lang="pl-PL" sz="1600" b="1" dirty="0" smtClean="0"/>
              <a:t>		70 miliardów kilometrów od Słońca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845842" y="5364505"/>
            <a:ext cx="7254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Taki obiekt jest bardzo narażony na perturbacje i zmiany orbity. Załóżmy jednak, że </a:t>
            </a:r>
          </a:p>
          <a:p>
            <a:r>
              <a:rPr lang="pl-PL" sz="1600" b="1" dirty="0" smtClean="0"/>
              <a:t>zbliża się do Ziemi. Gdzie powinien się teraz znajdować?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995886" y="1391080"/>
          <a:ext cx="5312418" cy="4063999"/>
        </p:xfrm>
        <a:graphic>
          <a:graphicData uri="http://schemas.openxmlformats.org/drawingml/2006/table">
            <a:tbl>
              <a:tblPr/>
              <a:tblGrid>
                <a:gridCol w="1770806"/>
                <a:gridCol w="1770806"/>
                <a:gridCol w="1770806"/>
              </a:tblGrid>
              <a:tr h="557804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Data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Odległość od Słońca (AU</a:t>
                      </a:r>
                      <a:r>
                        <a:rPr lang="pl-PL" sz="1400" b="1" dirty="0"/>
                        <a:t>)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Jasność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7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01.07.2010 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9.36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5.5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7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01.10.2010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8.66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5.3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7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01.01.2011 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7.94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5.2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7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01.04.2011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7.20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4.8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7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01.07.2011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6.43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3.8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7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01.10.2011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5.60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3.2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7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01.01.2012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4.72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3.1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7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01.04.2012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3.78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2.2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7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01.07.2012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2.76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0.2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7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01.10.2012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1.65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-3.8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8745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21.12.2012</a:t>
                      </a:r>
                      <a:endParaRPr lang="pl-PL" sz="1400" b="1" dirty="0"/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0.98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-17.9</a:t>
                      </a:r>
                    </a:p>
                  </a:txBody>
                  <a:tcPr marL="79686" marR="79686" marT="39843" marB="3984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251520" y="908720"/>
            <a:ext cx="4856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Jasność </a:t>
            </a:r>
            <a:r>
              <a:rPr lang="pl-PL" sz="1600" b="1" dirty="0" err="1" smtClean="0"/>
              <a:t>Nibiru</a:t>
            </a:r>
            <a:r>
              <a:rPr lang="pl-PL" sz="1600" b="1" dirty="0" smtClean="0"/>
              <a:t> przy założeniu, że jest rozmiarów Ziemi: </a:t>
            </a:r>
            <a:endParaRPr lang="pl-PL" sz="16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65151" y="5661248"/>
            <a:ext cx="7435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Jeśli jest rozmiarów Jowisza to jasność należy zwiększyć (czyli odjąć </a:t>
            </a:r>
            <a:r>
              <a:rPr lang="pl-PL" sz="1600" b="1" dirty="0" smtClean="0">
                <a:sym typeface="Wingdings" pitchFamily="2" charset="2"/>
              </a:rPr>
              <a:t></a:t>
            </a:r>
            <a:r>
              <a:rPr lang="pl-PL" sz="1600" b="1" dirty="0" smtClean="0"/>
              <a:t>) o 5 </a:t>
            </a:r>
            <a:r>
              <a:rPr lang="pl-PL" sz="1600" b="1" dirty="0" err="1" smtClean="0"/>
              <a:t>magnitudo</a:t>
            </a:r>
            <a:endParaRPr lang="pl-PL" sz="16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36520" y="6093296"/>
            <a:ext cx="7579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Wniosek: Jej istnienia nikt nie może ukryć. Już jest widoczna wyraźnie gołym okiem na </a:t>
            </a:r>
          </a:p>
          <a:p>
            <a:r>
              <a:rPr lang="pl-PL" sz="1600" b="1" dirty="0" smtClean="0"/>
              <a:t>niebie. Proszę sobie ją znaleźć samodzielnie. Nie udało się? W takim razie ktoś się myli?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70965" y="836712"/>
            <a:ext cx="8621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Planeta X – postulowano istnienie kolejnej planety, kiedy okazało się, że zaburzenia widoczne w ruchu </a:t>
            </a:r>
            <a:r>
              <a:rPr lang="pl-PL" sz="1400" b="1" dirty="0" err="1" smtClean="0"/>
              <a:t>Urana</a:t>
            </a:r>
            <a:r>
              <a:rPr lang="pl-PL" sz="1400" b="1" dirty="0" smtClean="0"/>
              <a:t> nie mogą być wytłumaczone obecnością Neptuna, a Pluton jest zbyt mały aby rozwiązać ten problem.</a:t>
            </a:r>
          </a:p>
          <a:p>
            <a:endParaRPr lang="pl-PL" sz="1400" dirty="0" smtClean="0"/>
          </a:p>
          <a:p>
            <a:r>
              <a:rPr lang="pl-PL" sz="1400" dirty="0" smtClean="0"/>
              <a:t>Jak to było z Uranem i Neptunem?</a:t>
            </a:r>
          </a:p>
        </p:txBody>
      </p:sp>
      <p:grpSp>
        <p:nvGrpSpPr>
          <p:cNvPr id="8" name="Grupa 7"/>
          <p:cNvGrpSpPr/>
          <p:nvPr/>
        </p:nvGrpSpPr>
        <p:grpSpPr>
          <a:xfrm>
            <a:off x="179512" y="1844824"/>
            <a:ext cx="1631985" cy="2333873"/>
            <a:chOff x="681454" y="1850441"/>
            <a:chExt cx="1631985" cy="233387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5470" y="1850441"/>
              <a:ext cx="1418130" cy="1801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pole tekstowe 9"/>
            <p:cNvSpPr txBox="1"/>
            <p:nvPr/>
          </p:nvSpPr>
          <p:spPr>
            <a:xfrm>
              <a:off x="681454" y="3722649"/>
              <a:ext cx="1631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b="1" dirty="0" smtClean="0"/>
                <a:t>Sir William </a:t>
              </a:r>
              <a:r>
                <a:rPr lang="pl-PL" sz="1200" b="1" dirty="0" err="1" smtClean="0"/>
                <a:t>Hershel</a:t>
              </a:r>
              <a:endParaRPr lang="pl-PL" sz="1200" b="1" dirty="0" smtClean="0"/>
            </a:p>
            <a:p>
              <a:r>
                <a:rPr lang="pl-PL" sz="1200" b="1" dirty="0" smtClean="0"/>
                <a:t>odkrył </a:t>
              </a:r>
              <a:r>
                <a:rPr lang="pl-PL" sz="1200" b="1" dirty="0" err="1" smtClean="0"/>
                <a:t>Urana</a:t>
              </a:r>
              <a:r>
                <a:rPr lang="pl-PL" sz="1200" b="1" dirty="0" smtClean="0"/>
                <a:t> w 1781 r.</a:t>
              </a:r>
              <a:endParaRPr lang="pl-PL" sz="1200" b="1" dirty="0"/>
            </a:p>
          </p:txBody>
        </p: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295" y="4285711"/>
            <a:ext cx="1280385" cy="134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upa 11"/>
          <p:cNvGrpSpPr/>
          <p:nvPr/>
        </p:nvGrpSpPr>
        <p:grpSpPr>
          <a:xfrm>
            <a:off x="2843808" y="2996952"/>
            <a:ext cx="2232248" cy="2443162"/>
            <a:chOff x="1800225" y="1619250"/>
            <a:chExt cx="2232248" cy="2443162"/>
          </a:xfrm>
        </p:grpSpPr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327948" y="3708399"/>
              <a:ext cx="1704525" cy="3540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sz="1200" b="1" dirty="0" err="1"/>
                <a:t>Urbain</a:t>
              </a:r>
              <a:r>
                <a:rPr lang="en-GB" sz="1200" b="1" dirty="0"/>
                <a:t> Jean Le </a:t>
              </a:r>
              <a:r>
                <a:rPr lang="en-GB" sz="1200" b="1" dirty="0" err="1"/>
                <a:t>Verrier</a:t>
              </a:r>
              <a:r>
                <a:rPr lang="en-GB" sz="1200" b="1" dirty="0"/>
                <a:t> </a:t>
              </a:r>
            </a:p>
          </p:txBody>
        </p:sp>
        <p:sp>
          <p:nvSpPr>
            <p:cNvPr id="14" name="AutoShape 8"/>
            <p:cNvSpPr>
              <a:spLocks noChangeAspect="1" noChangeArrowheads="1"/>
            </p:cNvSpPr>
            <p:nvPr/>
          </p:nvSpPr>
          <p:spPr bwMode="auto">
            <a:xfrm>
              <a:off x="1800225" y="1619250"/>
              <a:ext cx="1620838" cy="1800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1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66322" y="2267321"/>
              <a:ext cx="1288963" cy="1474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6" name="Grupa 15"/>
          <p:cNvGrpSpPr/>
          <p:nvPr/>
        </p:nvGrpSpPr>
        <p:grpSpPr>
          <a:xfrm>
            <a:off x="3402013" y="1167777"/>
            <a:ext cx="2174862" cy="2362206"/>
            <a:chOff x="6826263" y="2700338"/>
            <a:chExt cx="2174862" cy="2362206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6826263" y="4708531"/>
              <a:ext cx="1386011" cy="3540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sz="1200" b="1" dirty="0"/>
                <a:t>John Couch Adams</a:t>
              </a:r>
            </a:p>
          </p:txBody>
        </p:sp>
        <p:sp>
          <p:nvSpPr>
            <p:cNvPr id="18" name="AutoShape 7"/>
            <p:cNvSpPr>
              <a:spLocks noChangeAspect="1" noChangeArrowheads="1"/>
            </p:cNvSpPr>
            <p:nvPr/>
          </p:nvSpPr>
          <p:spPr bwMode="auto">
            <a:xfrm>
              <a:off x="7380288" y="2700338"/>
              <a:ext cx="1620837" cy="1800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70278" y="3420418"/>
              <a:ext cx="1178834" cy="1302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pole tekstowe 19"/>
          <p:cNvSpPr txBox="1"/>
          <p:nvPr/>
        </p:nvSpPr>
        <p:spPr>
          <a:xfrm>
            <a:off x="1763688" y="2304162"/>
            <a:ext cx="180216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smtClean="0"/>
              <a:t>Szybko okazuje się, </a:t>
            </a:r>
          </a:p>
          <a:p>
            <a:r>
              <a:rPr lang="pl-PL" sz="1200" b="1" dirty="0" smtClean="0"/>
              <a:t>że ruch </a:t>
            </a:r>
            <a:r>
              <a:rPr lang="pl-PL" sz="1200" b="1" dirty="0" err="1" smtClean="0"/>
              <a:t>Urana</a:t>
            </a:r>
            <a:r>
              <a:rPr lang="pl-PL" sz="1200" b="1" dirty="0" smtClean="0"/>
              <a:t> </a:t>
            </a:r>
          </a:p>
          <a:p>
            <a:r>
              <a:rPr lang="pl-PL" sz="1200" b="1" dirty="0" smtClean="0"/>
              <a:t>jest zaburzony.</a:t>
            </a:r>
          </a:p>
          <a:p>
            <a:endParaRPr lang="pl-PL" sz="1200" b="1" dirty="0" smtClean="0"/>
          </a:p>
          <a:p>
            <a:r>
              <a:rPr lang="pl-PL" sz="1200" b="1" dirty="0" smtClean="0"/>
              <a:t>Zaburzenie musiało być</a:t>
            </a:r>
          </a:p>
          <a:p>
            <a:r>
              <a:rPr lang="pl-PL" sz="1200" b="1" dirty="0" smtClean="0"/>
              <a:t>wywołane przez inny </a:t>
            </a:r>
          </a:p>
          <a:p>
            <a:r>
              <a:rPr lang="pl-PL" sz="1200" b="1" dirty="0" smtClean="0"/>
              <a:t>masywny obiekt leżący</a:t>
            </a:r>
          </a:p>
          <a:p>
            <a:r>
              <a:rPr lang="pl-PL" sz="1200" b="1" dirty="0" smtClean="0"/>
              <a:t>dalej.</a:t>
            </a:r>
          </a:p>
          <a:p>
            <a:endParaRPr lang="pl-PL" sz="1200" b="1" dirty="0" smtClean="0"/>
          </a:p>
          <a:p>
            <a:r>
              <a:rPr lang="pl-PL" sz="1200" b="1" dirty="0" smtClean="0"/>
              <a:t>Wykorzystując ówczesną</a:t>
            </a:r>
          </a:p>
          <a:p>
            <a:r>
              <a:rPr lang="pl-PL" sz="1200" b="1" dirty="0" smtClean="0"/>
              <a:t>wiedzę dwaj matematycy</a:t>
            </a:r>
          </a:p>
          <a:p>
            <a:r>
              <a:rPr lang="pl-PL" sz="1200" b="1" dirty="0" smtClean="0"/>
              <a:t>wyliczają pozycję </a:t>
            </a:r>
          </a:p>
          <a:p>
            <a:r>
              <a:rPr lang="pl-PL" sz="1200" b="1" dirty="0" smtClean="0"/>
              <a:t>nieznanej planety</a:t>
            </a:r>
            <a:endParaRPr lang="pl-PL" sz="1200" b="1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4860032" y="2276872"/>
            <a:ext cx="180203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dirty="0" smtClean="0"/>
              <a:t>Obliczenia trafiają do </a:t>
            </a:r>
          </a:p>
          <a:p>
            <a:r>
              <a:rPr lang="pl-PL" sz="1200" b="1" dirty="0" smtClean="0"/>
              <a:t>Johana </a:t>
            </a:r>
            <a:r>
              <a:rPr lang="pl-PL" sz="1200" b="1" dirty="0" err="1" smtClean="0"/>
              <a:t>Galle</a:t>
            </a:r>
            <a:r>
              <a:rPr lang="pl-PL" sz="1200" b="1" dirty="0" smtClean="0"/>
              <a:t>, który </a:t>
            </a:r>
          </a:p>
          <a:p>
            <a:r>
              <a:rPr lang="pl-PL" sz="1200" b="1" dirty="0" smtClean="0"/>
              <a:t>jeszcze tej samej nocy</a:t>
            </a:r>
          </a:p>
          <a:p>
            <a:r>
              <a:rPr lang="pl-PL" sz="1200" b="1" dirty="0" smtClean="0"/>
              <a:t>odkrywa nową planetę – </a:t>
            </a:r>
          </a:p>
          <a:p>
            <a:r>
              <a:rPr lang="pl-PL" sz="1200" b="1" dirty="0" smtClean="0"/>
              <a:t>Neptuna</a:t>
            </a:r>
          </a:p>
          <a:p>
            <a:endParaRPr lang="pl-PL" sz="1200" b="1" dirty="0" smtClean="0"/>
          </a:p>
          <a:p>
            <a:r>
              <a:rPr lang="pl-PL" sz="1200" b="1" dirty="0" smtClean="0"/>
              <a:t>Wiedza i narzędzia </a:t>
            </a:r>
          </a:p>
          <a:p>
            <a:r>
              <a:rPr lang="pl-PL" sz="1200" b="1" dirty="0" smtClean="0"/>
              <a:t>(matematyka) pozwoliły</a:t>
            </a:r>
          </a:p>
          <a:p>
            <a:r>
              <a:rPr lang="pl-PL" sz="1200" b="1" dirty="0" smtClean="0"/>
              <a:t>odkryć nowy obiekt w</a:t>
            </a:r>
          </a:p>
          <a:p>
            <a:r>
              <a:rPr lang="pl-PL" sz="1200" b="1" dirty="0" smtClean="0"/>
              <a:t>Układzie Słonecznym</a:t>
            </a:r>
          </a:p>
          <a:p>
            <a:endParaRPr lang="pl-PL" sz="1200" b="1" dirty="0" smtClean="0"/>
          </a:p>
          <a:p>
            <a:r>
              <a:rPr lang="pl-PL" sz="1200" b="1" dirty="0" smtClean="0"/>
              <a:t>Ta sama wiedza każe </a:t>
            </a:r>
          </a:p>
          <a:p>
            <a:r>
              <a:rPr lang="pl-PL" sz="1200" b="1" dirty="0" smtClean="0"/>
              <a:t>nam dziś sądzić, że </a:t>
            </a:r>
          </a:p>
          <a:p>
            <a:r>
              <a:rPr lang="pl-PL" sz="1200" b="1" dirty="0" smtClean="0"/>
              <a:t>Pluton to nie planeta, </a:t>
            </a:r>
          </a:p>
          <a:p>
            <a:r>
              <a:rPr lang="pl-PL" sz="1200" b="1" dirty="0" smtClean="0"/>
              <a:t>ewentualna Planeta X</a:t>
            </a:r>
          </a:p>
          <a:p>
            <a:r>
              <a:rPr lang="pl-PL" sz="1200" b="1" dirty="0" smtClean="0"/>
              <a:t>jest bardzo daleko…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444803" y="836712"/>
            <a:ext cx="2879725" cy="2743219"/>
            <a:chOff x="1682726" y="4319588"/>
            <a:chExt cx="2879725" cy="2743219"/>
          </a:xfrm>
        </p:grpSpPr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1682726" y="6708795"/>
              <a:ext cx="2879725" cy="3540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/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GB" sz="1200" b="1" dirty="0"/>
                <a:t>Johann Gottfried Galle</a:t>
              </a:r>
            </a:p>
          </p:txBody>
        </p:sp>
        <p:sp>
          <p:nvSpPr>
            <p:cNvPr id="24" name="AutoShape 9"/>
            <p:cNvSpPr>
              <a:spLocks noChangeAspect="1" noChangeArrowheads="1"/>
            </p:cNvSpPr>
            <p:nvPr/>
          </p:nvSpPr>
          <p:spPr bwMode="auto">
            <a:xfrm>
              <a:off x="1800225" y="4319588"/>
              <a:ext cx="1587500" cy="1730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pic>
          <p:nvPicPr>
            <p:cNvPr id="25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2659" y="5255692"/>
              <a:ext cx="1260053" cy="1431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077072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Prostokąt 25"/>
          <p:cNvSpPr/>
          <p:nvPr/>
        </p:nvSpPr>
        <p:spPr>
          <a:xfrm>
            <a:off x="395536" y="587727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25 sierpnia, 1989 r. </a:t>
            </a:r>
            <a:r>
              <a:rPr lang="pl-PL" sz="1600" b="1" dirty="0" err="1" smtClean="0"/>
              <a:t>Voyager</a:t>
            </a:r>
            <a:r>
              <a:rPr lang="pl-PL" sz="1600" b="1" dirty="0" smtClean="0"/>
              <a:t> 2 przelatuje w pobliżu Neptuna co pozwoliło dokładnie wyznaczyć</a:t>
            </a:r>
          </a:p>
          <a:p>
            <a:r>
              <a:rPr lang="pl-PL" sz="1600" b="1" dirty="0" smtClean="0"/>
              <a:t>jego masę – okazało się, że jest wystarczająca aby wytłumaczyć zakłócenia ruchu </a:t>
            </a:r>
            <a:r>
              <a:rPr lang="pl-PL" sz="1600" b="1" dirty="0" err="1" smtClean="0"/>
              <a:t>Urana</a:t>
            </a:r>
            <a:r>
              <a:rPr lang="pl-PL" sz="1600" b="1" dirty="0" smtClean="0"/>
              <a:t>. Nie mamy</a:t>
            </a:r>
          </a:p>
          <a:p>
            <a:r>
              <a:rPr lang="pl-PL" sz="1600" b="1" dirty="0" smtClean="0"/>
              <a:t>przesłanek wskazujących na istnienie kolejnej planety.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9512" y="836712"/>
            <a:ext cx="426039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Nemezis:</a:t>
            </a:r>
          </a:p>
          <a:p>
            <a:endParaRPr lang="pl-PL" sz="1600" b="1" dirty="0" smtClean="0"/>
          </a:p>
          <a:p>
            <a:pPr>
              <a:buFontTx/>
              <a:buChar char="-"/>
            </a:pPr>
            <a:r>
              <a:rPr lang="pl-PL" sz="1600" b="1" dirty="0" smtClean="0"/>
              <a:t> hipotetyczny obiekt (czerwony lub brązowy </a:t>
            </a:r>
            <a:br>
              <a:rPr lang="pl-PL" sz="1600" b="1" dirty="0" smtClean="0"/>
            </a:br>
            <a:r>
              <a:rPr lang="pl-PL" sz="1600" b="1" dirty="0" smtClean="0"/>
              <a:t>karzeł), który w jakiś sposób odpowiada </a:t>
            </a:r>
            <a:br>
              <a:rPr lang="pl-PL" sz="1600" b="1" dirty="0" smtClean="0"/>
            </a:br>
            <a:r>
              <a:rPr lang="pl-PL" sz="1600" b="1" dirty="0" smtClean="0"/>
              <a:t>za okresowe wymierania gatunków na Ziemi.</a:t>
            </a:r>
            <a:br>
              <a:rPr lang="pl-PL" sz="1600" b="1" dirty="0" smtClean="0"/>
            </a:br>
            <a:endParaRPr lang="pl-PL" sz="1600" b="1" dirty="0" smtClean="0"/>
          </a:p>
          <a:p>
            <a:pPr>
              <a:buFontTx/>
              <a:buChar char="-"/>
            </a:pPr>
            <a:r>
              <a:rPr lang="pl-PL" sz="1600" b="1" dirty="0" smtClean="0"/>
              <a:t> ma obiegać Słońce w odległości </a:t>
            </a:r>
            <a:br>
              <a:rPr lang="pl-PL" sz="1600" b="1" dirty="0" smtClean="0"/>
            </a:br>
            <a:r>
              <a:rPr lang="pl-PL" sz="1600" b="1" dirty="0" smtClean="0"/>
              <a:t>50000-100000 </a:t>
            </a:r>
            <a:r>
              <a:rPr lang="pl-PL" sz="1600" b="1" dirty="0" err="1" smtClean="0"/>
              <a:t>j.a</a:t>
            </a:r>
            <a:r>
              <a:rPr lang="pl-PL" sz="1600" b="1" dirty="0" smtClean="0"/>
              <a:t>. i zaburzać co jakiś czas </a:t>
            </a:r>
            <a:br>
              <a:rPr lang="pl-PL" sz="1600" b="1" dirty="0" smtClean="0"/>
            </a:br>
            <a:r>
              <a:rPr lang="pl-PL" sz="1600" b="1" dirty="0" smtClean="0"/>
              <a:t>strukturę obłoku </a:t>
            </a:r>
            <a:r>
              <a:rPr lang="pl-PL" sz="1600" b="1" dirty="0" err="1" smtClean="0"/>
              <a:t>Oorta</a:t>
            </a:r>
            <a:r>
              <a:rPr lang="pl-PL" sz="1600" b="1" dirty="0" smtClean="0"/>
              <a:t/>
            </a:r>
            <a:br>
              <a:rPr lang="pl-PL" sz="1600" b="1" dirty="0" smtClean="0"/>
            </a:br>
            <a:endParaRPr lang="pl-PL" sz="1600" b="1" dirty="0" smtClean="0"/>
          </a:p>
          <a:p>
            <a:pPr>
              <a:buFontTx/>
              <a:buChar char="-"/>
            </a:pPr>
            <a:r>
              <a:rPr lang="pl-PL" sz="1600" b="1" dirty="0" smtClean="0"/>
              <a:t> efekt hipotezy dotyczącej masowego </a:t>
            </a:r>
            <a:br>
              <a:rPr lang="pl-PL" sz="1600" b="1" dirty="0" smtClean="0"/>
            </a:br>
            <a:r>
              <a:rPr lang="pl-PL" sz="1600" b="1" dirty="0" smtClean="0"/>
              <a:t>wymierania sprzed 65 mln lat, które miało być </a:t>
            </a:r>
            <a:br>
              <a:rPr lang="pl-PL" sz="1600" b="1" dirty="0" smtClean="0"/>
            </a:br>
            <a:r>
              <a:rPr lang="pl-PL" sz="1600" b="1" dirty="0" smtClean="0"/>
              <a:t>spowodowane uderzeniem planetoidy </a:t>
            </a:r>
            <a:br>
              <a:rPr lang="pl-PL" sz="1600" b="1" dirty="0" smtClean="0"/>
            </a:br>
            <a:r>
              <a:rPr lang="pl-PL" sz="1600" b="1" dirty="0" smtClean="0"/>
              <a:t> (</a:t>
            </a:r>
            <a:r>
              <a:rPr lang="pl-PL" sz="1600" b="1" i="1" dirty="0" smtClean="0"/>
              <a:t>Alvarez i in. 1984, </a:t>
            </a:r>
            <a:r>
              <a:rPr lang="en-US" sz="1600" b="1" i="1" dirty="0" smtClean="0"/>
              <a:t>Proceedings of the National </a:t>
            </a:r>
            <a:r>
              <a:rPr lang="pl-PL" sz="1600" b="1" i="1" dirty="0" smtClean="0"/>
              <a:t/>
            </a:r>
            <a:br>
              <a:rPr lang="pl-PL" sz="1600" b="1" i="1" dirty="0" smtClean="0"/>
            </a:br>
            <a:r>
              <a:rPr lang="en-US" sz="1600" b="1" i="1" dirty="0" smtClean="0"/>
              <a:t>Academy of Science USA, </a:t>
            </a:r>
            <a:r>
              <a:rPr lang="en-US" sz="1600" b="1" i="1" dirty="0" err="1" smtClean="0"/>
              <a:t>vol</a:t>
            </a:r>
            <a:r>
              <a:rPr lang="en-US" sz="1600" b="1" i="1" dirty="0" smtClean="0"/>
              <a:t> 81,  801-805 </a:t>
            </a:r>
            <a:r>
              <a:rPr lang="pl-PL" sz="1600" b="1" dirty="0" smtClean="0"/>
              <a:t>)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61967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836712"/>
            <a:ext cx="349958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2492896"/>
            <a:ext cx="4320480" cy="418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757225"/>
            <a:ext cx="2520280" cy="188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5496" y="692696"/>
            <a:ext cx="64830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ALE: </a:t>
            </a:r>
          </a:p>
          <a:p>
            <a:endParaRPr lang="pl-PL" sz="1600" b="1" dirty="0" smtClean="0"/>
          </a:p>
          <a:p>
            <a:pPr>
              <a:buFontTx/>
              <a:buChar char="-"/>
            </a:pPr>
            <a:r>
              <a:rPr lang="pl-PL" sz="1600" b="1" dirty="0" smtClean="0"/>
              <a:t>regularne” masowe wymierania wcale nie są regularne. ŚREDNI odstęp to 26 mln lat ale odstępy pomiędzy poszczególnymi </a:t>
            </a:r>
            <a:r>
              <a:rPr lang="pl-PL" sz="1600" b="1" dirty="0" err="1" smtClean="0"/>
              <a:t>wymieraniami</a:t>
            </a:r>
            <a:r>
              <a:rPr lang="pl-PL" sz="1600" b="1" dirty="0" smtClean="0"/>
              <a:t> są tak różne, że nie można mówić o okresie.</a:t>
            </a:r>
            <a:br>
              <a:rPr lang="pl-PL" sz="1600" b="1" dirty="0" smtClean="0"/>
            </a:br>
            <a:endParaRPr lang="pl-PL" sz="1600" b="1" dirty="0" smtClean="0"/>
          </a:p>
          <a:p>
            <a:pPr>
              <a:buFontTx/>
              <a:buChar char="-"/>
            </a:pPr>
            <a:r>
              <a:rPr lang="pl-PL" sz="1600" b="1" dirty="0" smtClean="0"/>
              <a:t>Częstotliwość okresów wymierania łatwo jest wytłumaczyć poprzez bliskie przejścia sąsiadek z bezpośredniego otoczenia Słońca (np. za jakieś 10 000 lat obłok </a:t>
            </a:r>
            <a:r>
              <a:rPr lang="pl-PL" sz="1600" b="1" dirty="0" err="1" smtClean="0"/>
              <a:t>Oorta</a:t>
            </a:r>
            <a:r>
              <a:rPr lang="pl-PL" sz="1600" b="1" dirty="0" smtClean="0"/>
              <a:t> może być zaburzony przez gwiazdę Barnarda)</a:t>
            </a:r>
          </a:p>
          <a:p>
            <a:endParaRPr lang="pl-PL" sz="1600" b="1" dirty="0" smtClean="0"/>
          </a:p>
          <a:p>
            <a:pPr>
              <a:buFontTx/>
              <a:buChar char="-"/>
            </a:pPr>
            <a:r>
              <a:rPr lang="pl-PL" sz="1600" b="1" dirty="0" smtClean="0"/>
              <a:t> żaden czerwony ani brązowy karzeł nigdy nie został zaobserwowany w </a:t>
            </a:r>
            <a:br>
              <a:rPr lang="pl-PL" sz="1600" b="1" dirty="0" smtClean="0"/>
            </a:br>
            <a:r>
              <a:rPr lang="pl-PL" sz="1600" b="1" dirty="0" smtClean="0"/>
              <a:t>okolicy do 20 </a:t>
            </a:r>
            <a:r>
              <a:rPr lang="pl-PL" sz="1600" b="1" dirty="0" err="1" smtClean="0"/>
              <a:t>l.św</a:t>
            </a:r>
            <a:r>
              <a:rPr lang="pl-PL" sz="1600" b="1" dirty="0" smtClean="0"/>
              <a:t>. Włączając w to przeglądy nieba w podczerwieni</a:t>
            </a:r>
          </a:p>
        </p:txBody>
      </p:sp>
      <p:pic>
        <p:nvPicPr>
          <p:cNvPr id="9" name="Obraz 8" descr="Barnard200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980728"/>
            <a:ext cx="2451559" cy="2196852"/>
          </a:xfrm>
          <a:prstGeom prst="rect">
            <a:avLst/>
          </a:prstGeom>
        </p:spPr>
      </p:pic>
      <p:pic>
        <p:nvPicPr>
          <p:cNvPr id="10" name="Picture 8" descr="wsz04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17032"/>
            <a:ext cx="3626541" cy="2520281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395536" y="630932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Oczywiście istnieje jakieś niezerowe prawdopodobieństwo, że obiekt o masie 5-25 M</a:t>
            </a:r>
            <a:r>
              <a:rPr lang="pl-PL" sz="1600" b="1" baseline="-25000" dirty="0" smtClean="0"/>
              <a:t>J </a:t>
            </a:r>
            <a:r>
              <a:rPr lang="pl-PL" sz="1600" b="1" dirty="0" smtClean="0"/>
              <a:t>krąży w odległości kilkudziesięciu tysięcy </a:t>
            </a:r>
            <a:r>
              <a:rPr lang="pl-PL" sz="1600" b="1" dirty="0" err="1" smtClean="0"/>
              <a:t>j.a</a:t>
            </a:r>
            <a:r>
              <a:rPr lang="pl-PL" sz="1600" b="1" dirty="0" smtClean="0"/>
              <a:t>… Tylko co z tego?</a:t>
            </a:r>
            <a:endParaRPr lang="pl-PL" sz="1600" b="1" dirty="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30899"/>
            <a:ext cx="4163194" cy="2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Zderzenia Ziemi z różnymi obiektami (planetoida, </a:t>
            </a:r>
            <a:r>
              <a:rPr lang="pl-PL" sz="2000" i="1" dirty="0" err="1" smtClean="0"/>
              <a:t>Nibiru</a:t>
            </a:r>
            <a:r>
              <a:rPr lang="pl-PL" sz="2000" i="1" dirty="0" smtClean="0"/>
              <a:t>, Planeta X, kometa, Nemezis)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980728"/>
            <a:ext cx="841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Kometa</a:t>
            </a:r>
            <a:endParaRPr lang="pl-PL" sz="16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61967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572000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11560" y="1628800"/>
            <a:ext cx="7486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Komety zawsze wiązano z katastrofami i nieszczęściami. Biorąc pod uwagę obserwacje</a:t>
            </a:r>
          </a:p>
          <a:p>
            <a:r>
              <a:rPr lang="pl-PL" sz="1600" b="1" dirty="0" smtClean="0"/>
              <a:t>teleskopowe obecnie widzimy cały czas na niebie komety…</a:t>
            </a:r>
            <a:endParaRPr lang="pl-PL" sz="1600" b="1" dirty="0"/>
          </a:p>
        </p:txBody>
      </p:sp>
      <p:sp>
        <p:nvSpPr>
          <p:cNvPr id="9" name="Prostokąt 8">
            <a:hlinkClick r:id="rId2"/>
          </p:cNvPr>
          <p:cNvSpPr/>
          <p:nvPr/>
        </p:nvSpPr>
        <p:spPr>
          <a:xfrm>
            <a:off x="1143000" y="2420888"/>
            <a:ext cx="685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http://minorplanetcenter.org/iau/Ephemerides/Comets/index.html</a:t>
            </a:r>
            <a:endParaRPr lang="pl-PL" sz="16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323528" y="3790781"/>
            <a:ext cx="29577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Nie znamy żadnej komety, która </a:t>
            </a:r>
          </a:p>
          <a:p>
            <a:r>
              <a:rPr lang="pl-PL" sz="1600" b="1" dirty="0" smtClean="0"/>
              <a:t>zbliży się do Ziemi w 2012 roku…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Ta sytuacja nie ulegnie zmianie </a:t>
            </a:r>
          </a:p>
          <a:p>
            <a:r>
              <a:rPr lang="pl-PL" sz="1600" b="1" dirty="0" smtClean="0"/>
              <a:t>w ciągu tego roku.</a:t>
            </a:r>
            <a:endParaRPr lang="pl-PL" sz="1600" b="1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068960"/>
            <a:ext cx="4818112" cy="32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magnetycznych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51520" y="1196752"/>
            <a:ext cx="37068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Wszystkiemu winni są naukowcy. Próbują</a:t>
            </a:r>
          </a:p>
          <a:p>
            <a:r>
              <a:rPr lang="pl-PL" sz="1600" b="1" dirty="0" smtClean="0"/>
              <a:t>tłumaczyć trudną fizykę w prosty i </a:t>
            </a:r>
          </a:p>
          <a:p>
            <a:r>
              <a:rPr lang="pl-PL" sz="1600" b="1" dirty="0" smtClean="0"/>
              <a:t>obrazowy sposób. </a:t>
            </a:r>
          </a:p>
          <a:p>
            <a:endParaRPr lang="pl-PL" sz="1600" b="1" dirty="0" smtClean="0"/>
          </a:p>
        </p:txBody>
      </p:sp>
      <p:sp>
        <p:nvSpPr>
          <p:cNvPr id="6" name="Prostokąt 5"/>
          <p:cNvSpPr/>
          <p:nvPr/>
        </p:nvSpPr>
        <p:spPr>
          <a:xfrm>
            <a:off x="251520" y="2276872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b="1" dirty="0" smtClean="0"/>
              <a:t>Tak się stało kiedy ktoś wypowiedział </a:t>
            </a:r>
          </a:p>
          <a:p>
            <a:r>
              <a:rPr lang="pl-PL" sz="1600" b="1" dirty="0" smtClean="0"/>
              <a:t>słowo „</a:t>
            </a:r>
            <a:r>
              <a:rPr lang="pl-PL" sz="1600" b="1" dirty="0" err="1" smtClean="0"/>
              <a:t>geodynamo</a:t>
            </a:r>
            <a:r>
              <a:rPr lang="pl-PL" sz="1600" b="1" dirty="0" smtClean="0"/>
              <a:t>” i „</a:t>
            </a:r>
            <a:r>
              <a:rPr lang="pl-PL" sz="1600" b="1" dirty="0" err="1" smtClean="0"/>
              <a:t>przebiegunowanie</a:t>
            </a:r>
            <a:r>
              <a:rPr lang="pl-PL" sz="1600" b="1" dirty="0" smtClean="0"/>
              <a:t>”.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Wynikł z tego kolejny scenariusz końca</a:t>
            </a:r>
          </a:p>
          <a:p>
            <a:r>
              <a:rPr lang="pl-PL" sz="1600" b="1" dirty="0" smtClean="0"/>
              <a:t>świata (mój ulubiony):</a:t>
            </a:r>
          </a:p>
          <a:p>
            <a:endParaRPr lang="pl-PL" sz="1600" b="1" i="1" dirty="0" smtClean="0"/>
          </a:p>
          <a:p>
            <a:r>
              <a:rPr lang="pl-PL" sz="1600" b="1" i="1" dirty="0" smtClean="0"/>
              <a:t>Mamy obecnie taki układ biegunów, bo </a:t>
            </a:r>
          </a:p>
          <a:p>
            <a:r>
              <a:rPr lang="pl-PL" sz="1600" b="1" i="1" dirty="0" smtClean="0"/>
              <a:t>Ziemia rotuje z zachodu na wschód. Skoro </a:t>
            </a:r>
          </a:p>
          <a:p>
            <a:r>
              <a:rPr lang="pl-PL" sz="1600" b="1" i="1" dirty="0" smtClean="0"/>
              <a:t>może nastąpić zmiana to Ziemia musi zacząć</a:t>
            </a:r>
          </a:p>
          <a:p>
            <a:r>
              <a:rPr lang="pl-PL" sz="1600" b="1" i="1" dirty="0" smtClean="0"/>
              <a:t>kręcić się w drugą stronę. Ponieważ nastąpi </a:t>
            </a:r>
          </a:p>
          <a:p>
            <a:r>
              <a:rPr lang="pl-PL" sz="1600" b="1" i="1" dirty="0" smtClean="0"/>
              <a:t>to nagle, to woda z oceanów  wyleje się jak</a:t>
            </a:r>
          </a:p>
          <a:p>
            <a:r>
              <a:rPr lang="pl-PL" sz="1600" b="1" i="1" dirty="0" smtClean="0"/>
              <a:t>z miski trzymanej na kolanach w gwałtownie</a:t>
            </a:r>
          </a:p>
          <a:p>
            <a:r>
              <a:rPr lang="pl-PL" sz="1600" b="1" i="1" dirty="0" smtClean="0"/>
              <a:t>hamującym samochodzie…</a:t>
            </a: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71" y="1772816"/>
            <a:ext cx="484822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 co tyle szumu? Czyli: jak działa i co potrafi kalendarz Majów?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528" y="980728"/>
            <a:ext cx="145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Liczby Majów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dirty="0" smtClean="0"/>
              <a:t>http://www-users.mat.uni.torun.pl/~much/maya.html</a:t>
            </a:r>
            <a:endParaRPr lang="pl-PL" sz="1400" b="1" dirty="0"/>
          </a:p>
        </p:txBody>
      </p:sp>
      <p:pic>
        <p:nvPicPr>
          <p:cNvPr id="66582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402453" cy="480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pole tekstowe 28"/>
          <p:cNvSpPr txBox="1"/>
          <p:nvPr/>
        </p:nvSpPr>
        <p:spPr>
          <a:xfrm>
            <a:off x="5048929" y="3815169"/>
            <a:ext cx="391555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Posługiwali się systemem dwudziestkowym </a:t>
            </a:r>
          </a:p>
          <a:p>
            <a:r>
              <a:rPr lang="pl-PL" sz="1600" b="1" dirty="0" smtClean="0"/>
              <a:t>(z drobnymi wyjątkami).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Podstawowy system był budowany w </a:t>
            </a:r>
          </a:p>
          <a:p>
            <a:r>
              <a:rPr lang="pl-PL" sz="1600" b="1" dirty="0" smtClean="0"/>
              <a:t>sposób addytywny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Ważną cechą tego systemu było zero</a:t>
            </a:r>
          </a:p>
          <a:p>
            <a:r>
              <a:rPr lang="pl-PL" sz="1600" b="1" dirty="0" smtClean="0"/>
              <a:t>i możliwość zapisu ogromnych liczb</a:t>
            </a:r>
            <a:endParaRPr lang="pl-PL" sz="1600" b="1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80728"/>
            <a:ext cx="333624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magnetycznych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9512" y="836712"/>
            <a:ext cx="8075480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Fakty:</a:t>
            </a:r>
          </a:p>
          <a:p>
            <a:pPr>
              <a:spcAft>
                <a:spcPts val="600"/>
              </a:spcAft>
            </a:pPr>
            <a:r>
              <a:rPr lang="pl-PL" sz="1600" b="1" dirty="0" smtClean="0"/>
              <a:t>	- pole magnetyczne chroni nas przed cząsteczkami energetycznymi ze Słońca</a:t>
            </a:r>
          </a:p>
          <a:p>
            <a:pPr>
              <a:spcAft>
                <a:spcPts val="600"/>
              </a:spcAft>
            </a:pPr>
            <a:r>
              <a:rPr lang="pl-PL" sz="1600" b="1" dirty="0" smtClean="0"/>
              <a:t>	- współcześnie natężenie ziemskiego pola magnetycznego systematycznie spada</a:t>
            </a:r>
          </a:p>
          <a:p>
            <a:pPr>
              <a:spcAft>
                <a:spcPts val="600"/>
              </a:spcAft>
            </a:pPr>
            <a:r>
              <a:rPr lang="pl-PL" sz="1600" b="1" dirty="0" smtClean="0"/>
              <a:t>	- zmiany biegunowości zdarzały się wielokrotnie – ostatnie około 800 000 lat temu</a:t>
            </a:r>
          </a:p>
          <a:p>
            <a:pPr>
              <a:spcAft>
                <a:spcPts val="600"/>
              </a:spcAft>
            </a:pPr>
            <a:r>
              <a:rPr lang="pl-PL" sz="1600" b="1" dirty="0" smtClean="0"/>
              <a:t>	- badania geologiczne nie pokazują związków między okresami </a:t>
            </a:r>
            <a:r>
              <a:rPr lang="pl-PL" sz="1600" b="1" dirty="0" err="1" smtClean="0"/>
              <a:t>przebiegunowania</a:t>
            </a:r>
            <a:r>
              <a:rPr lang="pl-PL" sz="1600" b="1" dirty="0" smtClean="0"/>
              <a:t> </a:t>
            </a:r>
            <a:br>
              <a:rPr lang="pl-PL" sz="1600" b="1" dirty="0" smtClean="0"/>
            </a:br>
            <a:r>
              <a:rPr lang="pl-PL" sz="1600" b="1" dirty="0" smtClean="0"/>
              <a:t>		a okresami zwiększonej aktywności sejsmicznej</a:t>
            </a:r>
          </a:p>
          <a:p>
            <a:pPr>
              <a:spcAft>
                <a:spcPts val="600"/>
              </a:spcAft>
            </a:pPr>
            <a:r>
              <a:rPr lang="pl-PL" sz="1600" b="1" dirty="0" smtClean="0"/>
              <a:t>	- podczas </a:t>
            </a:r>
            <a:r>
              <a:rPr lang="pl-PL" sz="1600" b="1" dirty="0" err="1" smtClean="0"/>
              <a:t>przebiegunowania</a:t>
            </a:r>
            <a:r>
              <a:rPr lang="pl-PL" sz="1600" b="1" dirty="0" smtClean="0"/>
              <a:t> pole nie znika tylko staje się bardziej skomplikowane</a:t>
            </a:r>
          </a:p>
          <a:p>
            <a:r>
              <a:rPr lang="pl-PL" sz="1600" b="1" dirty="0" smtClean="0"/>
              <a:t>	 - potrafimy określić kierunek i zwrot </a:t>
            </a:r>
            <a:r>
              <a:rPr lang="pl-PL" sz="1600" b="1" dirty="0" err="1" smtClean="0"/>
              <a:t>p.m</a:t>
            </a:r>
            <a:r>
              <a:rPr lang="pl-PL" sz="1600" b="1" dirty="0" smtClean="0"/>
              <a:t>. w przeszłości dzięki tzw. pozostałości </a:t>
            </a:r>
          </a:p>
          <a:p>
            <a:r>
              <a:rPr lang="pl-PL" sz="1600" b="1" dirty="0" smtClean="0"/>
              <a:t>		magnetycznej: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446" y="4077072"/>
            <a:ext cx="32099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2902" y="4005064"/>
            <a:ext cx="24574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267744" y="5805264"/>
            <a:ext cx="65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skała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084168" y="580526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magma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211960" y="6021288"/>
            <a:ext cx="62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>
                <a:solidFill>
                  <a:srgbClr val="FF0000"/>
                </a:solidFill>
              </a:rPr>
              <a:t>T</a:t>
            </a:r>
            <a:r>
              <a:rPr lang="pl-PL" b="1" baseline="-25000" dirty="0" err="1" smtClean="0">
                <a:solidFill>
                  <a:srgbClr val="FF0000"/>
                </a:solidFill>
              </a:rPr>
              <a:t>Curie</a:t>
            </a:r>
            <a:endParaRPr lang="pl-PL" b="1" baseline="-25000" dirty="0">
              <a:solidFill>
                <a:srgbClr val="FF0000"/>
              </a:solidFill>
            </a:endParaRPr>
          </a:p>
        </p:txBody>
      </p:sp>
      <p:cxnSp>
        <p:nvCxnSpPr>
          <p:cNvPr id="12" name="Łącznik prosty 11"/>
          <p:cNvCxnSpPr/>
          <p:nvPr/>
        </p:nvCxnSpPr>
        <p:spPr>
          <a:xfrm>
            <a:off x="4788024" y="3717032"/>
            <a:ext cx="0" cy="2736304"/>
          </a:xfrm>
          <a:prstGeom prst="line">
            <a:avLst/>
          </a:prstGeom>
          <a:ln w="73025">
            <a:solidFill>
              <a:srgbClr val="FF0000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magnetycznych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340768"/>
            <a:ext cx="376097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1801592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Łącznik prosty 7"/>
          <p:cNvCxnSpPr/>
          <p:nvPr/>
        </p:nvCxnSpPr>
        <p:spPr>
          <a:xfrm>
            <a:off x="1259632" y="1124744"/>
            <a:ext cx="2160240" cy="504056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1259632" y="1988840"/>
            <a:ext cx="2160240" cy="381642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99353" y="6453336"/>
            <a:ext cx="185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ostatnie 5 mln lat</a:t>
            </a:r>
            <a:endParaRPr lang="pl-PL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300192" y="2394754"/>
            <a:ext cx="255210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Obserwowane zmniejszanie</a:t>
            </a:r>
          </a:p>
          <a:p>
            <a:r>
              <a:rPr lang="pl-PL" sz="1600" b="1" dirty="0" smtClean="0"/>
              <a:t>natężenia jest zwykłym </a:t>
            </a:r>
          </a:p>
          <a:p>
            <a:r>
              <a:rPr lang="pl-PL" sz="1600" b="1" dirty="0" smtClean="0"/>
              <a:t>efektem – ziemskie pole </a:t>
            </a:r>
          </a:p>
          <a:p>
            <a:r>
              <a:rPr lang="pl-PL" sz="1600" b="1" dirty="0" smtClean="0"/>
              <a:t>magnetyczne jest w </a:t>
            </a:r>
          </a:p>
          <a:p>
            <a:r>
              <a:rPr lang="pl-PL" sz="1600" b="1" dirty="0" smtClean="0"/>
              <a:t>rzeczywistości tworem </a:t>
            </a:r>
          </a:p>
          <a:p>
            <a:r>
              <a:rPr lang="pl-PL" sz="1600" b="1" dirty="0" smtClean="0"/>
              <a:t>bardzo chaotycznym</a:t>
            </a:r>
          </a:p>
          <a:p>
            <a:endParaRPr lang="pl-PL" sz="1600" b="1" dirty="0" smtClean="0"/>
          </a:p>
          <a:p>
            <a:r>
              <a:rPr lang="pl-PL" sz="1600" b="1" dirty="0" err="1" smtClean="0"/>
              <a:t>Przebiegunowanie</a:t>
            </a:r>
            <a:r>
              <a:rPr lang="pl-PL" sz="1600" b="1" dirty="0" smtClean="0"/>
              <a:t> jest </a:t>
            </a:r>
          </a:p>
          <a:p>
            <a:r>
              <a:rPr lang="pl-PL" sz="1600" b="1" dirty="0" smtClean="0"/>
              <a:t>procesem, który trwa </a:t>
            </a:r>
          </a:p>
          <a:p>
            <a:r>
              <a:rPr lang="pl-PL" sz="1600" b="1" dirty="0" smtClean="0"/>
              <a:t>tysiące lat.</a:t>
            </a:r>
            <a:endParaRPr lang="pl-PL" sz="1600" b="1" dirty="0"/>
          </a:p>
        </p:txBody>
      </p:sp>
      <p:cxnSp>
        <p:nvCxnSpPr>
          <p:cNvPr id="13" name="Łącznik prosty 12"/>
          <p:cNvCxnSpPr/>
          <p:nvPr/>
        </p:nvCxnSpPr>
        <p:spPr>
          <a:xfrm>
            <a:off x="5724128" y="1628800"/>
            <a:ext cx="2448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7164288" y="1340768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obecnie</a:t>
            </a:r>
            <a:endParaRPr lang="pl-PL" sz="16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2555776" y="6093296"/>
            <a:ext cx="3489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czarny – biegunowość tak jak obecnie</a:t>
            </a:r>
          </a:p>
          <a:p>
            <a:r>
              <a:rPr lang="pl-PL" sz="1600" b="1" dirty="0" smtClean="0"/>
              <a:t>biały – biegunowość odwrotna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magnetycznych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rostokąt 4">
            <a:hlinkClick r:id="rId2"/>
          </p:cNvPr>
          <p:cNvSpPr/>
          <p:nvPr/>
        </p:nvSpPr>
        <p:spPr>
          <a:xfrm>
            <a:off x="3366120" y="2915652"/>
            <a:ext cx="5958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>
                <a:solidFill>
                  <a:srgbClr val="0070C0"/>
                </a:solidFill>
              </a:rPr>
              <a:t>http://www.pbs.org/wgbh/nova/magnetic/reve-06.html</a:t>
            </a:r>
            <a:endParaRPr lang="pl-PL" b="1" u="sng" dirty="0">
              <a:solidFill>
                <a:srgbClr val="0070C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273587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3168352" y="1169457"/>
            <a:ext cx="5940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W modelu </a:t>
            </a:r>
            <a:r>
              <a:rPr lang="pl-PL" sz="1600" b="1" dirty="0" err="1" smtClean="0"/>
              <a:t>Glatmaiera-Robertsa</a:t>
            </a:r>
            <a:r>
              <a:rPr lang="pl-PL" sz="1600" b="1" dirty="0" smtClean="0"/>
              <a:t> proces zaczyna się w jądrze planety – pojawią się drobne struktury o odwróconej biegunowości.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Takie niejednorodności mogą narastać (układ chaotyczny) i doprowadzić do odwrócenia pola globalnego.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08" y="3573016"/>
            <a:ext cx="1963431" cy="215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9482" y="3573483"/>
            <a:ext cx="1967672" cy="215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1731" y="3573483"/>
            <a:ext cx="1967672" cy="215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4808" y="3573483"/>
            <a:ext cx="1967672" cy="215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899592" y="6021288"/>
            <a:ext cx="7108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Z modelu </a:t>
            </a:r>
            <a:r>
              <a:rPr lang="pl-PL" sz="1600" b="1" dirty="0" err="1" smtClean="0"/>
              <a:t>G-R</a:t>
            </a:r>
            <a:r>
              <a:rPr lang="pl-PL" sz="1600" b="1" dirty="0" smtClean="0"/>
              <a:t> wynika, że </a:t>
            </a:r>
            <a:r>
              <a:rPr lang="pl-PL" sz="1600" b="1" dirty="0" err="1" smtClean="0"/>
              <a:t>dwrócenia</a:t>
            </a:r>
            <a:r>
              <a:rPr lang="pl-PL" sz="1600" b="1" dirty="0" smtClean="0"/>
              <a:t> pola w jądrze zdarzają się stosunkowo często </a:t>
            </a:r>
          </a:p>
          <a:p>
            <a:r>
              <a:rPr lang="pl-PL" sz="1600" b="1" dirty="0" smtClean="0"/>
              <a:t>(co około 36 000 lat) ale tylko nieraz skutkują odwróceniem globalnego pola.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magnetycznych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04256"/>
            <a:ext cx="3061098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764704"/>
            <a:ext cx="67722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ole tekstowe 13"/>
          <p:cNvSpPr txBox="1"/>
          <p:nvPr/>
        </p:nvSpPr>
        <p:spPr>
          <a:xfrm>
            <a:off x="3347864" y="3262332"/>
            <a:ext cx="57961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SAA – </a:t>
            </a:r>
            <a:r>
              <a:rPr lang="pl-PL" sz="1600" b="1" dirty="0" err="1" smtClean="0"/>
              <a:t>South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Atlantic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Anomaly</a:t>
            </a:r>
            <a:endParaRPr lang="pl-PL" sz="1600" b="1" dirty="0" smtClean="0"/>
          </a:p>
          <a:p>
            <a:endParaRPr lang="pl-PL" sz="1600" b="1" dirty="0" smtClean="0"/>
          </a:p>
          <a:p>
            <a:r>
              <a:rPr lang="pl-PL" sz="1600" b="1" dirty="0" smtClean="0"/>
              <a:t>Ziemskie pole magnetyczne  nie jest nawet teraz dipolowe – istnieje struktura nad Oceanem Atlantyckim gdzie mierzone natężenie pola jest słabsze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SAA przesuwa się na zachód z prędkością ok. 0.3</a:t>
            </a:r>
            <a:r>
              <a:rPr lang="pl-PL" sz="1600" b="1" dirty="0" smtClean="0">
                <a:latin typeface="Calibri"/>
                <a:cs typeface="Calibri"/>
              </a:rPr>
              <a:t>⁰/rok co jest zgodne z naszymi przewidywaniami prędkości rotacji jądra Ziemi</a:t>
            </a:r>
          </a:p>
          <a:p>
            <a:endParaRPr lang="pl-PL" sz="1600" b="1" dirty="0" smtClean="0">
              <a:latin typeface="Calibri"/>
              <a:cs typeface="Calibri"/>
            </a:endParaRPr>
          </a:p>
          <a:p>
            <a:r>
              <a:rPr lang="pl-PL" sz="1600" b="1" dirty="0" smtClean="0">
                <a:latin typeface="Calibri"/>
                <a:cs typeface="Calibri"/>
              </a:rPr>
              <a:t>Biegun północny także przesuwa się systematycznie.</a:t>
            </a:r>
          </a:p>
          <a:p>
            <a:endParaRPr lang="pl-PL" sz="1600" b="1" dirty="0" smtClean="0">
              <a:latin typeface="Calibri"/>
              <a:cs typeface="Calibri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456384" y="6228020"/>
            <a:ext cx="5796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cs typeface="Calibri"/>
              </a:rPr>
              <a:t>Ziemskie pole magnetyczne podlega ciągłym zmianom!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geograficznych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83568" y="908720"/>
            <a:ext cx="78974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err="1" smtClean="0"/>
              <a:t>Patric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Geryl</a:t>
            </a:r>
            <a:r>
              <a:rPr lang="pl-PL" sz="1600" b="1" dirty="0" smtClean="0"/>
              <a:t>:  </a:t>
            </a:r>
          </a:p>
          <a:p>
            <a:r>
              <a:rPr lang="pl-PL" sz="1600" b="1" dirty="0" smtClean="0"/>
              <a:t>	     21.12.2012 r. pojawi się niewiarygodnie olbrzymi rozbłysk słoneczny. </a:t>
            </a:r>
          </a:p>
          <a:p>
            <a:r>
              <a:rPr lang="pl-PL" sz="1600" b="1" dirty="0" smtClean="0"/>
              <a:t>CME związane z nim dotrze do Ziemi, spowoduje (poprzez oddziaływanie magnetyczne), </a:t>
            </a:r>
          </a:p>
          <a:p>
            <a:r>
              <a:rPr lang="pl-PL" sz="1600" b="1" dirty="0" smtClean="0"/>
              <a:t>że Ziemia (albo jej jądro) zacznie kręcić się w przeciwną stronę… 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339150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283968" y="2132856"/>
            <a:ext cx="3949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CME spowoduje obrót jądra Ziemi, fizycznie.</a:t>
            </a:r>
          </a:p>
          <a:p>
            <a:r>
              <a:rPr lang="pl-PL" sz="1600" b="1" dirty="0" err="1" smtClean="0"/>
              <a:t>Hmm</a:t>
            </a:r>
            <a:r>
              <a:rPr lang="pl-PL" sz="1600" b="1" dirty="0" smtClean="0"/>
              <a:t>… No to popatrzmy.</a:t>
            </a:r>
            <a:endParaRPr lang="pl-PL" sz="16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355976" y="3212976"/>
            <a:ext cx="46407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Załóżmy, że  możliwe jest oddziaływanie CME na</a:t>
            </a:r>
          </a:p>
          <a:p>
            <a:r>
              <a:rPr lang="pl-PL" sz="1600" b="1" dirty="0" smtClean="0"/>
              <a:t>jądro Ziemi.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Masa CME musi być co najmniej równa masie</a:t>
            </a:r>
          </a:p>
          <a:p>
            <a:r>
              <a:rPr lang="pl-PL" sz="1600" b="1" dirty="0" smtClean="0"/>
              <a:t>jądra (ewentualnie musi poruszać się z </a:t>
            </a:r>
          </a:p>
          <a:p>
            <a:r>
              <a:rPr lang="pl-PL" sz="1600" b="1" dirty="0" smtClean="0"/>
              <a:t>niewiarygodną prędkością)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O jakiej masie mówimy?</a:t>
            </a:r>
            <a:endParaRPr lang="pl-PL" sz="16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23528" y="2132856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 smtClean="0"/>
              <a:t>Wewnętrzne jądro (stałe)</a:t>
            </a:r>
          </a:p>
          <a:p>
            <a:r>
              <a:rPr lang="pl-PL" sz="1400" b="1" dirty="0" smtClean="0"/>
              <a:t>o rozmiarach Księżyca</a:t>
            </a:r>
            <a:endParaRPr lang="pl-PL" sz="1400" b="1" dirty="0"/>
          </a:p>
        </p:txBody>
      </p:sp>
      <p:cxnSp>
        <p:nvCxnSpPr>
          <p:cNvPr id="11" name="Łącznik prosty ze strzałką 10"/>
          <p:cNvCxnSpPr>
            <a:stCxn id="9" idx="3"/>
          </p:cNvCxnSpPr>
          <p:nvPr/>
        </p:nvCxnSpPr>
        <p:spPr>
          <a:xfrm flipH="1">
            <a:off x="2267744" y="2394466"/>
            <a:ext cx="127185" cy="153859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1691680" y="6093296"/>
            <a:ext cx="2152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 smtClean="0"/>
              <a:t>Zewnętrzne jądro (płynne)</a:t>
            </a:r>
          </a:p>
          <a:p>
            <a:r>
              <a:rPr lang="pl-PL" sz="1400" b="1" dirty="0" smtClean="0"/>
              <a:t>o rozmiarach Marsa</a:t>
            </a:r>
            <a:endParaRPr lang="pl-PL" sz="1400" b="1" dirty="0"/>
          </a:p>
        </p:txBody>
      </p:sp>
      <p:cxnSp>
        <p:nvCxnSpPr>
          <p:cNvPr id="13" name="Łącznik prosty ze strzałką 12"/>
          <p:cNvCxnSpPr>
            <a:stCxn id="12" idx="0"/>
          </p:cNvCxnSpPr>
          <p:nvPr/>
        </p:nvCxnSpPr>
        <p:spPr>
          <a:xfrm flipV="1">
            <a:off x="2767969" y="4221088"/>
            <a:ext cx="3832" cy="187220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geograficznych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6" name="SECCHI_20100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2008" y="836712"/>
            <a:ext cx="8964488" cy="228340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23528" y="3717032"/>
            <a:ext cx="6898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Objętość jądra wewnętrznego (r=1215 km): 7 500 000 </a:t>
            </a:r>
            <a:r>
              <a:rPr lang="pl-PL" sz="1600" b="1" dirty="0" err="1" smtClean="0"/>
              <a:t>000</a:t>
            </a:r>
            <a:r>
              <a:rPr lang="pl-PL" sz="1600" b="1" dirty="0" smtClean="0"/>
              <a:t> km</a:t>
            </a:r>
            <a:r>
              <a:rPr lang="pl-PL" sz="1600" b="1" baseline="30000" dirty="0" smtClean="0"/>
              <a:t>3</a:t>
            </a:r>
            <a:r>
              <a:rPr lang="pl-PL" sz="1600" b="1" dirty="0" smtClean="0"/>
              <a:t> = 7.5 x 10</a:t>
            </a:r>
            <a:r>
              <a:rPr lang="pl-PL" sz="1600" b="1" baseline="30000" dirty="0" smtClean="0"/>
              <a:t>24</a:t>
            </a:r>
            <a:r>
              <a:rPr lang="pl-PL" sz="1600" b="1" dirty="0" smtClean="0"/>
              <a:t> cm</a:t>
            </a:r>
            <a:r>
              <a:rPr lang="pl-PL" sz="1600" b="1" baseline="30000" dirty="0" smtClean="0"/>
              <a:t>3</a:t>
            </a:r>
          </a:p>
          <a:p>
            <a:r>
              <a:rPr lang="pl-PL" sz="1600" b="1" dirty="0" smtClean="0"/>
              <a:t>Gęstość jądra wewnętrznego: ~13.0 g/cm</a:t>
            </a:r>
            <a:r>
              <a:rPr lang="pl-PL" sz="1600" b="1" baseline="30000" dirty="0" smtClean="0"/>
              <a:t>3</a:t>
            </a:r>
          </a:p>
        </p:txBody>
      </p:sp>
      <p:sp>
        <p:nvSpPr>
          <p:cNvPr id="10" name="Strzałka w prawo z wcięciem 9"/>
          <p:cNvSpPr/>
          <p:nvPr/>
        </p:nvSpPr>
        <p:spPr>
          <a:xfrm rot="1110641">
            <a:off x="4413892" y="4195913"/>
            <a:ext cx="1296144" cy="57606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6084168" y="4509120"/>
            <a:ext cx="1633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Masa jądra:</a:t>
            </a:r>
          </a:p>
          <a:p>
            <a:r>
              <a:rPr lang="pl-PL" sz="1600" b="1" dirty="0" smtClean="0"/>
              <a:t>9.8 x 10</a:t>
            </a:r>
            <a:r>
              <a:rPr lang="pl-PL" sz="1600" b="1" baseline="30000" dirty="0" smtClean="0"/>
              <a:t>27</a:t>
            </a:r>
            <a:r>
              <a:rPr lang="pl-PL" sz="1600" b="1" dirty="0" smtClean="0"/>
              <a:t> g</a:t>
            </a:r>
          </a:p>
          <a:p>
            <a:r>
              <a:rPr lang="pl-PL" sz="1600" b="1" dirty="0" smtClean="0"/>
              <a:t>czyli 9.8 x 10</a:t>
            </a:r>
            <a:r>
              <a:rPr lang="pl-PL" sz="1600" b="1" baseline="30000" dirty="0" smtClean="0"/>
              <a:t>24</a:t>
            </a:r>
            <a:r>
              <a:rPr lang="pl-PL" sz="1600" b="1" dirty="0" smtClean="0"/>
              <a:t> kg</a:t>
            </a:r>
            <a:endParaRPr lang="pl-PL" sz="1600" b="1" dirty="0"/>
          </a:p>
        </p:txBody>
      </p:sp>
      <p:sp>
        <p:nvSpPr>
          <p:cNvPr id="12" name="Strzałka w prawo z wcięciem 11"/>
          <p:cNvSpPr/>
          <p:nvPr/>
        </p:nvSpPr>
        <p:spPr>
          <a:xfrm rot="21066051" flipH="1">
            <a:off x="4331800" y="5101167"/>
            <a:ext cx="1597494" cy="74271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1043608" y="5157192"/>
            <a:ext cx="2065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Średnia masa</a:t>
            </a:r>
          </a:p>
          <a:p>
            <a:r>
              <a:rPr lang="pl-PL" sz="1600" b="1" dirty="0" smtClean="0"/>
              <a:t>obserwowanych CME:</a:t>
            </a:r>
          </a:p>
          <a:p>
            <a:r>
              <a:rPr lang="pl-PL" sz="1600" b="1" dirty="0" smtClean="0"/>
              <a:t>1.6 x 10</a:t>
            </a:r>
            <a:r>
              <a:rPr lang="pl-PL" sz="1600" b="1" baseline="30000" dirty="0" smtClean="0"/>
              <a:t>12</a:t>
            </a:r>
            <a:r>
              <a:rPr lang="pl-PL" sz="1600" b="1" dirty="0" smtClean="0"/>
              <a:t> kg</a:t>
            </a:r>
            <a:endParaRPr lang="pl-PL" sz="1600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4139952" y="6372036"/>
            <a:ext cx="492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CME ma 10</a:t>
            </a:r>
            <a:r>
              <a:rPr lang="pl-PL" b="1" baseline="30000" dirty="0" smtClean="0"/>
              <a:t>12</a:t>
            </a:r>
            <a:r>
              <a:rPr lang="pl-PL" b="1" dirty="0" smtClean="0"/>
              <a:t> razy mniejszą masę! Co to oznacza?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geograficznych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5" name="Obraz 4" descr="MP9004389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1196752"/>
            <a:ext cx="5342506" cy="484896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7504" y="908720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Jeśli CME jest w stanie zakłócić ruch obrotowy jądra ziemskiego to:</a:t>
            </a:r>
          </a:p>
          <a:p>
            <a:endParaRPr lang="pl-PL" sz="1600" b="1" dirty="0" smtClean="0"/>
          </a:p>
        </p:txBody>
      </p:sp>
      <p:pic>
        <p:nvPicPr>
          <p:cNvPr id="7" name="Obraz 6" descr="IMG_53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71567" y="3441001"/>
            <a:ext cx="1824202" cy="136815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95536" y="5157192"/>
            <a:ext cx="2459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Powinienem być w stanie</a:t>
            </a:r>
          </a:p>
          <a:p>
            <a:r>
              <a:rPr lang="pl-PL" sz="1600" b="1" dirty="0" smtClean="0"/>
              <a:t>ruszyć kostkę betonu o </a:t>
            </a:r>
          </a:p>
          <a:p>
            <a:r>
              <a:rPr lang="pl-PL" sz="1600" b="1" dirty="0" smtClean="0"/>
              <a:t>długości krawędzi 3.4 km…</a:t>
            </a:r>
            <a:endParaRPr lang="pl-PL" sz="16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1566033" y="6309320"/>
            <a:ext cx="642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Taka kostka ma masę 10</a:t>
            </a:r>
            <a:r>
              <a:rPr lang="pl-PL" b="1" baseline="30000" dirty="0" smtClean="0"/>
              <a:t>14</a:t>
            </a:r>
            <a:r>
              <a:rPr lang="pl-PL" b="1" dirty="0" smtClean="0"/>
              <a:t> </a:t>
            </a:r>
            <a:r>
              <a:rPr lang="pl-PL" b="1" dirty="0" err="1" smtClean="0"/>
              <a:t>kg</a:t>
            </a:r>
            <a:r>
              <a:rPr lang="pl-PL" b="1" dirty="0" smtClean="0"/>
              <a:t>. Tyle co 1000 miliardów Mrozków </a:t>
            </a:r>
            <a:r>
              <a:rPr lang="pl-PL" b="1" dirty="0" smtClean="0">
                <a:sym typeface="Wingdings" pitchFamily="2" charset="2"/>
              </a:rPr>
              <a:t></a:t>
            </a:r>
            <a:endParaRPr lang="pl-PL" b="1" dirty="0"/>
          </a:p>
        </p:txBody>
      </p:sp>
      <p:sp>
        <p:nvSpPr>
          <p:cNvPr id="10" name="Prostokąt 9"/>
          <p:cNvSpPr/>
          <p:nvPr/>
        </p:nvSpPr>
        <p:spPr>
          <a:xfrm>
            <a:off x="395536" y="184482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b="1" dirty="0" smtClean="0"/>
              <a:t>Człowiek o masie 100 kg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zakładając, że średnia gęstość </a:t>
            </a:r>
          </a:p>
          <a:p>
            <a:r>
              <a:rPr lang="pl-PL" sz="1600" b="1" dirty="0" smtClean="0"/>
              <a:t>betonu: 2500 kg/m</a:t>
            </a:r>
            <a:r>
              <a:rPr lang="pl-PL" sz="1600" b="1" baseline="30000" dirty="0" smtClean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geograficznych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7504" y="836712"/>
            <a:ext cx="7321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Tak naprawdę oś obrotu zmienia cały czas swoje położenie – tzw. cykle </a:t>
            </a:r>
            <a:r>
              <a:rPr lang="pl-PL" sz="1600" b="1" dirty="0" err="1" smtClean="0"/>
              <a:t>Milankovicza</a:t>
            </a:r>
            <a:endParaRPr lang="pl-PL" sz="1600" b="1" dirty="0"/>
          </a:p>
        </p:txBody>
      </p:sp>
      <p:pic>
        <p:nvPicPr>
          <p:cNvPr id="7" name="Picture 3" descr="MilutinMilankov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56838"/>
            <a:ext cx="1728192" cy="2532202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23728" y="1775718"/>
            <a:ext cx="71554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 b="1" dirty="0"/>
              <a:t>Milutin </a:t>
            </a:r>
            <a:r>
              <a:rPr lang="pl-PL" sz="1600" b="1" dirty="0" err="1"/>
              <a:t>Milanković</a:t>
            </a:r>
            <a:r>
              <a:rPr lang="pl-PL" sz="1600" b="1" dirty="0"/>
              <a:t> (</a:t>
            </a:r>
            <a:r>
              <a:rPr lang="pl-PL" sz="1600" b="1" dirty="0" err="1"/>
              <a:t>Милутин</a:t>
            </a:r>
            <a:r>
              <a:rPr lang="pl-PL" sz="1600" b="1" dirty="0"/>
              <a:t> </a:t>
            </a:r>
            <a:r>
              <a:rPr lang="pl-PL" sz="1600" b="1" dirty="0" err="1"/>
              <a:t>Миланковић</a:t>
            </a:r>
            <a:r>
              <a:rPr lang="pl-PL" sz="1600" b="1" dirty="0"/>
              <a:t>, </a:t>
            </a:r>
            <a:r>
              <a:rPr lang="pl-PL" sz="1600" b="1" dirty="0" smtClean="0"/>
              <a:t>1879 </a:t>
            </a:r>
            <a:r>
              <a:rPr lang="pl-PL" sz="1600" b="1" dirty="0"/>
              <a:t>– 1958) – serbski geofizyk. </a:t>
            </a:r>
            <a:endParaRPr lang="pl-PL" sz="1600" b="1" dirty="0" smtClean="0"/>
          </a:p>
          <a:p>
            <a:r>
              <a:rPr lang="pl-PL" sz="1600" b="1" dirty="0" smtClean="0"/>
              <a:t>Opracował teorię </a:t>
            </a:r>
            <a:r>
              <a:rPr lang="pl-PL" sz="1600" b="1" dirty="0"/>
              <a:t>łączącą występowanie zlodowaceń ze </a:t>
            </a:r>
            <a:r>
              <a:rPr lang="pl-PL" sz="1600" b="1" dirty="0" smtClean="0"/>
              <a:t>zmianami </a:t>
            </a:r>
            <a:r>
              <a:rPr lang="pl-PL" sz="1600" b="1" dirty="0"/>
              <a:t>w ruchu </a:t>
            </a:r>
            <a:endParaRPr lang="pl-PL" sz="1600" b="1" dirty="0" smtClean="0"/>
          </a:p>
          <a:p>
            <a:r>
              <a:rPr lang="pl-PL" sz="1600" b="1" dirty="0" smtClean="0"/>
              <a:t>orbitalnym </a:t>
            </a:r>
            <a:r>
              <a:rPr lang="pl-PL" sz="1600" b="1" dirty="0"/>
              <a:t>i obrotowym </a:t>
            </a:r>
            <a:r>
              <a:rPr lang="pl-PL" sz="1600" b="1" dirty="0" smtClean="0"/>
              <a:t>Ziemi </a:t>
            </a:r>
            <a:r>
              <a:rPr lang="pl-PL" sz="1600" b="1" dirty="0"/>
              <a:t>(tzw. cykle </a:t>
            </a:r>
            <a:r>
              <a:rPr lang="pl-PL" sz="1600" b="1" dirty="0" err="1"/>
              <a:t>Milankovicza</a:t>
            </a:r>
            <a:r>
              <a:rPr lang="pl-PL" sz="1600" b="1" dirty="0"/>
              <a:t>). Podobne </a:t>
            </a:r>
            <a:r>
              <a:rPr lang="pl-PL" sz="1600" b="1" dirty="0" smtClean="0"/>
              <a:t>przypuszczenia </a:t>
            </a:r>
          </a:p>
          <a:p>
            <a:r>
              <a:rPr lang="pl-PL" sz="1600" b="1" dirty="0" smtClean="0"/>
              <a:t>mieli </a:t>
            </a:r>
            <a:r>
              <a:rPr lang="pl-PL" sz="1600" b="1" dirty="0"/>
              <a:t>już w XIX wieku </a:t>
            </a:r>
            <a:r>
              <a:rPr lang="pl-PL" sz="1600" b="1" dirty="0" smtClean="0"/>
              <a:t>Joseph </a:t>
            </a:r>
            <a:r>
              <a:rPr lang="pl-PL" sz="1600" b="1" dirty="0" err="1"/>
              <a:t>Adhemar</a:t>
            </a:r>
            <a:r>
              <a:rPr lang="pl-PL" sz="1600" b="1" dirty="0"/>
              <a:t> i James </a:t>
            </a:r>
            <a:r>
              <a:rPr lang="pl-PL" sz="1600" b="1" dirty="0" err="1"/>
              <a:t>Croll</a:t>
            </a:r>
            <a:r>
              <a:rPr lang="pl-PL" sz="1600" b="1" dirty="0"/>
              <a:t>. 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19672" y="3998615"/>
            <a:ext cx="36917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 b="1" dirty="0"/>
              <a:t>Na cykle </a:t>
            </a:r>
            <a:r>
              <a:rPr lang="pl-PL" sz="1600" b="1" dirty="0" err="1"/>
              <a:t>Crolla-Milankovicza</a:t>
            </a:r>
            <a:r>
              <a:rPr lang="pl-PL" sz="1600" b="1" dirty="0"/>
              <a:t> składają się: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819589" y="4746630"/>
            <a:ext cx="34004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 b="1" dirty="0"/>
              <a:t>&gt;  zmiany mimośrodu orbity ziemskiej</a:t>
            </a:r>
          </a:p>
        </p:txBody>
      </p:sp>
      <p:pic>
        <p:nvPicPr>
          <p:cNvPr id="12" name="Picture 8" descr="milankovi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140968"/>
            <a:ext cx="2575877" cy="3312368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806889" y="5254327"/>
            <a:ext cx="33791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 b="1"/>
              <a:t>&gt;  zmiany nachylenia osi obrotu Ziemi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814827" y="5733256"/>
            <a:ext cx="33132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 b="1" dirty="0"/>
              <a:t>&gt;  zmiany orientacji osi obrotu Ziemi </a:t>
            </a:r>
          </a:p>
          <a:p>
            <a:r>
              <a:rPr lang="pl-PL" sz="1600" b="1" dirty="0"/>
              <a:t>    czyli tzw. precesja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geograficznych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4" name="Picture 4" descr="obliqu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7425" y="888752"/>
            <a:ext cx="2803525" cy="2108200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0" y="1870953"/>
            <a:ext cx="90995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 dirty="0"/>
              <a:t>zakres zmian:  22</a:t>
            </a:r>
            <a:r>
              <a:rPr lang="pl-PL" sz="1600" b="1" dirty="0">
                <a:sym typeface="Symbol" pitchFamily="18" charset="2"/>
              </a:rPr>
              <a:t></a:t>
            </a:r>
            <a:r>
              <a:rPr lang="pl-PL" sz="1600" b="1" dirty="0"/>
              <a:t>.1 – 24</a:t>
            </a:r>
            <a:r>
              <a:rPr lang="pl-PL" sz="1600" b="1" dirty="0">
                <a:sym typeface="Symbol" pitchFamily="18" charset="2"/>
              </a:rPr>
              <a:t></a:t>
            </a:r>
            <a:r>
              <a:rPr lang="pl-PL" sz="1600" b="1" dirty="0"/>
              <a:t>.5 (obecnie 23</a:t>
            </a:r>
            <a:r>
              <a:rPr lang="pl-PL" sz="1600" b="1" dirty="0">
                <a:sym typeface="Symbol" pitchFamily="18" charset="2"/>
              </a:rPr>
              <a:t></a:t>
            </a:r>
            <a:r>
              <a:rPr lang="pl-PL" sz="1600" b="1" dirty="0"/>
              <a:t>.5 i maleje </a:t>
            </a:r>
          </a:p>
          <a:p>
            <a:r>
              <a:rPr lang="pl-PL" sz="1600" b="1" dirty="0"/>
              <a:t>                                                     0.’’5 [14 m] na rok)</a:t>
            </a:r>
          </a:p>
          <a:p>
            <a:endParaRPr lang="pl-PL" sz="1600" b="1" dirty="0"/>
          </a:p>
          <a:p>
            <a:r>
              <a:rPr lang="pl-PL" sz="1600" b="1" dirty="0"/>
              <a:t>okres zmian:  41 tys. lat</a:t>
            </a:r>
          </a:p>
          <a:p>
            <a:endParaRPr lang="pl-PL" sz="1600" b="1" dirty="0"/>
          </a:p>
          <a:p>
            <a:r>
              <a:rPr lang="pl-PL" sz="1600" b="1" dirty="0"/>
              <a:t>skutek:  zwiększanie lub zmniejszanie się różnic pomiędzy porami roku; większe </a:t>
            </a:r>
          </a:p>
          <a:p>
            <a:r>
              <a:rPr lang="pl-PL" sz="1600" b="1" dirty="0"/>
              <a:t>             nachylenie oznacza cieplejsze lata i chłodniejsze zimy, mniejsze – chłodniejsze</a:t>
            </a:r>
          </a:p>
          <a:p>
            <a:r>
              <a:rPr lang="pl-PL" sz="1600" b="1" dirty="0"/>
              <a:t>             lata i cieplejsze zimy; druga sytuacja sprzyja wzrostowi lodowców</a:t>
            </a:r>
            <a:endParaRPr lang="pl-PL" sz="1600" b="1" dirty="0">
              <a:sym typeface="Symbol" pitchFamily="18" charset="2"/>
            </a:endParaRPr>
          </a:p>
        </p:txBody>
      </p:sp>
      <p:pic>
        <p:nvPicPr>
          <p:cNvPr id="17" name="Picture 10" descr="eischao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213" y="4155033"/>
            <a:ext cx="1885950" cy="2527300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8" name="Picture 11" descr="eischaof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8900" y="4155033"/>
            <a:ext cx="4278313" cy="1655763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07504" y="5921921"/>
            <a:ext cx="6591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 b="1" dirty="0"/>
              <a:t>Zmiana nachylenia osi obrotu jest </a:t>
            </a:r>
            <a:r>
              <a:rPr lang="pl-PL" sz="1600" b="1" dirty="0" smtClean="0"/>
              <a:t>zjawiskiem </a:t>
            </a:r>
            <a:r>
              <a:rPr lang="pl-PL" sz="1600" b="1" dirty="0"/>
              <a:t>mierzalnym w skali ludzkiego </a:t>
            </a:r>
          </a:p>
          <a:p>
            <a:r>
              <a:rPr lang="pl-PL" sz="1600" b="1" dirty="0"/>
              <a:t>życia. Postawiony dokładnie na zwrotniku raka w 1908 roku na Tajwanie </a:t>
            </a:r>
          </a:p>
          <a:p>
            <a:r>
              <a:rPr lang="pl-PL" sz="1600" b="1" dirty="0"/>
              <a:t>pomnik obecnie znajduje się 1.3 km na północ od tego zwrotnika.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0" y="764704"/>
            <a:ext cx="31995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 b="1" dirty="0" smtClean="0"/>
              <a:t>Zmiany </a:t>
            </a:r>
            <a:r>
              <a:rPr lang="pl-PL" sz="1600" b="1" dirty="0"/>
              <a:t>nachylenia osi obrotu Ziemi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geograficznych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1188269" y="1112838"/>
            <a:ext cx="712814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b="1" dirty="0"/>
              <a:t>okres zmian:  26 tys. lat</a:t>
            </a:r>
          </a:p>
          <a:p>
            <a:endParaRPr lang="pl-PL" sz="1600" b="1" dirty="0"/>
          </a:p>
          <a:p>
            <a:r>
              <a:rPr lang="pl-PL" sz="1600" b="1" dirty="0"/>
              <a:t>skutek:  przesuwanie się pór roku względem momentu przejścia Ziemi </a:t>
            </a:r>
            <a:r>
              <a:rPr lang="pl-PL" sz="1600" b="1" dirty="0" smtClean="0"/>
              <a:t>przez </a:t>
            </a:r>
          </a:p>
          <a:p>
            <a:r>
              <a:rPr lang="pl-PL" sz="1600" b="1" dirty="0" smtClean="0"/>
              <a:t>             np. peryhelium powoduje</a:t>
            </a:r>
            <a:r>
              <a:rPr lang="pl-PL" sz="1600" b="1" dirty="0" smtClean="0">
                <a:sym typeface="Symbol" pitchFamily="18" charset="2"/>
              </a:rPr>
              <a:t> w po</a:t>
            </a:r>
            <a:r>
              <a:rPr lang="pl-PL" sz="1600" b="1" dirty="0" smtClean="0"/>
              <a:t>ł</a:t>
            </a:r>
            <a:r>
              <a:rPr lang="pl-PL" sz="1600" b="1" dirty="0" smtClean="0">
                <a:sym typeface="Symbol" pitchFamily="18" charset="2"/>
              </a:rPr>
              <a:t>ączeniu z ekscentrycznością orbity </a:t>
            </a:r>
          </a:p>
          <a:p>
            <a:r>
              <a:rPr lang="pl-PL" sz="1600" b="1" dirty="0" smtClean="0">
                <a:sym typeface="Symbol" pitchFamily="18" charset="2"/>
              </a:rPr>
              <a:t>             zmniejszanie lub zwiększanie różnic pomiędzy porami roku na danej</a:t>
            </a:r>
          </a:p>
          <a:p>
            <a:r>
              <a:rPr lang="pl-PL" sz="1600" b="1" dirty="0" smtClean="0">
                <a:sym typeface="Symbol" pitchFamily="18" charset="2"/>
              </a:rPr>
              <a:t>             </a:t>
            </a:r>
            <a:r>
              <a:rPr lang="pl-PL" sz="1600" b="1" dirty="0">
                <a:sym typeface="Symbol" pitchFamily="18" charset="2"/>
              </a:rPr>
              <a:t>półkuli.</a:t>
            </a:r>
          </a:p>
        </p:txBody>
      </p:sp>
      <p:pic>
        <p:nvPicPr>
          <p:cNvPr id="11" name="Picture 1029" descr="preces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0122" y="3357563"/>
            <a:ext cx="2800350" cy="2800350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2" name="Rectangle 1034"/>
          <p:cNvSpPr>
            <a:spLocks noChangeArrowheads="1"/>
          </p:cNvSpPr>
          <p:nvPr/>
        </p:nvSpPr>
        <p:spPr bwMode="auto">
          <a:xfrm>
            <a:off x="107950" y="786190"/>
            <a:ext cx="8940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600" b="1" dirty="0"/>
              <a:t>precesja</a:t>
            </a:r>
          </a:p>
        </p:txBody>
      </p:sp>
      <p:pic>
        <p:nvPicPr>
          <p:cNvPr id="13" name="Picture 1035" descr="Precession_and_seas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24944"/>
            <a:ext cx="5400848" cy="3783013"/>
          </a:xfrm>
          <a:prstGeom prst="rect">
            <a:avLst/>
          </a:prstGeom>
          <a:noFill/>
          <a:ln w="12700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 co tyle szumu? Czyli: jak działa i co potrafi kalendarz Majów?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908720"/>
            <a:ext cx="145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Liczby Majów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0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dirty="0" smtClean="0"/>
              <a:t>http://www-users.mat.uni.torun.pl/~much/maya.html</a:t>
            </a:r>
            <a:endParaRPr lang="pl-PL" sz="1400" b="1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65" y="1412776"/>
            <a:ext cx="8226499" cy="236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a 8"/>
          <p:cNvSpPr/>
          <p:nvPr/>
        </p:nvSpPr>
        <p:spPr>
          <a:xfrm>
            <a:off x="2987824" y="2564904"/>
            <a:ext cx="129614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/>
          <p:cNvCxnSpPr/>
          <p:nvPr/>
        </p:nvCxnSpPr>
        <p:spPr>
          <a:xfrm flipH="1">
            <a:off x="2771800" y="3068960"/>
            <a:ext cx="864096" cy="100811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180477" y="4365104"/>
            <a:ext cx="38951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Odstępstwo od systemu dwudziestkowego, </a:t>
            </a:r>
          </a:p>
          <a:p>
            <a:r>
              <a:rPr lang="pl-PL" sz="1600" b="1" dirty="0" smtClean="0"/>
              <a:t>które miało uzgodnić  system liczenia z </a:t>
            </a:r>
          </a:p>
          <a:p>
            <a:r>
              <a:rPr lang="pl-PL" sz="1600" b="1" dirty="0" smtClean="0"/>
              <a:t>kalendarzem, który liczył  sobie </a:t>
            </a:r>
          </a:p>
          <a:p>
            <a:r>
              <a:rPr lang="pl-PL" sz="1600" b="1" dirty="0" smtClean="0"/>
              <a:t>365 dni – 18 miesięcy po 20 dni i </a:t>
            </a:r>
          </a:p>
          <a:p>
            <a:r>
              <a:rPr lang="pl-PL" sz="1600" b="1" dirty="0" smtClean="0"/>
              <a:t>dodatkowe 5 dni.</a:t>
            </a:r>
            <a:endParaRPr lang="pl-PL" sz="1600" b="1" dirty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077072"/>
            <a:ext cx="48196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geograficznych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930206"/>
            <a:ext cx="752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No dobra. A co z energią. Może CME będzie małe ale tak walnie, że obróci jądro Ziemi?</a:t>
            </a:r>
            <a:endParaRPr lang="pl-PL" sz="1600" b="1" dirty="0"/>
          </a:p>
        </p:txBody>
      </p:sp>
      <p:graphicFrame>
        <p:nvGraphicFramePr>
          <p:cNvPr id="6" name="Obiekt 5"/>
          <p:cNvGraphicFramePr>
            <a:graphicFrameLocks noChangeAspect="1"/>
          </p:cNvGraphicFramePr>
          <p:nvPr/>
        </p:nvGraphicFramePr>
        <p:xfrm>
          <a:off x="3347864" y="1628800"/>
          <a:ext cx="4173810" cy="936978"/>
        </p:xfrm>
        <a:graphic>
          <a:graphicData uri="http://schemas.openxmlformats.org/presentationml/2006/ole">
            <p:oleObj spid="_x0000_s44034" name="Równanie" r:id="rId3" imgW="1866600" imgH="419040" progId="Equation.3">
              <p:embed/>
            </p:oleObj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11560" y="1700808"/>
            <a:ext cx="1963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Energia kinetyczna </a:t>
            </a:r>
          </a:p>
          <a:p>
            <a:r>
              <a:rPr lang="pl-PL" sz="1600" b="1" dirty="0" smtClean="0"/>
              <a:t>ruchu obrotowego</a:t>
            </a:r>
          </a:p>
          <a:p>
            <a:r>
              <a:rPr lang="pl-PL" sz="1600" b="1" dirty="0" smtClean="0"/>
              <a:t>(I - w przypadku kuli)</a:t>
            </a:r>
            <a:endParaRPr lang="pl-PL" sz="1600" b="1" dirty="0"/>
          </a:p>
        </p:txBody>
      </p:sp>
      <p:graphicFrame>
        <p:nvGraphicFramePr>
          <p:cNvPr id="8" name="Obiekt 7"/>
          <p:cNvGraphicFramePr>
            <a:graphicFrameLocks noChangeAspect="1"/>
          </p:cNvGraphicFramePr>
          <p:nvPr/>
        </p:nvGraphicFramePr>
        <p:xfrm>
          <a:off x="2541339" y="3006725"/>
          <a:ext cx="6207125" cy="927100"/>
        </p:xfrm>
        <a:graphic>
          <a:graphicData uri="http://schemas.openxmlformats.org/presentationml/2006/ole">
            <p:oleObj spid="_x0000_s44035" name="Równanie" r:id="rId4" imgW="2806560" imgH="419040" progId="Equation.3">
              <p:embed/>
            </p:oleObj>
          </a:graphicData>
        </a:graphic>
      </p:graphicFrame>
      <p:sp>
        <p:nvSpPr>
          <p:cNvPr id="9" name="Strzałka w dół 8"/>
          <p:cNvSpPr/>
          <p:nvPr/>
        </p:nvSpPr>
        <p:spPr>
          <a:xfrm>
            <a:off x="4211960" y="4149080"/>
            <a:ext cx="129614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179512" y="3645024"/>
            <a:ext cx="199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latin typeface="Calibri"/>
                <a:cs typeface="Calibri"/>
              </a:rPr>
              <a:t>ω</a:t>
            </a:r>
            <a:r>
              <a:rPr lang="pl-PL" b="1" dirty="0" smtClean="0">
                <a:latin typeface="Calibri"/>
                <a:cs typeface="Calibri"/>
              </a:rPr>
              <a:t>=7.27 x 10</a:t>
            </a:r>
            <a:r>
              <a:rPr lang="pl-PL" b="1" baseline="30000" dirty="0" smtClean="0">
                <a:latin typeface="Calibri"/>
                <a:cs typeface="Calibri"/>
              </a:rPr>
              <a:t>-5</a:t>
            </a:r>
            <a:r>
              <a:rPr lang="pl-PL" b="1" dirty="0" smtClean="0">
                <a:latin typeface="Calibri"/>
                <a:cs typeface="Calibri"/>
              </a:rPr>
              <a:t> rad/s</a:t>
            </a:r>
            <a:endParaRPr lang="pl-PL" b="1" dirty="0"/>
          </a:p>
        </p:txBody>
      </p:sp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1331640" y="5085184"/>
          <a:ext cx="6856413" cy="939800"/>
        </p:xfrm>
        <a:graphic>
          <a:graphicData uri="http://schemas.openxmlformats.org/presentationml/2006/ole">
            <p:oleObj spid="_x0000_s44036" name="Równanie" r:id="rId5" imgW="2869920" imgH="393480" progId="Equation.3">
              <p:embed/>
            </p:oleObj>
          </a:graphicData>
        </a:graphic>
      </p:graphicFrame>
      <p:sp>
        <p:nvSpPr>
          <p:cNvPr id="11" name="pole tekstowe 10"/>
          <p:cNvSpPr txBox="1"/>
          <p:nvPr/>
        </p:nvSpPr>
        <p:spPr>
          <a:xfrm>
            <a:off x="6156176" y="6300028"/>
            <a:ext cx="299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Ufffff</a:t>
            </a:r>
            <a:r>
              <a:rPr lang="pl-PL" b="1" dirty="0" smtClean="0"/>
              <a:t>….  No dużo. I co z tego?</a:t>
            </a:r>
            <a:endParaRPr lang="pl-PL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23528" y="3284984"/>
            <a:ext cx="1515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Dla jądra Ziemi: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Odwrócenie biegunów geograficznych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571652" cy="284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5076056" y="1340768"/>
            <a:ext cx="2411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1 Megatona = 4.18 x 10</a:t>
            </a:r>
            <a:r>
              <a:rPr lang="pl-PL" sz="1600" b="1" baseline="30000" dirty="0" smtClean="0"/>
              <a:t>15</a:t>
            </a:r>
            <a:r>
              <a:rPr lang="pl-PL" sz="1600" b="1" dirty="0" smtClean="0"/>
              <a:t> J</a:t>
            </a:r>
            <a:endParaRPr lang="pl-PL" sz="16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523376" y="2060848"/>
            <a:ext cx="427456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600" b="1" dirty="0" smtClean="0"/>
              <a:t>Wyliczona przez nas energia ruchu </a:t>
            </a:r>
          </a:p>
          <a:p>
            <a:pPr algn="ctr"/>
            <a:r>
              <a:rPr lang="pl-PL" sz="1600" b="1" dirty="0" smtClean="0"/>
              <a:t>obrotowego Ziemi to:</a:t>
            </a:r>
          </a:p>
          <a:p>
            <a:pPr algn="ctr"/>
            <a:endParaRPr lang="pl-PL" sz="1600" b="1" dirty="0" smtClean="0"/>
          </a:p>
          <a:p>
            <a:pPr algn="ctr"/>
            <a:r>
              <a:rPr lang="pl-PL" sz="1600" b="1" dirty="0" smtClean="0"/>
              <a:t>3.6 x 10</a:t>
            </a:r>
            <a:r>
              <a:rPr lang="pl-PL" sz="1600" b="1" baseline="30000" dirty="0" smtClean="0"/>
              <a:t>11</a:t>
            </a:r>
            <a:r>
              <a:rPr lang="pl-PL" sz="1600" b="1" dirty="0" smtClean="0"/>
              <a:t> Megaton</a:t>
            </a:r>
          </a:p>
          <a:p>
            <a:pPr algn="ctr"/>
            <a:endParaRPr lang="pl-PL" sz="1600" b="1" dirty="0" smtClean="0"/>
          </a:p>
          <a:p>
            <a:pPr algn="ctr"/>
            <a:r>
              <a:rPr lang="pl-PL" sz="1600" b="1" dirty="0" smtClean="0"/>
              <a:t>To jest zaledwie połowa energii potrzebnej do </a:t>
            </a:r>
          </a:p>
          <a:p>
            <a:pPr algn="ctr"/>
            <a:r>
              <a:rPr lang="pl-PL" sz="1600" b="1" dirty="0" smtClean="0"/>
              <a:t>zatrzymania jądra Ziemi i wprawienia go w ruch </a:t>
            </a:r>
          </a:p>
          <a:p>
            <a:pPr algn="ctr"/>
            <a:r>
              <a:rPr lang="pl-PL" sz="1600" b="1" dirty="0" smtClean="0"/>
              <a:t>w przeciwną stronę…</a:t>
            </a:r>
            <a:endParaRPr lang="pl-PL" sz="16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9552" y="4653136"/>
            <a:ext cx="7683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Patrick </a:t>
            </a:r>
            <a:r>
              <a:rPr lang="pl-PL" sz="1600" b="1" dirty="0" err="1" smtClean="0"/>
              <a:t>Geryl</a:t>
            </a:r>
            <a:r>
              <a:rPr lang="pl-PL" sz="1600" b="1" dirty="0" smtClean="0"/>
              <a:t> chce namówić ludzi do budowania schronów wysoko w górach aby ustrzec </a:t>
            </a:r>
          </a:p>
          <a:p>
            <a:r>
              <a:rPr lang="pl-PL" sz="1600" b="1" dirty="0" smtClean="0"/>
              <a:t>się przed zabójczym tsunami jakie pojawi się po zatrzymaniu Ziemi i wprawieniu jej w </a:t>
            </a:r>
          </a:p>
          <a:p>
            <a:r>
              <a:rPr lang="pl-PL" sz="1600" b="1" dirty="0" smtClean="0"/>
              <a:t>ruch w przeciwną stronę… </a:t>
            </a:r>
            <a:r>
              <a:rPr lang="pl-PL" sz="1600" b="1" dirty="0" err="1" smtClean="0"/>
              <a:t>Hmmm</a:t>
            </a:r>
            <a:r>
              <a:rPr lang="pl-PL" sz="1600" b="1" dirty="0" smtClean="0"/>
              <a:t>…</a:t>
            </a:r>
            <a:endParaRPr lang="pl-PL" sz="16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39552" y="5879013"/>
            <a:ext cx="7879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Tak naprawdę trochę nas oszukuje… Nie będzie tsunami o wysokości 3 km… Nic nie będzie.</a:t>
            </a:r>
          </a:p>
          <a:p>
            <a:r>
              <a:rPr lang="pl-PL" sz="1600" b="1" dirty="0" smtClean="0"/>
              <a:t>Wyznaczona energia potrzebna do zatrzymania Ziemi jest w stanie stopić całą Ziemię… </a:t>
            </a:r>
            <a:r>
              <a:rPr lang="pl-PL" sz="1600" b="1" dirty="0" smtClean="0">
                <a:sym typeface="Wingdings" pitchFamily="2" charset="2"/>
              </a:rPr>
              <a:t>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Olbrzymi rozbłysk słoneczny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052736"/>
            <a:ext cx="5209753" cy="5209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179512" y="2060848"/>
            <a:ext cx="301197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Jak nie kijem ją (Ziemię) to pałką.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Kolejny scenariusz:</a:t>
            </a:r>
          </a:p>
          <a:p>
            <a:endParaRPr lang="pl-PL" sz="1600" b="1" dirty="0" smtClean="0"/>
          </a:p>
          <a:p>
            <a:r>
              <a:rPr lang="pl-PL" sz="1600" b="1" i="1" dirty="0" smtClean="0"/>
              <a:t>Na Słońcu są rozbłyski. A jak</a:t>
            </a:r>
          </a:p>
          <a:p>
            <a:r>
              <a:rPr lang="pl-PL" sz="1600" b="1" i="1" dirty="0" smtClean="0"/>
              <a:t>będzie jeden  tak olbrzymi, że </a:t>
            </a:r>
          </a:p>
          <a:p>
            <a:r>
              <a:rPr lang="pl-PL" sz="1600" b="1" i="1" dirty="0" smtClean="0"/>
              <a:t>spali nas na popiół?</a:t>
            </a:r>
            <a:endParaRPr lang="pl-PL" sz="1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Olbrzymi rozbłysk słoneczny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51520" y="1124744"/>
            <a:ext cx="7049750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Fakty:</a:t>
            </a:r>
          </a:p>
          <a:p>
            <a:pPr>
              <a:spcAft>
                <a:spcPts val="600"/>
              </a:spcAft>
            </a:pPr>
            <a:r>
              <a:rPr lang="pl-PL" sz="1600" b="1" dirty="0" smtClean="0"/>
              <a:t>	- rozbłyski słoneczne zdarzają się na Słońcu</a:t>
            </a:r>
            <a:endParaRPr lang="pl-PL" sz="1600" b="1" dirty="0" smtClean="0">
              <a:sym typeface="Wingdings" pitchFamily="2" charset="2"/>
            </a:endParaRPr>
          </a:p>
          <a:p>
            <a:pPr>
              <a:spcAft>
                <a:spcPts val="600"/>
              </a:spcAft>
            </a:pPr>
            <a:r>
              <a:rPr lang="pl-PL" sz="1600" b="1" dirty="0" smtClean="0">
                <a:sym typeface="Wingdings" pitchFamily="2" charset="2"/>
              </a:rPr>
              <a:t>	- istnieje 11-to letni cykl aktywności</a:t>
            </a:r>
          </a:p>
          <a:p>
            <a:pPr>
              <a:spcAft>
                <a:spcPts val="600"/>
              </a:spcAft>
            </a:pPr>
            <a:r>
              <a:rPr lang="pl-PL" sz="1600" b="1" dirty="0" smtClean="0">
                <a:sym typeface="Wingdings" pitchFamily="2" charset="2"/>
              </a:rPr>
              <a:t>	- najsilniejsze zarejestrowane rozbłyski emitowały energię rzędu 10</a:t>
            </a:r>
            <a:r>
              <a:rPr lang="pl-PL" sz="1600" b="1" baseline="30000" dirty="0" smtClean="0">
                <a:sym typeface="Wingdings" pitchFamily="2" charset="2"/>
              </a:rPr>
              <a:t>26</a:t>
            </a:r>
            <a:r>
              <a:rPr lang="pl-PL" sz="1600" b="1" dirty="0" smtClean="0">
                <a:sym typeface="Wingdings" pitchFamily="2" charset="2"/>
              </a:rPr>
              <a:t> J</a:t>
            </a:r>
          </a:p>
          <a:p>
            <a:pPr>
              <a:spcAft>
                <a:spcPts val="600"/>
              </a:spcAft>
            </a:pPr>
            <a:r>
              <a:rPr lang="pl-PL" sz="1600" b="1" dirty="0" smtClean="0">
                <a:sym typeface="Wingdings" pitchFamily="2" charset="2"/>
              </a:rPr>
              <a:t>	- Słońce będzie w maksimum aktywności na przełomie 2012/2013</a:t>
            </a:r>
            <a:endParaRPr lang="pl-PL" sz="1600" b="1" dirty="0"/>
          </a:p>
        </p:txBody>
      </p:sp>
      <p:pic>
        <p:nvPicPr>
          <p:cNvPr id="7" name="Obraz 5" descr="xrays.gif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8"/>
            <a:ext cx="441002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4572000" y="2996952"/>
            <a:ext cx="457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Najsilniejsze obserwowane rozbłyski to rozbłyski klasy X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Jest to zjawisko znane od połowy XIX w.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Z badań geologicznych wynika, że aktywność Słońca jest od dawna na podobnym poziomie.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Zdarzały się okresy szczególnej aktywności jak i jej wygaszenia ale nie ma dowodów na </a:t>
            </a:r>
          </a:p>
          <a:p>
            <a:r>
              <a:rPr lang="pl-PL" sz="1600" b="1" dirty="0" smtClean="0"/>
              <a:t>pojawianie się wtedy wyjątkowych zjawisk na Ziemi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Olbrzymi rozbłysk słoneczny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9" name="multisun_640x480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8424" y="90872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Olbrzymi rozbłysk słoneczny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07504" y="827420"/>
            <a:ext cx="1929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Rozbłysk </a:t>
            </a:r>
            <a:r>
              <a:rPr lang="pl-PL" sz="1600" dirty="0" err="1" smtClean="0"/>
              <a:t>Carringtona</a:t>
            </a:r>
            <a:endParaRPr lang="pl-PL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752"/>
            <a:ext cx="4320000" cy="324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69" y="2557705"/>
            <a:ext cx="4320000" cy="267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295170" y="1391174"/>
            <a:ext cx="3757532" cy="822420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sz="1600" b="1" dirty="0" smtClean="0"/>
              <a:t>Richard </a:t>
            </a:r>
            <a:r>
              <a:rPr lang="pl-PL" sz="1600" b="1" dirty="0" err="1" smtClean="0"/>
              <a:t>Carrington</a:t>
            </a:r>
            <a:r>
              <a:rPr lang="pl-PL" sz="1600" b="1" dirty="0" smtClean="0"/>
              <a:t> obserwuje </a:t>
            </a:r>
          </a:p>
          <a:p>
            <a:r>
              <a:rPr lang="pl-PL" sz="1600" b="1" dirty="0" smtClean="0"/>
              <a:t>1 września 1859 r. gwałtowne pojaśnienie </a:t>
            </a:r>
          </a:p>
          <a:p>
            <a:r>
              <a:rPr lang="pl-PL" sz="1600" b="1" dirty="0" smtClean="0"/>
              <a:t>w okolicy obserwowanych plam</a:t>
            </a:r>
            <a:endParaRPr lang="pl-PL" sz="16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701601" y="4761151"/>
            <a:ext cx="3760545" cy="1068641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pl-PL" sz="1600" b="1" dirty="0" smtClean="0"/>
              <a:t>Balfour Stewart, dyrektor obserwatorium </a:t>
            </a:r>
          </a:p>
          <a:p>
            <a:r>
              <a:rPr lang="pl-PL" sz="1600" b="1" dirty="0" err="1" smtClean="0"/>
              <a:t>Kew</a:t>
            </a:r>
            <a:r>
              <a:rPr lang="pl-PL" sz="1600" b="1" dirty="0" smtClean="0"/>
              <a:t> Garden rejestruje gwałtowne zmiany </a:t>
            </a:r>
          </a:p>
          <a:p>
            <a:r>
              <a:rPr lang="pl-PL" sz="1600" b="1" dirty="0" smtClean="0"/>
              <a:t>pola magnetycznego mierzonego za </a:t>
            </a:r>
          </a:p>
          <a:p>
            <a:r>
              <a:rPr lang="pl-PL" sz="1600" b="1" dirty="0" smtClean="0"/>
              <a:t>pomocą superczułego kompasu</a:t>
            </a:r>
            <a:endParaRPr lang="pl-PL" sz="16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23528" y="6309320"/>
            <a:ext cx="7693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Niezwykle silne zjawisko. Efekty obserwowane na powierzchni Ziemi. Awarie telegrafów.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Olbrzymi rozbłysk słoneczny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528" y="980728"/>
            <a:ext cx="5382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Jakie efekty mogą być związane z bardzo silnym rozbłyskiem?</a:t>
            </a:r>
            <a:endParaRPr lang="pl-PL" sz="1600" b="1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6792"/>
            <a:ext cx="2232248" cy="184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645024"/>
            <a:ext cx="225956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23528" y="5746030"/>
            <a:ext cx="3079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Najsilniejszy zaobserwowany </a:t>
            </a:r>
          </a:p>
          <a:p>
            <a:r>
              <a:rPr lang="pl-PL" sz="1600" b="1" dirty="0" smtClean="0"/>
              <a:t>rozbłysk był klasy X30-45 i pojawił</a:t>
            </a:r>
          </a:p>
          <a:p>
            <a:r>
              <a:rPr lang="pl-PL" sz="1600" b="1" dirty="0" smtClean="0"/>
              <a:t>się 4.11.2003 r.</a:t>
            </a:r>
            <a:endParaRPr lang="pl-PL" sz="16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707904" y="1700808"/>
            <a:ext cx="5310364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Generowanie silnych prądów w instalacjach</a:t>
            </a:r>
          </a:p>
          <a:p>
            <a:r>
              <a:rPr lang="pl-PL" sz="1600" b="1" dirty="0" smtClean="0"/>
              <a:t>elektrycznych (chodzi o bardzo długie przewody)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Zaobserwujemy silny strumień cząstek w okolicy Ziemi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Kilka satelitów może ucierpieć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Będziemy widzieli przepiękne zorze polarne na całej</a:t>
            </a:r>
          </a:p>
          <a:p>
            <a:r>
              <a:rPr lang="pl-PL" sz="1600" b="1" dirty="0" smtClean="0"/>
              <a:t>kuli ziemskiej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Większość  zagrożeń daje się zminimalizować, bo </a:t>
            </a:r>
          </a:p>
          <a:p>
            <a:r>
              <a:rPr lang="pl-PL" sz="1600" b="1" dirty="0" smtClean="0"/>
              <a:t>obserwujemy Słońce z ogromnej liczby obserwatoriów</a:t>
            </a:r>
          </a:p>
          <a:p>
            <a:r>
              <a:rPr lang="pl-PL" sz="1600" b="1" dirty="0" smtClean="0"/>
              <a:t>(naziemnych i satelitarnych)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Będziemy wiedzieli  przynajmniej dobę wcześniej, że </a:t>
            </a:r>
          </a:p>
          <a:p>
            <a:r>
              <a:rPr lang="pl-PL" sz="1600" b="1" dirty="0" smtClean="0"/>
              <a:t>trzeba odłączyć komputery, uśpić satelity i inne urządzenia…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Olbrzymi rozbłysk słoneczny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574357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6228184" y="1556792"/>
            <a:ext cx="269240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Nie umiemy przewidzieć</a:t>
            </a:r>
          </a:p>
          <a:p>
            <a:r>
              <a:rPr lang="pl-PL" sz="1600" b="1" dirty="0" smtClean="0"/>
              <a:t>aktywności Słońca na wiele</a:t>
            </a:r>
          </a:p>
          <a:p>
            <a:r>
              <a:rPr lang="pl-PL" sz="1600" b="1" dirty="0" smtClean="0"/>
              <a:t>lat do przodu.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 sumie to nie potrafimy </a:t>
            </a:r>
          </a:p>
          <a:p>
            <a:r>
              <a:rPr lang="pl-PL" sz="1600" b="1" dirty="0" smtClean="0"/>
              <a:t>przewidzieć pogody na trzy</a:t>
            </a:r>
          </a:p>
          <a:p>
            <a:r>
              <a:rPr lang="pl-PL" sz="1600" b="1" dirty="0" smtClean="0"/>
              <a:t>dni do przodu.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Ale Patrick </a:t>
            </a:r>
            <a:r>
              <a:rPr lang="pl-PL" sz="1600" b="1" dirty="0" err="1" smtClean="0"/>
              <a:t>Geryl</a:t>
            </a:r>
            <a:r>
              <a:rPr lang="pl-PL" sz="1600" b="1" dirty="0" smtClean="0"/>
              <a:t> potrafi, </a:t>
            </a:r>
          </a:p>
          <a:p>
            <a:r>
              <a:rPr lang="pl-PL" sz="1600" b="1" dirty="0" smtClean="0"/>
              <a:t>bo ma jakąś tajemną wiedzę, </a:t>
            </a:r>
          </a:p>
          <a:p>
            <a:r>
              <a:rPr lang="pl-PL" sz="1600" b="1" dirty="0" smtClean="0"/>
              <a:t>o której nie chce pisnąć</a:t>
            </a:r>
          </a:p>
          <a:p>
            <a:r>
              <a:rPr lang="pl-PL" sz="1600" b="1" dirty="0" smtClean="0"/>
              <a:t>ani słowa…</a:t>
            </a:r>
          </a:p>
        </p:txBody>
      </p:sp>
      <p:sp>
        <p:nvSpPr>
          <p:cNvPr id="6" name="Prostokąt 5"/>
          <p:cNvSpPr/>
          <p:nvPr/>
        </p:nvSpPr>
        <p:spPr>
          <a:xfrm>
            <a:off x="6228184" y="47971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sz="1600" b="1" dirty="0" smtClean="0"/>
          </a:p>
          <a:p>
            <a:r>
              <a:rPr lang="pl-PL" sz="1600" b="1" dirty="0" smtClean="0"/>
              <a:t>… a podobno to naukowcy</a:t>
            </a:r>
          </a:p>
          <a:p>
            <a:r>
              <a:rPr lang="pl-PL" sz="1600" b="1" dirty="0" smtClean="0"/>
              <a:t>coś wciąż ukrywają </a:t>
            </a:r>
            <a:r>
              <a:rPr lang="pl-PL" sz="1600" b="1" dirty="0" smtClean="0">
                <a:sym typeface="Wingdings" pitchFamily="2" charset="2"/>
              </a:rPr>
              <a:t>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Olbrzymi rozbłysk słoneczny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528" y="1196752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Dlaczego rozbłysk uwalniający ogromną energię (~10</a:t>
            </a:r>
            <a:r>
              <a:rPr lang="pl-PL" sz="1600" b="1" baseline="30000" dirty="0" smtClean="0"/>
              <a:t>26</a:t>
            </a:r>
            <a:r>
              <a:rPr lang="pl-PL" sz="1600" b="1" dirty="0" smtClean="0"/>
              <a:t> J) nie jest szczególnie groźny w okolicy Ziemi i nie może zagrozić Ziemi jako całej planecie?</a:t>
            </a:r>
            <a:endParaRPr lang="pl-PL" sz="16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652337" y="2132856"/>
            <a:ext cx="174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BO JEST DALEKO</a:t>
            </a:r>
            <a:endParaRPr lang="pl-PL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33376" y="3068960"/>
            <a:ext cx="7439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Załóżmy, że pojawia się silny rozbłysk. Ile energii przepłynie przez m</a:t>
            </a:r>
            <a:r>
              <a:rPr lang="pl-PL" sz="1600" b="1" baseline="30000" dirty="0" smtClean="0"/>
              <a:t>2</a:t>
            </a:r>
            <a:r>
              <a:rPr lang="pl-PL" sz="1600" b="1" dirty="0" smtClean="0"/>
              <a:t> w okolicy Ziemi?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293096"/>
            <a:ext cx="69525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Łuk 9"/>
          <p:cNvSpPr/>
          <p:nvPr/>
        </p:nvSpPr>
        <p:spPr>
          <a:xfrm rot="2926210">
            <a:off x="139204" y="3351880"/>
            <a:ext cx="3090441" cy="2825664"/>
          </a:xfrm>
          <a:prstGeom prst="arc">
            <a:avLst>
              <a:gd name="adj1" fmla="val 16200000"/>
              <a:gd name="adj2" fmla="val 535784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5301208"/>
            <a:ext cx="421609" cy="42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4267878" y="3717032"/>
            <a:ext cx="436350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Energia przepłynie przez powierzchnię kuli o </a:t>
            </a:r>
          </a:p>
          <a:p>
            <a:r>
              <a:rPr lang="pl-PL" sz="1600" b="1" dirty="0" smtClean="0"/>
              <a:t>promieniu 150 mln </a:t>
            </a:r>
            <a:r>
              <a:rPr lang="pl-PL" sz="1600" b="1" dirty="0" err="1" smtClean="0"/>
              <a:t>km</a:t>
            </a:r>
            <a:r>
              <a:rPr lang="pl-PL" sz="1600" b="1" dirty="0" smtClean="0"/>
              <a:t>. Możemy założyć, że </a:t>
            </a:r>
          </a:p>
          <a:p>
            <a:r>
              <a:rPr lang="pl-PL" sz="1600" b="1" dirty="0" smtClean="0"/>
              <a:t>cała energia przejdzie przez  pół sfery (będzie</a:t>
            </a:r>
          </a:p>
          <a:p>
            <a:r>
              <a:rPr lang="pl-PL" sz="1600" b="1" dirty="0" smtClean="0"/>
              <a:t>więcej na m</a:t>
            </a:r>
            <a:r>
              <a:rPr lang="pl-PL" sz="1600" b="1" baseline="30000" dirty="0" smtClean="0"/>
              <a:t>2</a:t>
            </a:r>
            <a:r>
              <a:rPr lang="pl-PL" sz="1600" b="1" dirty="0" smtClean="0"/>
              <a:t> </a:t>
            </a:r>
            <a:r>
              <a:rPr lang="pl-PL" sz="1600" b="1" dirty="0" smtClean="0">
                <a:sym typeface="Wingdings" pitchFamily="2" charset="2"/>
              </a:rPr>
              <a:t></a:t>
            </a:r>
            <a:r>
              <a:rPr lang="pl-PL" sz="1600" b="1" dirty="0" smtClean="0"/>
              <a:t>) czyli przez: 1.4 x 10</a:t>
            </a:r>
            <a:r>
              <a:rPr lang="pl-PL" sz="1600" b="1" baseline="30000" dirty="0" smtClean="0"/>
              <a:t>23</a:t>
            </a:r>
            <a:r>
              <a:rPr lang="pl-PL" sz="1600" b="1" dirty="0" smtClean="0"/>
              <a:t> m</a:t>
            </a:r>
            <a:r>
              <a:rPr lang="pl-PL" sz="1600" b="1" baseline="30000" dirty="0" smtClean="0"/>
              <a:t>2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 takim razie na każdy metr kwadratowy </a:t>
            </a:r>
          </a:p>
          <a:p>
            <a:r>
              <a:rPr lang="pl-PL" sz="1600" b="1" dirty="0" smtClean="0"/>
              <a:t>przypadnie ok. 700 J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Połówka Ziemi zwrócona wtedy w stronę Słońca  </a:t>
            </a:r>
          </a:p>
          <a:p>
            <a:r>
              <a:rPr lang="pl-PL" sz="1600" b="1" dirty="0" smtClean="0"/>
              <a:t>otrzyma: 1.75 x 10</a:t>
            </a:r>
            <a:r>
              <a:rPr lang="pl-PL" sz="1600" b="1" baseline="30000" dirty="0" smtClean="0"/>
              <a:t>17</a:t>
            </a:r>
            <a:r>
              <a:rPr lang="pl-PL" sz="1600" b="1" dirty="0" smtClean="0"/>
              <a:t> J. Dużo?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Olbrzymi rozbłysk słoneczny</a:t>
            </a:r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832509" y="1124744"/>
            <a:ext cx="3323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10</a:t>
            </a:r>
            <a:r>
              <a:rPr lang="pl-PL" sz="1600" b="1" baseline="30000" dirty="0" smtClean="0"/>
              <a:t>17</a:t>
            </a:r>
            <a:r>
              <a:rPr lang="pl-PL" sz="1600" b="1" dirty="0" smtClean="0"/>
              <a:t> J na połowę powierzchni Ziemi? </a:t>
            </a:r>
            <a:endParaRPr lang="pl-PL" sz="1600" b="1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77559"/>
            <a:ext cx="3528392" cy="238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88840"/>
            <a:ext cx="3528392" cy="238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899592" y="522920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Tyle miała erupcja góry St. Helens w 1980 r. Tyle, że ta energia była skupiona  na stosunkowo małym obszarze a nie na połowie Ziemi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 co tyle szumu? Czyli: jak działa i co potrafi kalendarz Majów?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528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2657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23528" y="6453336"/>
            <a:ext cx="2870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Strona z Kodeksu Drezdeńskiego</a:t>
            </a:r>
            <a:endParaRPr lang="pl-PL" sz="16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347864" y="913938"/>
            <a:ext cx="465249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Majowie posługiwali się kilkoma kalendarzami. Dwa</a:t>
            </a:r>
          </a:p>
          <a:p>
            <a:r>
              <a:rPr lang="pl-PL" sz="1600" b="1" dirty="0" smtClean="0"/>
              <a:t>najczęściej wzmiankowane to:</a:t>
            </a:r>
          </a:p>
          <a:p>
            <a:endParaRPr lang="pl-PL" sz="1600" b="1" dirty="0" smtClean="0"/>
          </a:p>
          <a:p>
            <a:r>
              <a:rPr lang="pl-PL" sz="1600" b="1" dirty="0" err="1" smtClean="0"/>
              <a:t>Tzolk’in</a:t>
            </a:r>
            <a:r>
              <a:rPr lang="pl-PL" sz="1600" b="1" dirty="0" smtClean="0"/>
              <a:t> – trwał 260 dni (20 x 13 dni)</a:t>
            </a:r>
          </a:p>
          <a:p>
            <a:r>
              <a:rPr lang="pl-PL" sz="1600" b="1" dirty="0" err="1" smtClean="0"/>
              <a:t>Haab</a:t>
            </a:r>
            <a:r>
              <a:rPr lang="pl-PL" sz="1600" b="1" dirty="0" smtClean="0"/>
              <a:t> – 18 miesięcy po 20 dni</a:t>
            </a:r>
          </a:p>
          <a:p>
            <a:endParaRPr lang="pl-PL" sz="1600" b="1" dirty="0" smtClean="0"/>
          </a:p>
          <a:p>
            <a:r>
              <a:rPr lang="pl-PL" sz="1600" b="1" dirty="0" err="1" smtClean="0"/>
              <a:t>Haab</a:t>
            </a:r>
            <a:r>
              <a:rPr lang="pl-PL" sz="1600" b="1" dirty="0" smtClean="0"/>
              <a:t>  liczył początkowo 360 dni. Szybko okazało się, </a:t>
            </a:r>
          </a:p>
          <a:p>
            <a:r>
              <a:rPr lang="pl-PL" sz="1600" b="1" dirty="0" smtClean="0"/>
              <a:t>że nie daje zgodności z następowaniem pór roku.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347864" y="4581128"/>
            <a:ext cx="56166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Ta sama data w obu kalendarzach pojawiała się </a:t>
            </a:r>
          </a:p>
          <a:p>
            <a:r>
              <a:rPr lang="pl-PL" sz="1600" b="1" dirty="0" smtClean="0"/>
              <a:t>po 18 980 dniach (52 okresy </a:t>
            </a:r>
            <a:r>
              <a:rPr lang="pl-PL" sz="1600" b="1" dirty="0" err="1" smtClean="0"/>
              <a:t>haab</a:t>
            </a:r>
            <a:r>
              <a:rPr lang="pl-PL" sz="1600" b="1" dirty="0" smtClean="0"/>
              <a:t>, 73 </a:t>
            </a:r>
            <a:r>
              <a:rPr lang="pl-PL" sz="1600" b="1" dirty="0" err="1" smtClean="0"/>
              <a:t>Tzolk’in</a:t>
            </a:r>
            <a:r>
              <a:rPr lang="pl-PL" sz="1600" b="1" dirty="0" smtClean="0"/>
              <a:t>).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Ten okres nazywano Kręgiem Kalendarza. Niestety, nie </a:t>
            </a:r>
          </a:p>
          <a:p>
            <a:r>
              <a:rPr lang="pl-PL" sz="1600" b="1" dirty="0" smtClean="0"/>
              <a:t>pozwalał na zapisywanie dat dłuższych niż 52 lata. Ale</a:t>
            </a:r>
          </a:p>
          <a:p>
            <a:r>
              <a:rPr lang="pl-PL" sz="1600" b="1" dirty="0" smtClean="0"/>
              <a:t>przynajmniej była okazja do świętowania kiedy się kończył…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Wymyślono więc w pewnym momencie tzw. Długą Rachubę.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347864" y="3068960"/>
            <a:ext cx="5670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smtClean="0"/>
              <a:t>Dołożono 5 dodatkowych dni. Były to tzw. dni bez nazwy.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 ten sposób </a:t>
            </a:r>
            <a:r>
              <a:rPr lang="pl-PL" sz="1600" b="1" dirty="0" err="1" smtClean="0"/>
              <a:t>Haab</a:t>
            </a:r>
            <a:r>
              <a:rPr lang="pl-PL" sz="1600" b="1" dirty="0" smtClean="0"/>
              <a:t> trwał 365 dni. To oznacza, że był w </a:t>
            </a:r>
          </a:p>
          <a:p>
            <a:r>
              <a:rPr lang="pl-PL" sz="1600" b="1" dirty="0" smtClean="0"/>
              <a:t>olbrzymiej niezgodności  (jakieś 6 godzin) z rokiem </a:t>
            </a:r>
          </a:p>
          <a:p>
            <a:r>
              <a:rPr lang="pl-PL" sz="1600" b="1" dirty="0" smtClean="0"/>
              <a:t>zwrotnikowym…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Liczby, </a:t>
            </a:r>
            <a:r>
              <a:rPr lang="pl-PL" sz="2000" i="1" dirty="0" err="1" smtClean="0"/>
              <a:t>liczbeńki</a:t>
            </a:r>
            <a:r>
              <a:rPr lang="pl-PL" sz="2000" i="1" dirty="0" smtClean="0"/>
              <a:t>, </a:t>
            </a:r>
            <a:r>
              <a:rPr lang="pl-PL" sz="2000" i="1" dirty="0" err="1" smtClean="0"/>
              <a:t>liczbusie</a:t>
            </a:r>
            <a:endParaRPr lang="pl-PL" sz="2000" i="1" dirty="0" smtClean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95536" y="1052736"/>
            <a:ext cx="5344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i="1" dirty="0" smtClean="0"/>
              <a:t>Ale przecież coś musi być na rzeczy, bo kalendarz się kończy…</a:t>
            </a:r>
            <a:endParaRPr lang="pl-PL" sz="1600" b="1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79512" y="1556792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Nasze kalendarze kończą się co roku i kupujemy nowe. Nie dzieje się żaden koniec świata. No dobra, dla kogoś kto przesadzi z szampanem może być koniec świata następnego dnia… Ale to mija </a:t>
            </a:r>
            <a:r>
              <a:rPr lang="pl-PL" sz="1600" b="1" dirty="0" smtClean="0">
                <a:sym typeface="Wingdings" pitchFamily="2" charset="2"/>
              </a:rPr>
              <a:t></a:t>
            </a:r>
            <a:endParaRPr lang="pl-PL" sz="1600" b="1" dirty="0"/>
          </a:p>
        </p:txBody>
      </p:sp>
      <p:pic>
        <p:nvPicPr>
          <p:cNvPr id="7" name="Obraz 6" descr="IMG_55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8229" y="4581128"/>
            <a:ext cx="2963771" cy="1974715"/>
          </a:xfrm>
          <a:prstGeom prst="rect">
            <a:avLst/>
          </a:prstGeom>
        </p:spPr>
      </p:pic>
      <p:pic>
        <p:nvPicPr>
          <p:cNvPr id="8" name="Obraz 7" descr="IMG_56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36912"/>
            <a:ext cx="2093979" cy="3140968"/>
          </a:xfrm>
          <a:prstGeom prst="rect">
            <a:avLst/>
          </a:prstGeom>
        </p:spPr>
      </p:pic>
      <p:pic>
        <p:nvPicPr>
          <p:cNvPr id="10" name="Obraz 9" descr="IMG_56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89040"/>
            <a:ext cx="4241728" cy="2827818"/>
          </a:xfrm>
          <a:prstGeom prst="rect">
            <a:avLst/>
          </a:prstGeom>
        </p:spPr>
      </p:pic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1350" y="2366962"/>
            <a:ext cx="21526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IMG_56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2780928"/>
            <a:ext cx="2845600" cy="18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Jak przeżyć koniec świata? A jak na nim zarobić?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62333" y="1124744"/>
            <a:ext cx="6945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W porządku. Nie będzie końca świata. Ale, skoro już tyle osób przekonaliśmy, że</a:t>
            </a:r>
          </a:p>
          <a:p>
            <a:r>
              <a:rPr lang="pl-PL" sz="1600" b="1" dirty="0" smtClean="0"/>
              <a:t>będzie, to przynajmniej zaróbmy na nich…</a:t>
            </a:r>
            <a:endParaRPr lang="pl-PL" sz="16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99630"/>
            <a:ext cx="3243504" cy="412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2123728" y="6330806"/>
            <a:ext cx="4817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Możemy handlować napisanymi przez siebie książkami</a:t>
            </a:r>
            <a:endParaRPr lang="pl-PL" sz="1600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5" y="1916832"/>
            <a:ext cx="478693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Jak przeżyć koniec świata? A jak na nim zarobić?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36712"/>
            <a:ext cx="5904656" cy="541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2123728" y="6381328"/>
            <a:ext cx="4485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Możemy sprzedawać </a:t>
            </a:r>
            <a:r>
              <a:rPr lang="pl-PL" sz="1600" b="1" dirty="0" err="1" smtClean="0"/>
              <a:t>sms</a:t>
            </a:r>
            <a:r>
              <a:rPr lang="pl-PL" sz="1600" b="1" dirty="0" smtClean="0"/>
              <a:t> z poradą po 3 zeta +  VAT</a:t>
            </a:r>
            <a:endParaRPr lang="pl-PL" sz="1600" b="1" dirty="0"/>
          </a:p>
        </p:txBody>
      </p:sp>
      <p:sp>
        <p:nvSpPr>
          <p:cNvPr id="10" name="Elipsa 9"/>
          <p:cNvSpPr/>
          <p:nvPr/>
        </p:nvSpPr>
        <p:spPr>
          <a:xfrm>
            <a:off x="4283968" y="1412776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" name="Łącznik prosty ze strzałką 13"/>
          <p:cNvCxnSpPr>
            <a:stCxn id="10" idx="6"/>
          </p:cNvCxnSpPr>
          <p:nvPr/>
        </p:nvCxnSpPr>
        <p:spPr>
          <a:xfrm flipV="1">
            <a:off x="4860032" y="1412776"/>
            <a:ext cx="2664296" cy="1800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7524328" y="1196752"/>
            <a:ext cx="15808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426543!!!!! =</a:t>
            </a:r>
          </a:p>
          <a:p>
            <a:endParaRPr lang="pl-PL" dirty="0" smtClean="0"/>
          </a:p>
          <a:p>
            <a:r>
              <a:rPr lang="pl-PL" dirty="0" smtClean="0"/>
              <a:t>1 279 629 PLN </a:t>
            </a:r>
          </a:p>
          <a:p>
            <a:r>
              <a:rPr lang="pl-PL" dirty="0" smtClean="0"/>
              <a:t>+ VAT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Jak przeżyć koniec świata? A jak na nim zarobić?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65970"/>
            <a:ext cx="2775942" cy="412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851920" y="1397675"/>
            <a:ext cx="50834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Jak mamy dużo kasy z </a:t>
            </a:r>
            <a:r>
              <a:rPr lang="pl-PL" b="1" dirty="0" err="1" smtClean="0"/>
              <a:t>sms</a:t>
            </a:r>
            <a:r>
              <a:rPr lang="pl-PL" b="1" dirty="0" smtClean="0"/>
              <a:t> to możemy nakręcić film </a:t>
            </a:r>
          </a:p>
          <a:p>
            <a:r>
              <a:rPr lang="pl-PL" b="1" dirty="0" smtClean="0"/>
              <a:t>i zarobić jeszcze więcej </a:t>
            </a:r>
            <a:r>
              <a:rPr lang="pl-PL" b="1" dirty="0" smtClean="0">
                <a:sym typeface="Wingdings" pitchFamily="2" charset="2"/>
              </a:rPr>
              <a:t></a:t>
            </a:r>
          </a:p>
          <a:p>
            <a:endParaRPr lang="pl-PL" b="1" dirty="0" smtClean="0">
              <a:sym typeface="Wingdings" pitchFamily="2" charset="2"/>
            </a:endParaRPr>
          </a:p>
          <a:p>
            <a:r>
              <a:rPr lang="pl-PL" b="1" dirty="0" smtClean="0">
                <a:sym typeface="Wingdings" pitchFamily="2" charset="2"/>
              </a:rPr>
              <a:t>Budżet: 200 000 </a:t>
            </a:r>
            <a:r>
              <a:rPr lang="pl-PL" b="1" dirty="0" err="1" smtClean="0">
                <a:sym typeface="Wingdings" pitchFamily="2" charset="2"/>
              </a:rPr>
              <a:t>000</a:t>
            </a:r>
            <a:r>
              <a:rPr lang="pl-PL" b="1" dirty="0" smtClean="0">
                <a:sym typeface="Wingdings" pitchFamily="2" charset="2"/>
              </a:rPr>
              <a:t> </a:t>
            </a:r>
            <a:r>
              <a:rPr lang="pl-PL" b="1" dirty="0" smtClean="0">
                <a:cs typeface="Calibri"/>
                <a:sym typeface="Wingdings" pitchFamily="2" charset="2"/>
              </a:rPr>
              <a:t>$</a:t>
            </a:r>
          </a:p>
          <a:p>
            <a:r>
              <a:rPr lang="pl-PL" b="1" dirty="0" smtClean="0">
                <a:cs typeface="Calibri"/>
                <a:sym typeface="Wingdings" pitchFamily="2" charset="2"/>
              </a:rPr>
              <a:t>Przychód:  769 679 473 $ (</a:t>
            </a:r>
            <a:r>
              <a:rPr lang="pl-PL" b="1" dirty="0" err="1" smtClean="0">
                <a:cs typeface="Calibri"/>
                <a:sym typeface="Wingdings" pitchFamily="2" charset="2"/>
              </a:rPr>
              <a:t>Box</a:t>
            </a:r>
            <a:r>
              <a:rPr lang="pl-PL" b="1" dirty="0" smtClean="0">
                <a:cs typeface="Calibri"/>
                <a:sym typeface="Wingdings" pitchFamily="2" charset="2"/>
              </a:rPr>
              <a:t> </a:t>
            </a:r>
            <a:r>
              <a:rPr lang="pl-PL" b="1" dirty="0" err="1" smtClean="0">
                <a:cs typeface="Calibri"/>
                <a:sym typeface="Wingdings" pitchFamily="2" charset="2"/>
              </a:rPr>
              <a:t>office</a:t>
            </a:r>
            <a:r>
              <a:rPr lang="pl-PL" b="1" dirty="0" smtClean="0">
                <a:cs typeface="Calibri"/>
                <a:sym typeface="Wingdings" pitchFamily="2" charset="2"/>
              </a:rPr>
              <a:t>)</a:t>
            </a:r>
          </a:p>
          <a:p>
            <a:endParaRPr lang="pl-PL" b="1" dirty="0" smtClean="0">
              <a:cs typeface="Calibri"/>
              <a:sym typeface="Wingdings" pitchFamily="2" charset="2"/>
            </a:endParaRPr>
          </a:p>
          <a:p>
            <a:r>
              <a:rPr lang="pl-PL" b="1" dirty="0" smtClean="0">
                <a:cs typeface="Calibri"/>
                <a:sym typeface="Wingdings" pitchFamily="2" charset="2"/>
              </a:rPr>
              <a:t>Uznany w 2011 r. za najgłupszy film science – </a:t>
            </a:r>
            <a:r>
              <a:rPr lang="pl-PL" b="1" dirty="0" err="1" smtClean="0">
                <a:cs typeface="Calibri"/>
                <a:sym typeface="Wingdings" pitchFamily="2" charset="2"/>
              </a:rPr>
              <a:t>fiction</a:t>
            </a:r>
            <a:endParaRPr lang="pl-PL" b="1" dirty="0" smtClean="0">
              <a:cs typeface="Calibri"/>
              <a:sym typeface="Wingdings" pitchFamily="2" charset="2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032038" y="4355812"/>
            <a:ext cx="389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A ja dam przepis na przetrwanie za darmo…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Jak przeżyć koniec świata?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5" name="Obraz 4" descr="IMG_5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6557" y="1268760"/>
            <a:ext cx="3803915" cy="285293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70794" y="764704"/>
            <a:ext cx="740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Eksperyment został przeprowadzony 21-go maja 2011 r. w dniu końca świata.</a:t>
            </a:r>
            <a:endParaRPr lang="pl-PL" dirty="0"/>
          </a:p>
        </p:txBody>
      </p:sp>
      <p:pic>
        <p:nvPicPr>
          <p:cNvPr id="8" name="Obraz 7" descr="IMG_1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1268760"/>
            <a:ext cx="4320481" cy="2880320"/>
          </a:xfrm>
          <a:prstGeom prst="rect">
            <a:avLst/>
          </a:prstGeom>
        </p:spPr>
      </p:pic>
      <p:pic>
        <p:nvPicPr>
          <p:cNvPr id="9" name="Obraz 8" descr="IMG_0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284984"/>
            <a:ext cx="4320481" cy="288032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220072" y="6453336"/>
            <a:ext cx="3874330" cy="369332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i="1" dirty="0" smtClean="0"/>
              <a:t>Trzeba wybrać się w ulubione miejsce…</a:t>
            </a:r>
            <a:endParaRPr lang="pl-PL" i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51520" y="4725144"/>
            <a:ext cx="2814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Stacja Turystyczna „Orle” </a:t>
            </a:r>
          </a:p>
          <a:p>
            <a:r>
              <a:rPr lang="pl-PL" sz="1600" dirty="0" smtClean="0"/>
              <a:t>znajduje się w Górach Izerskich,</a:t>
            </a:r>
          </a:p>
          <a:p>
            <a:r>
              <a:rPr lang="pl-PL" sz="1600" dirty="0" smtClean="0"/>
              <a:t>które przeżyły swój koniec.</a:t>
            </a: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Jak przeżyć koniec świata?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70794" y="764704"/>
            <a:ext cx="740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Eksperyment został przeprowadzony 21-go maja 2011 r. w dniu końca świata.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419872" y="6453336"/>
            <a:ext cx="5662127" cy="369332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i="1" dirty="0" smtClean="0"/>
              <a:t>… udokumentować każde, nawet najmniejsze, stworzenie…</a:t>
            </a:r>
            <a:endParaRPr lang="pl-PL" i="1" dirty="0"/>
          </a:p>
        </p:txBody>
      </p:sp>
      <p:pic>
        <p:nvPicPr>
          <p:cNvPr id="11" name="Obraz 10" descr="IMG_55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268760"/>
            <a:ext cx="3851920" cy="2888940"/>
          </a:xfrm>
          <a:prstGeom prst="rect">
            <a:avLst/>
          </a:prstGeom>
        </p:spPr>
      </p:pic>
      <p:pic>
        <p:nvPicPr>
          <p:cNvPr id="12" name="Obraz 11" descr="IMG_5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573016"/>
            <a:ext cx="3312368" cy="2484276"/>
          </a:xfrm>
          <a:prstGeom prst="rect">
            <a:avLst/>
          </a:prstGeom>
        </p:spPr>
      </p:pic>
      <p:pic>
        <p:nvPicPr>
          <p:cNvPr id="13" name="Obraz 12" descr="IMG_05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268760"/>
            <a:ext cx="4211960" cy="3158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Jak przeżyć koniec świata?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70794" y="764704"/>
            <a:ext cx="740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Eksperyment został przeprowadzony 21-go maja 2011 r. w dniu końca świata.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836612" y="6453336"/>
            <a:ext cx="5271892" cy="369332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i="1" dirty="0" smtClean="0"/>
              <a:t>… wypatrywać znaków na niebie, ziemi i w Internecie…</a:t>
            </a:r>
            <a:endParaRPr lang="pl-PL" i="1" dirty="0"/>
          </a:p>
        </p:txBody>
      </p:sp>
      <p:pic>
        <p:nvPicPr>
          <p:cNvPr id="10" name="Obraz 9" descr="IMG_5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5040560" cy="3780420"/>
          </a:xfrm>
          <a:prstGeom prst="rect">
            <a:avLst/>
          </a:prstGeom>
        </p:spPr>
      </p:pic>
      <p:pic>
        <p:nvPicPr>
          <p:cNvPr id="9" name="Obraz 8" descr="IMG_5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636912"/>
            <a:ext cx="4505976" cy="3379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Jak przeżyć koniec świata?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70794" y="764704"/>
            <a:ext cx="740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Eksperyment został przeprowadzony 21-go maja 2011 r. w dniu końca świata.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094135" y="6453336"/>
            <a:ext cx="4014369" cy="369332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i="1" dirty="0" smtClean="0"/>
              <a:t>… zwiedzić i uwiecznić ulubione miejsca…</a:t>
            </a:r>
            <a:endParaRPr lang="pl-PL" i="1" dirty="0"/>
          </a:p>
        </p:txBody>
      </p:sp>
      <p:pic>
        <p:nvPicPr>
          <p:cNvPr id="10" name="Obraz 9" descr="IMG_6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2204864"/>
            <a:ext cx="5400601" cy="3600400"/>
          </a:xfrm>
          <a:prstGeom prst="rect">
            <a:avLst/>
          </a:prstGeom>
        </p:spPr>
      </p:pic>
      <p:pic>
        <p:nvPicPr>
          <p:cNvPr id="9" name="Obraz 8" descr="IMG_6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24744"/>
            <a:ext cx="2808312" cy="4212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Jak przeżyć koniec świata?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70794" y="764704"/>
            <a:ext cx="740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Eksperyment został przeprowadzony 21-go maja 2011 r. w dniu końca świata.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059832" y="6453336"/>
            <a:ext cx="5905014" cy="369332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i="1" dirty="0" smtClean="0"/>
              <a:t>… usiąść wygodnie, w gronie przyjaciół i wypatrywać końca …</a:t>
            </a:r>
            <a:endParaRPr lang="pl-PL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268760"/>
            <a:ext cx="1842690" cy="17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IMG_5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0"/>
            <a:ext cx="6588224" cy="494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Jak przeżyć koniec świata?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70794" y="764704"/>
            <a:ext cx="7402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Eksperyment został przeprowadzony 21-go maja 2011 r. w dniu końca świata.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059832" y="6453336"/>
            <a:ext cx="6017545" cy="369332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i="1" dirty="0" smtClean="0"/>
              <a:t>… po tak miłym końcu świata nie mogę doczekać się kolejnego!</a:t>
            </a:r>
            <a:endParaRPr lang="pl-PL" i="1" dirty="0"/>
          </a:p>
        </p:txBody>
      </p:sp>
      <p:pic>
        <p:nvPicPr>
          <p:cNvPr id="8" name="Obraz 7" descr="IMG_1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7920372" cy="528024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83568" y="6021288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A Słońce zaszło jak zwykle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O co tyle szumu? Czyli: jak działa i co potrafi kalendarz Majów?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836712"/>
            <a:ext cx="158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Długa Rachuba</a:t>
            </a:r>
            <a:endParaRPr lang="pl-PL" dirty="0"/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481" y="1484784"/>
            <a:ext cx="261937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79512" y="6309320"/>
            <a:ext cx="3810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Lewa kolumna to zapis daty: 8.5.16.9.7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691889" y="1394767"/>
            <a:ext cx="5128583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Działa to dokładnie jak licznik gazowy, samochodowy itp.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Zaczynamy w roku zerowym: 0.0.0.0.0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Każda pozycja narasta od 0 do 19.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Dzień pierwszy: 0.0.0.0.1</a:t>
            </a:r>
          </a:p>
          <a:p>
            <a:r>
              <a:rPr lang="pl-PL" sz="1600" b="1" dirty="0" smtClean="0"/>
              <a:t>Dzień dziewiętnasty: 0.0.0.0.19</a:t>
            </a:r>
          </a:p>
          <a:p>
            <a:r>
              <a:rPr lang="pl-PL" sz="1600" b="1" dirty="0" smtClean="0"/>
              <a:t>Dzień dwudziesty: 0.0.0.1.0</a:t>
            </a:r>
          </a:p>
          <a:p>
            <a:r>
              <a:rPr lang="pl-PL" sz="1600" b="1" dirty="0" smtClean="0"/>
              <a:t>Około 1 roku: 0.0.1.0.0</a:t>
            </a:r>
          </a:p>
          <a:p>
            <a:endParaRPr lang="pl-PL" sz="1600" b="1" dirty="0" smtClean="0"/>
          </a:p>
          <a:p>
            <a:endParaRPr lang="pl-PL" sz="1600" b="1" dirty="0" smtClean="0"/>
          </a:p>
          <a:p>
            <a:r>
              <a:rPr lang="pl-PL" sz="1600" b="1" dirty="0" smtClean="0"/>
              <a:t>Majowie WIERZYLI (nie: WIEDZIELI), że stanie się </a:t>
            </a:r>
          </a:p>
          <a:p>
            <a:r>
              <a:rPr lang="pl-PL" sz="1600" b="1" dirty="0" smtClean="0"/>
              <a:t>coś złego kiedy skończy się rachuba czyli </a:t>
            </a:r>
          </a:p>
          <a:p>
            <a:r>
              <a:rPr lang="pl-PL" sz="1600" b="1" dirty="0" smtClean="0"/>
              <a:t>w roku 13.0.0.0.0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Ktoś wyliczył, że nastąpi to 21.12.2012 </a:t>
            </a:r>
            <a:r>
              <a:rPr lang="pl-PL" sz="1600" b="1" dirty="0" err="1" smtClean="0"/>
              <a:t>r</a:t>
            </a:r>
            <a:r>
              <a:rPr lang="pl-PL" sz="1600" b="1" dirty="0" smtClean="0"/>
              <a:t>…. i będzie koniec</a:t>
            </a:r>
          </a:p>
          <a:p>
            <a:r>
              <a:rPr lang="pl-PL" sz="1600" b="1" dirty="0" smtClean="0"/>
              <a:t>świata. Oczywiście nikt nie przejmuje się tym, że Majowie </a:t>
            </a:r>
          </a:p>
          <a:p>
            <a:r>
              <a:rPr lang="pl-PL" sz="1600" b="1" dirty="0" smtClean="0"/>
              <a:t>nic nie wspominali o końcu świata.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2060848"/>
            <a:ext cx="1423990" cy="189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1433946" y="3933056"/>
            <a:ext cx="63064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 smtClean="0"/>
          </a:p>
          <a:p>
            <a:pPr algn="ctr"/>
            <a:r>
              <a:rPr lang="pl-PL" dirty="0" smtClean="0"/>
              <a:t>Kolejny wykład w ramach piątkowych wykładów popularnych </a:t>
            </a:r>
          </a:p>
          <a:p>
            <a:pPr algn="ctr"/>
            <a:r>
              <a:rPr lang="pl-PL" dirty="0" smtClean="0"/>
              <a:t>w Instytucie Astronomicznym </a:t>
            </a:r>
            <a:r>
              <a:rPr lang="pl-PL" dirty="0" err="1" smtClean="0"/>
              <a:t>UWr</a:t>
            </a:r>
            <a:r>
              <a:rPr lang="pl-PL" dirty="0" smtClean="0"/>
              <a:t> wygłosi </a:t>
            </a:r>
            <a:r>
              <a:rPr lang="pl-PL" dirty="0" err="1" smtClean="0"/>
              <a:t>T.Mrozek</a:t>
            </a:r>
            <a:r>
              <a:rPr lang="pl-PL" dirty="0" smtClean="0"/>
              <a:t>.</a:t>
            </a:r>
          </a:p>
          <a:p>
            <a:pPr algn="ctr"/>
            <a:endParaRPr lang="pl-PL" dirty="0" smtClean="0"/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>Tytuł: „Komety”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84863" y="980728"/>
            <a:ext cx="84700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 smtClean="0"/>
              <a:t>No dobra. Czas się przyznać. Koniec kłamstw. </a:t>
            </a:r>
          </a:p>
          <a:p>
            <a:pPr algn="ctr"/>
            <a:endParaRPr lang="pl-PL" sz="3200" dirty="0" smtClean="0"/>
          </a:p>
          <a:p>
            <a:pPr algn="ctr"/>
            <a:r>
              <a:rPr lang="pl-PL" sz="3200" dirty="0" smtClean="0"/>
              <a:t>Wiem co się wydarzy 21.12.2012 r., o godz. 17:00 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467544" y="836712"/>
            <a:ext cx="3696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/>
              <a:t>Dziękuję za uwagę</a:t>
            </a:r>
            <a:endParaRPr lang="pl-PL" sz="3600" b="1" dirty="0"/>
          </a:p>
        </p:txBody>
      </p:sp>
      <p:sp>
        <p:nvSpPr>
          <p:cNvPr id="12" name="Prostokąt 11"/>
          <p:cNvSpPr/>
          <p:nvPr/>
        </p:nvSpPr>
        <p:spPr>
          <a:xfrm>
            <a:off x="1403648" y="4653136"/>
            <a:ext cx="6912768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pl-PL" i="1" dirty="0" smtClean="0"/>
              <a:t>Kłamstwo nie różni się niczym od prawdy, prócz tego, że nią nie jest. </a:t>
            </a:r>
          </a:p>
          <a:p>
            <a:endParaRPr lang="pl-PL" i="1" dirty="0" smtClean="0"/>
          </a:p>
          <a:p>
            <a:pPr algn="r"/>
            <a:r>
              <a:rPr lang="pl-PL" dirty="0" smtClean="0"/>
              <a:t>Stanisław Jerzy Lec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Scenariusze końca świata (wybrane)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79512" y="980728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Przepis na koniec świata w 2012 r.: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Składniki: trochę mistycyzmu, trochę astrologii, sporo </a:t>
            </a:r>
            <a:r>
              <a:rPr lang="pl-PL" sz="1600" b="1" dirty="0" err="1" smtClean="0"/>
              <a:t>MAJAczenia</a:t>
            </a:r>
            <a:r>
              <a:rPr lang="pl-PL" sz="1600" b="1" dirty="0" smtClean="0"/>
              <a:t>, szczypta półprawd, łyżka numerologii, trochę bezpodstawnych argumentów, nonsens i urojenia do smaku. </a:t>
            </a:r>
          </a:p>
          <a:p>
            <a:r>
              <a:rPr lang="pl-PL" sz="1600" b="1" dirty="0" smtClean="0"/>
              <a:t>Zamieszać, podgrzać w Internecie i gotowe.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35570" y="3076505"/>
            <a:ext cx="790472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Z takich składników powstały następujące scenariusze na dzień 21.12.2012 r.: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Szczególne konfiguracje ciał niebieskich</a:t>
            </a:r>
          </a:p>
          <a:p>
            <a:r>
              <a:rPr lang="pl-PL" sz="1600" b="1" dirty="0" smtClean="0"/>
              <a:t>Zderzenia Ziemi z różnymi obiektami (planetoida, </a:t>
            </a:r>
            <a:r>
              <a:rPr lang="pl-PL" sz="1600" b="1" dirty="0" err="1" smtClean="0"/>
              <a:t>Nibiru</a:t>
            </a:r>
            <a:r>
              <a:rPr lang="pl-PL" sz="1600" b="1" dirty="0" smtClean="0"/>
              <a:t>, Planeta X, kometa, Nemezis)</a:t>
            </a:r>
          </a:p>
          <a:p>
            <a:r>
              <a:rPr lang="pl-PL" sz="1600" b="1" dirty="0" err="1" smtClean="0"/>
              <a:t>Przebiegunowanie</a:t>
            </a:r>
            <a:r>
              <a:rPr lang="pl-PL" sz="1600" b="1" dirty="0" smtClean="0"/>
              <a:t> (zamiana biegunów magnetycznych i/lub geograficznych)</a:t>
            </a:r>
          </a:p>
          <a:p>
            <a:r>
              <a:rPr lang="pl-PL" sz="1600" b="1" dirty="0" err="1" smtClean="0"/>
              <a:t>Hiperniezwyklesilnyjakniewiemco</a:t>
            </a:r>
            <a:r>
              <a:rPr lang="pl-PL" sz="1600" b="1" dirty="0" smtClean="0"/>
              <a:t> rozbłysk słoneczny</a:t>
            </a:r>
          </a:p>
          <a:p>
            <a:r>
              <a:rPr lang="pl-PL" sz="1600" b="1" dirty="0" smtClean="0"/>
              <a:t>Uderzenie wielkiego CME</a:t>
            </a:r>
          </a:p>
          <a:p>
            <a:r>
              <a:rPr lang="pl-PL" sz="1600" b="1" dirty="0" smtClean="0"/>
              <a:t>… i z 50 kolejnych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 sumie, jeśli Majowie tak dokładnie przewidzieli datę, to dlaczego scenariuszy jest aż </a:t>
            </a:r>
          </a:p>
          <a:p>
            <a:r>
              <a:rPr lang="pl-PL" sz="1600" b="1" dirty="0" smtClean="0"/>
              <a:t>tak dużo? Czy nie powinniśmy wiedzieć jak coś się stanie skoro tak dokładnie wiemy kiedy?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Szczególne konfiguracje ciał niebieskich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51520" y="4509120"/>
            <a:ext cx="32553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/>
              <a:t>http://www.worldpeacetech.com/jan.htm</a:t>
            </a:r>
            <a:endParaRPr lang="pl-PL" sz="1400" dirty="0"/>
          </a:p>
        </p:txBody>
      </p:sp>
      <p:pic>
        <p:nvPicPr>
          <p:cNvPr id="7" name="Obraz 6" descr="solar syste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908721"/>
            <a:ext cx="3672408" cy="367240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355976" y="1268760"/>
            <a:ext cx="4353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Koniunkcja (złączenie) – ustawienie obserwatora </a:t>
            </a:r>
          </a:p>
          <a:p>
            <a:r>
              <a:rPr lang="pl-PL" sz="1600" b="1" dirty="0" smtClean="0"/>
              <a:t>oraz kilku innych obiektów w linii.</a:t>
            </a:r>
            <a:endParaRPr lang="pl-PL" sz="16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355976" y="2276872"/>
            <a:ext cx="4296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cs typeface="Arial" pitchFamily="34" charset="0"/>
              </a:rPr>
              <a:t>Scenariusz końca świata:</a:t>
            </a:r>
            <a:r>
              <a:rPr lang="pl-PL" sz="1600" b="1" i="1" dirty="0" smtClean="0">
                <a:cs typeface="Arial" pitchFamily="34" charset="0"/>
              </a:rPr>
              <a:t> W jakiś sposób, kiedy </a:t>
            </a:r>
          </a:p>
          <a:p>
            <a:r>
              <a:rPr lang="pl-PL" sz="1600" b="1" i="1" dirty="0" smtClean="0">
                <a:cs typeface="Arial" pitchFamily="34" charset="0"/>
              </a:rPr>
              <a:t>planety ułożą się w jednej linii, wydarzy  się coś, </a:t>
            </a:r>
          </a:p>
          <a:p>
            <a:r>
              <a:rPr lang="pl-PL" sz="1600" b="1" i="1" dirty="0" smtClean="0">
                <a:cs typeface="Arial" pitchFamily="34" charset="0"/>
              </a:rPr>
              <a:t>co spowoduje śmierć i zniszczenie Ziemi.</a:t>
            </a:r>
            <a:endParaRPr lang="pl-PL" sz="1600" b="1" i="1" dirty="0"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573016"/>
            <a:ext cx="49869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683568" y="5589240"/>
            <a:ext cx="120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Koniunkcja</a:t>
            </a:r>
            <a:endParaRPr lang="pl-PL" dirty="0"/>
          </a:p>
        </p:txBody>
      </p:sp>
      <p:sp>
        <p:nvSpPr>
          <p:cNvPr id="12" name="Strzałka w prawo 11"/>
          <p:cNvSpPr/>
          <p:nvPr/>
        </p:nvSpPr>
        <p:spPr>
          <a:xfrm>
            <a:off x="2051720" y="5589240"/>
            <a:ext cx="100811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94802"/>
            <a:ext cx="9144000" cy="525886"/>
          </a:xfrm>
          <a:prstGeom prst="rect">
            <a:avLst/>
          </a:prstGeom>
          <a:solidFill>
            <a:srgbClr val="7030A0">
              <a:alpha val="24000"/>
            </a:srgbClr>
          </a:solidFill>
        </p:spPr>
        <p:txBody>
          <a:bodyPr wrap="square" lIns="216000" tIns="108000" bIns="108000" rtlCol="0">
            <a:spAutoFit/>
          </a:bodyPr>
          <a:lstStyle/>
          <a:p>
            <a:r>
              <a:rPr lang="pl-PL" sz="2000" i="1" dirty="0" smtClean="0"/>
              <a:t>Szczególne konfiguracje ciał niebieskich</a:t>
            </a:r>
            <a:endParaRPr lang="pl-PL" sz="2000" i="1" dirty="0"/>
          </a:p>
        </p:txBody>
      </p:sp>
      <p:sp>
        <p:nvSpPr>
          <p:cNvPr id="4" name="Ramka 3"/>
          <p:cNvSpPr/>
          <p:nvPr/>
        </p:nvSpPr>
        <p:spPr>
          <a:xfrm>
            <a:off x="0" y="0"/>
            <a:ext cx="9144000" cy="692696"/>
          </a:xfrm>
          <a:prstGeom prst="frame">
            <a:avLst>
              <a:gd name="adj1" fmla="val 138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91531" y="836712"/>
            <a:ext cx="831291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Fakty o koniunkcjach:</a:t>
            </a:r>
          </a:p>
          <a:p>
            <a:endParaRPr lang="pl-PL" sz="1600" b="1" dirty="0" smtClean="0"/>
          </a:p>
          <a:p>
            <a:pPr>
              <a:buFontTx/>
              <a:buChar char="-"/>
            </a:pPr>
            <a:r>
              <a:rPr lang="pl-PL" sz="1600" b="1" dirty="0" smtClean="0"/>
              <a:t> Koniunkcje nie są rzadkim zjawiskiem. Pięć widocznych dobrze gołym okiem planet (Merkury, </a:t>
            </a:r>
            <a:br>
              <a:rPr lang="pl-PL" sz="1600" b="1" dirty="0" smtClean="0"/>
            </a:br>
            <a:r>
              <a:rPr lang="pl-PL" sz="1600" b="1" dirty="0" smtClean="0"/>
              <a:t>Wenus, Mars, Jowisz, Saturn) trafia w jeden obszar nieba o średnicy mniejszej niż 25</a:t>
            </a:r>
            <a:r>
              <a:rPr lang="pl-PL" sz="1600" b="1" dirty="0" smtClean="0">
                <a:cs typeface="Calibri"/>
              </a:rPr>
              <a:t>⁰</a:t>
            </a:r>
            <a:r>
              <a:rPr lang="pl-PL" sz="1600" b="1" dirty="0" smtClean="0"/>
              <a:t> mniej </a:t>
            </a:r>
            <a:br>
              <a:rPr lang="pl-PL" sz="1600" b="1" dirty="0" smtClean="0"/>
            </a:br>
            <a:r>
              <a:rPr lang="pl-PL" sz="1600" b="1" dirty="0" smtClean="0"/>
              <a:t>więcej co 57 lat. </a:t>
            </a:r>
          </a:p>
          <a:p>
            <a:pPr>
              <a:buFontTx/>
              <a:buChar char="-"/>
            </a:pPr>
            <a:endParaRPr lang="pl-PL" sz="1600" b="1" dirty="0" smtClean="0"/>
          </a:p>
          <a:p>
            <a:pPr>
              <a:buFontTx/>
              <a:buChar char="-"/>
            </a:pPr>
            <a:r>
              <a:rPr lang="pl-PL" sz="1600" b="1" dirty="0" smtClean="0"/>
              <a:t>Brak szczególnego ułożenia planet w 2012 r.</a:t>
            </a:r>
          </a:p>
          <a:p>
            <a:pPr>
              <a:buFontTx/>
              <a:buChar char="-"/>
            </a:pPr>
            <a:endParaRPr lang="pl-PL" sz="1600" b="1" dirty="0" smtClean="0"/>
          </a:p>
          <a:p>
            <a:pPr>
              <a:buFontTx/>
              <a:buChar char="-"/>
            </a:pPr>
            <a:r>
              <a:rPr lang="pl-PL" sz="1600" b="1" dirty="0" smtClean="0"/>
              <a:t> Koniunkcje nie wywołują efektów grawitacyjnych, nie wywołują plam na Słońcu, nie wywołują</a:t>
            </a:r>
            <a:br>
              <a:rPr lang="pl-PL" sz="1600" b="1" dirty="0" smtClean="0"/>
            </a:br>
            <a:r>
              <a:rPr lang="pl-PL" sz="1600" b="1" dirty="0" smtClean="0"/>
              <a:t>trzęsień Ziemi</a:t>
            </a:r>
            <a:endParaRPr lang="pl-PL" sz="1600" b="1" dirty="0"/>
          </a:p>
        </p:txBody>
      </p:sp>
      <p:sp>
        <p:nvSpPr>
          <p:cNvPr id="10" name="Prostokąt 9"/>
          <p:cNvSpPr/>
          <p:nvPr/>
        </p:nvSpPr>
        <p:spPr>
          <a:xfrm>
            <a:off x="395536" y="4581128"/>
            <a:ext cx="24908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smtClean="0"/>
              <a:t>Można sobie sprawdzić jaki </a:t>
            </a:r>
          </a:p>
          <a:p>
            <a:r>
              <a:rPr lang="pl-PL" sz="1600" dirty="0" smtClean="0"/>
              <a:t>będzie układ planet danego</a:t>
            </a:r>
          </a:p>
          <a:p>
            <a:r>
              <a:rPr lang="pl-PL" sz="1600" dirty="0" smtClean="0"/>
              <a:t>dnia:</a:t>
            </a:r>
          </a:p>
          <a:p>
            <a:endParaRPr lang="pl-PL" sz="1600" dirty="0" smtClean="0"/>
          </a:p>
          <a:p>
            <a:r>
              <a:rPr lang="pl-PL" sz="1600" dirty="0" smtClean="0"/>
              <a:t>http://space.jpl.nasa.gov/</a:t>
            </a:r>
            <a:endParaRPr lang="pl-PL" sz="1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0272" y="3501008"/>
            <a:ext cx="5538192" cy="311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</TotalTime>
  <Words>3890</Words>
  <Application>Microsoft Office PowerPoint</Application>
  <PresentationFormat>Pokaz na ekranie (4:3)</PresentationFormat>
  <Paragraphs>731</Paragraphs>
  <Slides>61</Slides>
  <Notes>0</Notes>
  <HiddenSlides>0</HiddenSlides>
  <MMClips>2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63" baseType="lpstr">
      <vt:lpstr>Motyw pakietu Office</vt:lpstr>
      <vt:lpstr>Równanie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303</cp:revision>
  <dcterms:created xsi:type="dcterms:W3CDTF">2011-10-06T17:41:16Z</dcterms:created>
  <dcterms:modified xsi:type="dcterms:W3CDTF">2012-01-16T15:11:11Z</dcterms:modified>
</cp:coreProperties>
</file>