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75" r:id="rId3"/>
    <p:sldId id="345" r:id="rId4"/>
    <p:sldId id="346" r:id="rId5"/>
    <p:sldId id="347" r:id="rId6"/>
    <p:sldId id="299" r:id="rId7"/>
    <p:sldId id="301" r:id="rId8"/>
    <p:sldId id="358" r:id="rId9"/>
    <p:sldId id="257" r:id="rId10"/>
    <p:sldId id="297" r:id="rId11"/>
    <p:sldId id="307" r:id="rId12"/>
    <p:sldId id="296" r:id="rId13"/>
    <p:sldId id="359" r:id="rId14"/>
    <p:sldId id="298" r:id="rId15"/>
    <p:sldId id="356" r:id="rId16"/>
    <p:sldId id="271" r:id="rId17"/>
    <p:sldId id="322" r:id="rId18"/>
    <p:sldId id="290" r:id="rId19"/>
    <p:sldId id="269" r:id="rId20"/>
    <p:sldId id="309" r:id="rId21"/>
    <p:sldId id="357" r:id="rId22"/>
    <p:sldId id="360" r:id="rId23"/>
    <p:sldId id="294" r:id="rId24"/>
    <p:sldId id="258" r:id="rId25"/>
    <p:sldId id="289" r:id="rId26"/>
    <p:sldId id="260" r:id="rId27"/>
    <p:sldId id="334" r:id="rId28"/>
    <p:sldId id="265" r:id="rId29"/>
    <p:sldId id="340" r:id="rId30"/>
    <p:sldId id="263" r:id="rId31"/>
    <p:sldId id="284" r:id="rId32"/>
    <p:sldId id="281" r:id="rId33"/>
    <p:sldId id="286" r:id="rId34"/>
    <p:sldId id="277" r:id="rId35"/>
    <p:sldId id="335" r:id="rId36"/>
    <p:sldId id="336" r:id="rId37"/>
    <p:sldId id="338" r:id="rId38"/>
    <p:sldId id="339" r:id="rId39"/>
    <p:sldId id="280" r:id="rId40"/>
    <p:sldId id="321" r:id="rId41"/>
    <p:sldId id="331" r:id="rId42"/>
    <p:sldId id="337" r:id="rId43"/>
    <p:sldId id="332" r:id="rId44"/>
    <p:sldId id="323" r:id="rId45"/>
    <p:sldId id="326" r:id="rId46"/>
    <p:sldId id="315" r:id="rId47"/>
    <p:sldId id="311" r:id="rId48"/>
    <p:sldId id="273" r:id="rId49"/>
    <p:sldId id="276" r:id="rId50"/>
    <p:sldId id="320" r:id="rId51"/>
    <p:sldId id="283" r:id="rId52"/>
    <p:sldId id="291" r:id="rId53"/>
    <p:sldId id="304" r:id="rId54"/>
    <p:sldId id="306" r:id="rId55"/>
    <p:sldId id="303" r:id="rId56"/>
    <p:sldId id="268" r:id="rId57"/>
    <p:sldId id="328" r:id="rId58"/>
    <p:sldId id="266" r:id="rId59"/>
    <p:sldId id="329" r:id="rId60"/>
    <p:sldId id="270" r:id="rId61"/>
    <p:sldId id="274" r:id="rId62"/>
    <p:sldId id="324" r:id="rId63"/>
    <p:sldId id="325" r:id="rId64"/>
    <p:sldId id="333" r:id="rId65"/>
    <p:sldId id="310" r:id="rId66"/>
    <p:sldId id="317" r:id="rId67"/>
    <p:sldId id="272" r:id="rId68"/>
    <p:sldId id="316" r:id="rId69"/>
    <p:sldId id="312" r:id="rId70"/>
    <p:sldId id="288" r:id="rId71"/>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79264" autoAdjust="0"/>
  </p:normalViewPr>
  <p:slideViewPr>
    <p:cSldViewPr>
      <p:cViewPr varScale="1">
        <p:scale>
          <a:sx n="92" d="100"/>
          <a:sy n="92" d="100"/>
        </p:scale>
        <p:origin x="-1398" y="-108"/>
      </p:cViewPr>
      <p:guideLst>
        <p:guide orient="horz" pos="2160"/>
        <p:guide pos="2880"/>
      </p:guideLst>
    </p:cSldViewPr>
  </p:slideViewPr>
  <p:notesTextViewPr>
    <p:cViewPr>
      <p:scale>
        <a:sx n="125" d="100"/>
        <a:sy n="125" d="100"/>
      </p:scale>
      <p:origin x="0" y="0"/>
    </p:cViewPr>
  </p:notesTextViewPr>
  <p:sorterViewPr>
    <p:cViewPr>
      <p:scale>
        <a:sx n="66" d="100"/>
        <a:sy n="66" d="100"/>
      </p:scale>
      <p:origin x="0" y="2868"/>
    </p:cViewPr>
  </p:sorterViewPr>
  <p:notesViewPr>
    <p:cSldViewPr showGuides="1">
      <p:cViewPr varScale="1">
        <p:scale>
          <a:sx n="74" d="100"/>
          <a:sy n="74" d="100"/>
        </p:scale>
        <p:origin x="-1254"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B228B-5623-40FF-B69A-351848E50DE9}" type="datetimeFigureOut">
              <a:rPr lang="pl-PL" smtClean="0"/>
              <a:pPr/>
              <a:t>2011-04-30</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554CF5-F5C8-4D26-A9F2-BC6D3D230A2A}"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tardate.org/radio/program/2009-08-26" TargetMode="External"/><Relationship Id="rId3" Type="http://schemas.openxmlformats.org/officeDocument/2006/relationships/hyperlink" Target="http://pixinsight.com/gallery/NGC6914-CAHA/en.html" TargetMode="External"/><Relationship Id="rId7" Type="http://schemas.openxmlformats.org/officeDocument/2006/relationships/hyperlink" Target="http://arxiv.org/abs/1003.2463"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fusedweb.pppl.gov/cpep/chart_pages/5.plasmas/nebula/reflection.html" TargetMode="External"/><Relationship Id="rId5" Type="http://schemas.openxmlformats.org/officeDocument/2006/relationships/hyperlink" Target="http://fusedweb.pppl.gov/cpep/chart_pages/5.plasmas/nebula/emission.html" TargetMode="External"/><Relationship Id="rId10" Type="http://schemas.openxmlformats.org/officeDocument/2006/relationships/hyperlink" Target="http://pixinsight.com/examples/NGC6914-CAHA/en.html" TargetMode="External"/><Relationship Id="rId4" Type="http://schemas.openxmlformats.org/officeDocument/2006/relationships/hyperlink" Target="http://apod.nasa.gov/apod/ap070920.html" TargetMode="External"/><Relationship Id="rId9" Type="http://schemas.openxmlformats.org/officeDocument/2006/relationships/hyperlink" Target="http://apod.nasa.gov/apod/ap051223.html"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Alamut" TargetMode="External"/><Relationship Id="rId13" Type="http://schemas.openxmlformats.org/officeDocument/2006/relationships/hyperlink" Target="http://apod.nasa.gov/apod/ap090925.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apod.nasa.gov/apod/ap091225.html" TargetMode="External"/><Relationship Id="rId12" Type="http://schemas.openxmlformats.org/officeDocument/2006/relationships/hyperlink" Target="http://stars.astro.illinois.edu/sow/whitesta.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apod.nasa.gov/apod/ap040812.html" TargetMode="External"/><Relationship Id="rId11" Type="http://schemas.openxmlformats.org/officeDocument/2006/relationships/hyperlink" Target="http://en.wikipedia.org/wiki/Nasir_al-Din_al-Tusi" TargetMode="External"/><Relationship Id="rId5" Type="http://schemas.openxmlformats.org/officeDocument/2006/relationships/hyperlink" Target="http://www.twanight.org/" TargetMode="External"/><Relationship Id="rId10" Type="http://schemas.openxmlformats.org/officeDocument/2006/relationships/hyperlink" Target="http://en.wikipedia.org/wiki/Prince_of_Persia:_The_Sands_of_Time_(film)" TargetMode="External"/><Relationship Id="rId4" Type="http://schemas.openxmlformats.org/officeDocument/2006/relationships/hyperlink" Target="http://www.twanight.org/tafreshi" TargetMode="External"/><Relationship Id="rId9" Type="http://schemas.openxmlformats.org/officeDocument/2006/relationships/hyperlink" Target="http://apod.nasa.gov/apod/ap070203.html" TargetMode="External"/><Relationship Id="rId14" Type="http://schemas.openxmlformats.org/officeDocument/2006/relationships/hyperlink" Target="http://earthsky.org/clusters-nebulae-galaxies/the-great-rift-in-the-milky-wa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apod.nasa.gov/apod/ap100513.html" TargetMode="External"/><Relationship Id="rId13" Type="http://schemas.openxmlformats.org/officeDocument/2006/relationships/hyperlink" Target="http://astrophoto-sv.com/index.php" TargetMode="External"/><Relationship Id="rId3" Type="http://schemas.openxmlformats.org/officeDocument/2006/relationships/hyperlink" Target="http://www.astro.uiuc.edu/~kaler/sow/alnitak.html" TargetMode="External"/><Relationship Id="rId7" Type="http://schemas.openxmlformats.org/officeDocument/2006/relationships/hyperlink" Target="http://www.gb.nrao.edu/~rmaddale/Education/OrionTourCenter/optical.html" TargetMode="External"/><Relationship Id="rId12" Type="http://schemas.openxmlformats.org/officeDocument/2006/relationships/hyperlink" Target="http://apod.nasa.gov/apod/lib/about_apod.html#srapply"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gb.nrao.edu/~rmaddale/Education/OrionTourCenter/belt.html" TargetMode="External"/><Relationship Id="rId11" Type="http://schemas.openxmlformats.org/officeDocument/2006/relationships/hyperlink" Target="http://astrophoto-sv.com/index.php?p=1_75" TargetMode="External"/><Relationship Id="rId5" Type="http://schemas.openxmlformats.org/officeDocument/2006/relationships/hyperlink" Target="http://www.astro.uiuc.edu/~kaler/sow/mintaka.html" TargetMode="External"/><Relationship Id="rId10" Type="http://schemas.openxmlformats.org/officeDocument/2006/relationships/hyperlink" Target="http://apod.nasa.gov/apod/ap101023.html" TargetMode="External"/><Relationship Id="rId4" Type="http://schemas.openxmlformats.org/officeDocument/2006/relationships/hyperlink" Target="http://www.astro.uiuc.edu/~kaler/sow/alnilam.html" TargetMode="External"/><Relationship Id="rId9" Type="http://schemas.openxmlformats.org/officeDocument/2006/relationships/hyperlink" Target="http://apod.nasa.gov/apod/ap101126.html"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apod.nasa.gov/apod/ap071220.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www.seds.org/Messier/M/m043.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astrophoto.com/M42.htm" TargetMode="External"/><Relationship Id="rId11" Type="http://schemas.openxmlformats.org/officeDocument/2006/relationships/hyperlink" Target="http://hubblesite.org/newscenter/archive/releases/2001/13" TargetMode="External"/><Relationship Id="rId5" Type="http://schemas.openxmlformats.org/officeDocument/2006/relationships/hyperlink" Target="http://en.wikipedia.org/wiki/Orion_Nebula" TargetMode="External"/><Relationship Id="rId10" Type="http://schemas.openxmlformats.org/officeDocument/2006/relationships/hyperlink" Target="http://www-ssg.sr.unh.edu/ism/what1.html" TargetMode="External"/><Relationship Id="rId4" Type="http://schemas.openxmlformats.org/officeDocument/2006/relationships/hyperlink" Target="http://astrophoto.com/contact.htm" TargetMode="External"/><Relationship Id="rId9" Type="http://schemas.openxmlformats.org/officeDocument/2006/relationships/hyperlink" Target="http://www.seds.org/messier/more/oricloud.html"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antwrp.gsfc.nasa.gov/apod/lib/lament.html" TargetMode="External"/><Relationship Id="rId13" Type="http://schemas.openxmlformats.org/officeDocument/2006/relationships/hyperlink" Target="http://apod.nasa.gov/apod/ap080424.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www.astropix.com/HTML/B_WINTER/NGC2024.HTM" TargetMode="External"/><Relationship Id="rId12" Type="http://schemas.openxmlformats.org/officeDocument/2006/relationships/hyperlink" Target="http://www.caelumobservatory.com/gallery/n2024.s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as.arizona.edu/" TargetMode="External"/><Relationship Id="rId11" Type="http://schemas.openxmlformats.org/officeDocument/2006/relationships/hyperlink" Target="http://casswww.ucsd.edu/public/tutorial/ISM.html" TargetMode="External"/><Relationship Id="rId5" Type="http://schemas.openxmlformats.org/officeDocument/2006/relationships/hyperlink" Target="http://skycenter.arizona.edu/" TargetMode="External"/><Relationship Id="rId15" Type="http://schemas.openxmlformats.org/officeDocument/2006/relationships/hyperlink" Target="http://arxiv.org/abs/astro-ph/0303029" TargetMode="External"/><Relationship Id="rId10" Type="http://schemas.openxmlformats.org/officeDocument/2006/relationships/hyperlink" Target="http://csep10.phys.utk.edu/astr162/lect/light/ionization.html" TargetMode="External"/><Relationship Id="rId4" Type="http://schemas.openxmlformats.org/officeDocument/2006/relationships/hyperlink" Target="http://www.caelumobservatory.com/index.html" TargetMode="External"/><Relationship Id="rId9" Type="http://schemas.openxmlformats.org/officeDocument/2006/relationships/hyperlink" Target="http://apod.nasa.gov/apod/ap070125.html" TargetMode="External"/><Relationship Id="rId14" Type="http://schemas.openxmlformats.org/officeDocument/2006/relationships/hyperlink" Target="http://www.astro.caltech.edu/palomar/flame.html"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flickr.com/photos/igorfp/5164928669/lightbox/#/photos/igorfp/5164928669/" TargetMode="External"/><Relationship Id="rId13" Type="http://schemas.openxmlformats.org/officeDocument/2006/relationships/hyperlink" Target="http://www.eso.org/public/" TargetMode="External"/><Relationship Id="rId3" Type="http://schemas.openxmlformats.org/officeDocument/2006/relationships/hyperlink" Target="http://apod.nasa.gov/apod/ap051104.html" TargetMode="External"/><Relationship Id="rId7" Type="http://schemas.openxmlformats.org/officeDocument/2006/relationships/hyperlink" Target="http://www.eso.org/public/news/eso1102/" TargetMode="External"/><Relationship Id="rId12" Type="http://schemas.openxmlformats.org/officeDocument/2006/relationships/hyperlink" Target="http://seds.org/messier/m/m078.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apod.nasa.gov/apod/ap011228.html" TargetMode="External"/><Relationship Id="rId11" Type="http://schemas.openxmlformats.org/officeDocument/2006/relationships/hyperlink" Target="http://www.eso.org/public/teles-instr/lasilla.html" TargetMode="External"/><Relationship Id="rId5" Type="http://schemas.openxmlformats.org/officeDocument/2006/relationships/hyperlink" Target="http://apod.nasa.gov/apod/ap101023.html" TargetMode="External"/><Relationship Id="rId10" Type="http://schemas.openxmlformats.org/officeDocument/2006/relationships/hyperlink" Target="http://apod.nasa.gov/apod/ap040219.html" TargetMode="External"/><Relationship Id="rId4" Type="http://schemas.openxmlformats.org/officeDocument/2006/relationships/hyperlink" Target="http://apod.nasa.gov/apod/ap090211.html" TargetMode="External"/><Relationship Id="rId9" Type="http://schemas.openxmlformats.org/officeDocument/2006/relationships/hyperlink" Target="http://www.leosondra.cz/en/mix-your-own-reflection-nebula/" TargetMode="External"/><Relationship Id="rId14" Type="http://schemas.openxmlformats.org/officeDocument/2006/relationships/hyperlink" Target="http://www.fpsoftlab.com/gallery/"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eds.org/Messier/xtra/ngc/b33.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www.seds.org/messier/more/oricloud.html" TargetMode="External"/><Relationship Id="rId12" Type="http://schemas.openxmlformats.org/officeDocument/2006/relationships/hyperlink" Target="http://www.osservatoriomtm.it/gallery.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noao.edu/image_gallery/html/im0057.html" TargetMode="External"/><Relationship Id="rId11" Type="http://schemas.openxmlformats.org/officeDocument/2006/relationships/hyperlink" Target="http://apod.nasa.gov/apod/ap010224.html" TargetMode="External"/><Relationship Id="rId5" Type="http://schemas.openxmlformats.org/officeDocument/2006/relationships/hyperlink" Target="http://apod.nasa.gov/apod/ap080313.html" TargetMode="External"/><Relationship Id="rId10" Type="http://schemas.openxmlformats.org/officeDocument/2006/relationships/hyperlink" Target="http://apod.nasa.gov/apod/ap070218.html" TargetMode="External"/><Relationship Id="rId4" Type="http://schemas.openxmlformats.org/officeDocument/2006/relationships/hyperlink" Target="http://www.osservatoriomtm.it/" TargetMode="External"/><Relationship Id="rId9" Type="http://schemas.openxmlformats.org/officeDocument/2006/relationships/hyperlink" Target="http://hubblesite.org/newscenter/archive/releases/2001/1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astropix.com/HTML/SHOW_DIG/M101_Pinwheel_Galaxy.HTM" TargetMode="External"/><Relationship Id="rId3" Type="http://schemas.openxmlformats.org/officeDocument/2006/relationships/hyperlink" Target="http://apod.nasa.gov/apod/ap000311.html" TargetMode="External"/><Relationship Id="rId7" Type="http://schemas.openxmlformats.org/officeDocument/2006/relationships/hyperlink" Target="http://www.robgendlerastropics.com/M101-HST-Gendler.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labbey.com/Telescopes/Parsontown.html" TargetMode="External"/><Relationship Id="rId5" Type="http://schemas.openxmlformats.org/officeDocument/2006/relationships/hyperlink" Target="http://www.seds.org/messier/more/m101_rosse.html" TargetMode="External"/><Relationship Id="rId10" Type="http://schemas.openxmlformats.org/officeDocument/2006/relationships/hyperlink" Target="http://en.wikipedia.org/wiki/Ursa_Major" TargetMode="External"/><Relationship Id="rId4" Type="http://schemas.openxmlformats.org/officeDocument/2006/relationships/hyperlink" Target="http://www.seds.org/messier/m/m102d.html" TargetMode="External"/><Relationship Id="rId9" Type="http://schemas.openxmlformats.org/officeDocument/2006/relationships/hyperlink" Target="http://www.seds.org/messier/m/m101.html"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hawastsoc.org/deepsky/oph/index.html" TargetMode="External"/><Relationship Id="rId13" Type="http://schemas.openxmlformats.org/officeDocument/2006/relationships/hyperlink" Target="http://stars.astro.illinois.edu/sow/alniyat-s.html" TargetMode="External"/><Relationship Id="rId3" Type="http://schemas.openxmlformats.org/officeDocument/2006/relationships/hyperlink" Target="http://coolcosmos.ipac.caltech.edu/cosmic_classroom/ir_tutorial/what_is_ir.html" TargetMode="External"/><Relationship Id="rId7" Type="http://schemas.openxmlformats.org/officeDocument/2006/relationships/hyperlink" Target="http://www.astronomyclub.org/learn/Say_What.htm" TargetMode="External"/><Relationship Id="rId12" Type="http://schemas.openxmlformats.org/officeDocument/2006/relationships/hyperlink" Target="http://en.wikipedia.org/wiki/Sun#Life_cycl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apod.nasa.gov/apod/ap070903.html" TargetMode="External"/><Relationship Id="rId11" Type="http://schemas.openxmlformats.org/officeDocument/2006/relationships/hyperlink" Target="http://arxiv.org/abs/0709.3492" TargetMode="External"/><Relationship Id="rId5" Type="http://schemas.openxmlformats.org/officeDocument/2006/relationships/hyperlink" Target="http://wise.ssl.berkeley.edu/gallery_rho_ophiuchi.html" TargetMode="External"/><Relationship Id="rId10" Type="http://schemas.openxmlformats.org/officeDocument/2006/relationships/hyperlink" Target="http://en.wikipedia.org/wiki/Young_stellar_object" TargetMode="External"/><Relationship Id="rId4" Type="http://schemas.openxmlformats.org/officeDocument/2006/relationships/hyperlink" Target="http://wise.ssl.berkeley.edu/index.html" TargetMode="External"/><Relationship Id="rId9" Type="http://schemas.openxmlformats.org/officeDocument/2006/relationships/hyperlink" Target="http://archive.ncsa.uiuc.edu/Cyberia/Bima/StarForm.html" TargetMode="External"/><Relationship Id="rId14" Type="http://schemas.openxmlformats.org/officeDocument/2006/relationships/hyperlink" Target="http://chandra.harvard.edu/photo/scale.html"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apod.nasa.gov/apod/ap970904.html" TargetMode="External"/><Relationship Id="rId13" Type="http://schemas.openxmlformats.org/officeDocument/2006/relationships/hyperlink" Target="http://www.youtube.com/watch?v=VyaqxKkSCpU" TargetMode="External"/><Relationship Id="rId18" Type="http://schemas.openxmlformats.org/officeDocument/2006/relationships/hyperlink" Target="http://apod.nasa.gov/apod/ap050216.html" TargetMode="External"/><Relationship Id="rId3" Type="http://schemas.openxmlformats.org/officeDocument/2006/relationships/hyperlink" Target="mailto:%20kreardon%20at%20arcetri.astro.it" TargetMode="External"/><Relationship Id="rId7" Type="http://schemas.openxmlformats.org/officeDocument/2006/relationships/hyperlink" Target="http://www.nso.edu/general/facilities.html" TargetMode="External"/><Relationship Id="rId12" Type="http://schemas.openxmlformats.org/officeDocument/2006/relationships/hyperlink" Target="http://www.space.com/scienceastronomy/star_quakes_40728.html" TargetMode="External"/><Relationship Id="rId17" Type="http://schemas.openxmlformats.org/officeDocument/2006/relationships/hyperlink" Target="http://apod.nasa.gov/apod/ap081102.html" TargetMode="External"/><Relationship Id="rId2" Type="http://schemas.openxmlformats.org/officeDocument/2006/relationships/slide" Target="../slides/slide25.xml"/><Relationship Id="rId16" Type="http://schemas.openxmlformats.org/officeDocument/2006/relationships/hyperlink" Target="http://www.youtube.com/watch?v=U1WsC1TR-x8" TargetMode="External"/><Relationship Id="rId20" Type="http://schemas.openxmlformats.org/officeDocument/2006/relationships/hyperlink" Target="http://adsabs.harvard.edu/abs/2010ApJ...708.1579C" TargetMode="External"/><Relationship Id="rId1" Type="http://schemas.openxmlformats.org/officeDocument/2006/relationships/notesMaster" Target="../notesMasters/notesMaster1.xml"/><Relationship Id="rId6" Type="http://schemas.openxmlformats.org/officeDocument/2006/relationships/hyperlink" Target="http://nsosp.nso.edu/dst/" TargetMode="External"/><Relationship Id="rId11" Type="http://schemas.openxmlformats.org/officeDocument/2006/relationships/hyperlink" Target="http://www.arcetri.astro.it/science/solar/IBIS/gallery/IBIS/Photos.html" TargetMode="External"/><Relationship Id="rId5" Type="http://schemas.openxmlformats.org/officeDocument/2006/relationships/hyperlink" Target="http://www.arcetri.astro.it/science/solare/IBIS/" TargetMode="External"/><Relationship Id="rId15" Type="http://schemas.openxmlformats.org/officeDocument/2006/relationships/hyperlink" Target="http://apod.nasa.gov/apod/ap051106.html" TargetMode="External"/><Relationship Id="rId10" Type="http://schemas.openxmlformats.org/officeDocument/2006/relationships/hyperlink" Target="http://apod.nasa.gov/apod/ap090405.html" TargetMode="External"/><Relationship Id="rId19" Type="http://schemas.openxmlformats.org/officeDocument/2006/relationships/hyperlink" Target="http://en.wikipedia.org/wiki/Sun" TargetMode="External"/><Relationship Id="rId4" Type="http://schemas.openxmlformats.org/officeDocument/2006/relationships/hyperlink" Target="http://www.arcetri.astro.it/" TargetMode="External"/><Relationship Id="rId9" Type="http://schemas.openxmlformats.org/officeDocument/2006/relationships/hyperlink" Target="http://solar.physics.montana.edu/YPOP/Spotlight/Magnetic/" TargetMode="External"/><Relationship Id="rId14" Type="http://schemas.openxmlformats.org/officeDocument/2006/relationships/hyperlink" Target="http://bb.nightskylive.net/asterisk/viewtopic.php?f=24&amp;t=18012"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apod.nasa.gov/apod/ap071203.html" TargetMode="External"/><Relationship Id="rId13" Type="http://schemas.openxmlformats.org/officeDocument/2006/relationships/hyperlink" Target="http://solar.physics.montana.edu/YPOP/Spotlight/Magnetic/" TargetMode="External"/><Relationship Id="rId3" Type="http://schemas.openxmlformats.org/officeDocument/2006/relationships/hyperlink" Target="http://en.wikipedia.org/wiki/Sun" TargetMode="External"/><Relationship Id="rId7" Type="http://schemas.openxmlformats.org/officeDocument/2006/relationships/hyperlink" Target="http://apod.nasa.gov/apod/ap031027.html" TargetMode="External"/><Relationship Id="rId12" Type="http://schemas.openxmlformats.org/officeDocument/2006/relationships/hyperlink" Target="http://apod.nasa.gov/apod/ap000928.html"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astro.uu.se/history/Celsius_eng.html" TargetMode="External"/><Relationship Id="rId11" Type="http://schemas.openxmlformats.org/officeDocument/2006/relationships/hyperlink" Target="http://www.wbuf.noaa.gov/tempfc.htm" TargetMode="External"/><Relationship Id="rId5" Type="http://schemas.openxmlformats.org/officeDocument/2006/relationships/hyperlink" Target="http://science.hq.nasa.gov/kids/imagers/ems/uv.html" TargetMode="External"/><Relationship Id="rId15" Type="http://schemas.openxmlformats.org/officeDocument/2006/relationships/hyperlink" Target="http://apod.nasa.gov/apod/sun.html" TargetMode="External"/><Relationship Id="rId10" Type="http://schemas.openxmlformats.org/officeDocument/2006/relationships/hyperlink" Target="http://apod.nasa.gov/apod/ap981005.html" TargetMode="External"/><Relationship Id="rId4" Type="http://schemas.openxmlformats.org/officeDocument/2006/relationships/hyperlink" Target="http://apod.nasa.gov/apod/ap001115.html" TargetMode="External"/><Relationship Id="rId9" Type="http://schemas.openxmlformats.org/officeDocument/2006/relationships/hyperlink" Target="http://apod.nasa.gov/apod/ap000608.html" TargetMode="External"/><Relationship Id="rId14" Type="http://schemas.openxmlformats.org/officeDocument/2006/relationships/hyperlink" Target="http://apod.nasa.gov/apod/ap000925.html"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cience.nasa.gov/headlines/y2008/22jul_perseiddawn.htm" TargetMode="External"/><Relationship Id="rId13" Type="http://schemas.openxmlformats.org/officeDocument/2006/relationships/hyperlink" Target="http://apod.nasa.gov/apod/ap030802.html" TargetMode="External"/><Relationship Id="rId3" Type="http://schemas.openxmlformats.org/officeDocument/2006/relationships/hyperlink" Target="http://faculty.coloradomtn.edu/jwestlake/" TargetMode="External"/><Relationship Id="rId7" Type="http://schemas.openxmlformats.org/officeDocument/2006/relationships/hyperlink" Target="http://en.wikipedia.org/wiki/Perseids" TargetMode="External"/><Relationship Id="rId12" Type="http://schemas.openxmlformats.org/officeDocument/2006/relationships/hyperlink" Target="http://apod.nasa.gov/apod/ap050812.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tardate.org/nightsky/meteors/" TargetMode="External"/><Relationship Id="rId11" Type="http://schemas.openxmlformats.org/officeDocument/2006/relationships/hyperlink" Target="http://apod.nasa.gov/apod/ap050806.html" TargetMode="External"/><Relationship Id="rId5" Type="http://schemas.openxmlformats.org/officeDocument/2006/relationships/hyperlink" Target="http://www.coloradomtn.edu/" TargetMode="External"/><Relationship Id="rId10" Type="http://schemas.openxmlformats.org/officeDocument/2006/relationships/hyperlink" Target="http://apod.nasa.gov/apod/ap021122.html" TargetMode="External"/><Relationship Id="rId4" Type="http://schemas.openxmlformats.org/officeDocument/2006/relationships/hyperlink" Target="http://www.jwestlake.com/" TargetMode="External"/><Relationship Id="rId9" Type="http://schemas.openxmlformats.org/officeDocument/2006/relationships/hyperlink" Target="http://en.wikipedia.org/wiki/Gibbous#Names_of_lunar_phases"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nasa.gov/mission_pages/themis/auroras/substorm_history.html" TargetMode="External"/><Relationship Id="rId3" Type="http://schemas.openxmlformats.org/officeDocument/2006/relationships/hyperlink" Target="http://spaceweather.com/aurora/gallery_01mar11.htm" TargetMode="External"/><Relationship Id="rId7" Type="http://schemas.openxmlformats.org/officeDocument/2006/relationships/hyperlink" Target="http://www.nasa.gov/mission_pages/themis/main/index.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nasa.gov/mission_pages/themis/auroras/themis_power.html" TargetMode="External"/><Relationship Id="rId11" Type="http://schemas.openxmlformats.org/officeDocument/2006/relationships/hyperlink" Target="http://svs.gsfc.nasa.gov/vis/a010000/a010200/a010267/" TargetMode="External"/><Relationship Id="rId5" Type="http://schemas.openxmlformats.org/officeDocument/2006/relationships/hyperlink" Target="http://vimeo.com/5796720" TargetMode="External"/><Relationship Id="rId10" Type="http://schemas.openxmlformats.org/officeDocument/2006/relationships/hyperlink" Target="http://www.nasa.gov/mission_pages/themis/news/speedy-particles.html" TargetMode="External"/><Relationship Id="rId4" Type="http://schemas.openxmlformats.org/officeDocument/2006/relationships/hyperlink" Target="http://www.exploratorium.edu/learning_studio/auroras/" TargetMode="External"/><Relationship Id="rId9" Type="http://schemas.openxmlformats.org/officeDocument/2006/relationships/hyperlink" Target="http://www.phy6.org/Education/Intro.html"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cience.nasa.gov/spaceweather/aurora/images/01aug02/Anderson1.jpg" TargetMode="External"/><Relationship Id="rId13" Type="http://schemas.openxmlformats.org/officeDocument/2006/relationships/hyperlink" Target="http://www.bismarck.org/" TargetMode="External"/><Relationship Id="rId3" Type="http://schemas.openxmlformats.org/officeDocument/2006/relationships/hyperlink" Target="mailto:landerson@prairiejournal.com" TargetMode="External"/><Relationship Id="rId7" Type="http://schemas.openxmlformats.org/officeDocument/2006/relationships/hyperlink" Target="http://www.baa-aurora.fsnet.co.uk/theaurora.htm" TargetMode="External"/><Relationship Id="rId12" Type="http://schemas.openxmlformats.org/officeDocument/2006/relationships/hyperlink" Target="http://apod.nasa.gov/apod/ap020115.html" TargetMode="External"/><Relationship Id="rId2" Type="http://schemas.openxmlformats.org/officeDocument/2006/relationships/slide" Target="../slides/slide29.xml"/><Relationship Id="rId16" Type="http://schemas.openxmlformats.org/officeDocument/2006/relationships/hyperlink" Target="http://apod.nasa.gov/apod/ap020121.html" TargetMode="External"/><Relationship Id="rId1" Type="http://schemas.openxmlformats.org/officeDocument/2006/relationships/notesMaster" Target="../notesMasters/notesMaster1.xml"/><Relationship Id="rId6" Type="http://schemas.openxmlformats.org/officeDocument/2006/relationships/hyperlink" Target="http://science.nasa.gov/spaceweather/aurora/gallery_01aug02.html" TargetMode="External"/><Relationship Id="rId11" Type="http://schemas.openxmlformats.org/officeDocument/2006/relationships/hyperlink" Target="http://apod.nasa.gov/apod/ap000519.html" TargetMode="External"/><Relationship Id="rId5" Type="http://schemas.openxmlformats.org/officeDocument/2006/relationships/hyperlink" Target="http://sprg.ssl.berkeley.edu/~cyclopi/lesson1.html" TargetMode="External"/><Relationship Id="rId15" Type="http://schemas.openxmlformats.org/officeDocument/2006/relationships/hyperlink" Target="http://apod.nasa.gov/apod/ap020101.html" TargetMode="External"/><Relationship Id="rId10" Type="http://schemas.openxmlformats.org/officeDocument/2006/relationships/hyperlink" Target="http://www.cia.gov/cia/publications/factbook/geos/us.html" TargetMode="External"/><Relationship Id="rId4" Type="http://schemas.openxmlformats.org/officeDocument/2006/relationships/hyperlink" Target="http://www.prairiejournal.com/" TargetMode="External"/><Relationship Id="rId9" Type="http://schemas.openxmlformats.org/officeDocument/2006/relationships/hyperlink" Target="http://www.state.nd.us/" TargetMode="External"/><Relationship Id="rId14" Type="http://schemas.openxmlformats.org/officeDocument/2006/relationships/hyperlink" Target="http://apod.nasa.gov/apod/ap020801.html"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apod.nasa.gov/apod/ap030909.html" TargetMode="External"/><Relationship Id="rId3" Type="http://schemas.openxmlformats.org/officeDocument/2006/relationships/hyperlink" Target="http://www.eso.org/public/images/eso9924b/" TargetMode="External"/><Relationship Id="rId7" Type="http://schemas.openxmlformats.org/officeDocument/2006/relationships/hyperlink" Target="http://www.gemini.edu/node/11625"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chandra.harvard.edu/photo/2009/ngc6872/" TargetMode="External"/><Relationship Id="rId11" Type="http://schemas.openxmlformats.org/officeDocument/2006/relationships/hyperlink" Target="http://ausgo.aao.gov.au/contest/" TargetMode="External"/><Relationship Id="rId5" Type="http://schemas.openxmlformats.org/officeDocument/2006/relationships/hyperlink" Target="http://burro.cwru.edu/JavaLab/GalCrashWeb/" TargetMode="External"/><Relationship Id="rId10" Type="http://schemas.openxmlformats.org/officeDocument/2006/relationships/hyperlink" Target="http://www.gemini.edu/index.php?q=node/132" TargetMode="External"/><Relationship Id="rId4" Type="http://schemas.openxmlformats.org/officeDocument/2006/relationships/hyperlink" Target="http://arxiv.org/abs/astro-ph/0701291" TargetMode="External"/><Relationship Id="rId9" Type="http://schemas.openxmlformats.org/officeDocument/2006/relationships/hyperlink" Target="http://ausgo.aao.gov.au/contest201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astrosurf.com/antilhue/ngc3521.htm" TargetMode="External"/><Relationship Id="rId3" Type="http://schemas.openxmlformats.org/officeDocument/2006/relationships/hyperlink" Target="http://www.universetoday.com/21173/leo/" TargetMode="External"/><Relationship Id="rId7" Type="http://schemas.openxmlformats.org/officeDocument/2006/relationships/hyperlink" Target="http://apod.nasa.gov/apod/ap101209.html" TargetMode="External"/><Relationship Id="rId12" Type="http://schemas.openxmlformats.org/officeDocument/2006/relationships/hyperlink" Target="http://www.robgendlerastropics.com/"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adsabs.harvard.edu/abs/1982MNRAS.201.1021E" TargetMode="External"/><Relationship Id="rId11" Type="http://schemas.openxmlformats.org/officeDocument/2006/relationships/hyperlink" Target="http://www.nasa.gov/" TargetMode="External"/><Relationship Id="rId5" Type="http://schemas.openxmlformats.org/officeDocument/2006/relationships/hyperlink" Target="http://hla.stsci.edu/" TargetMode="External"/><Relationship Id="rId10" Type="http://schemas.openxmlformats.org/officeDocument/2006/relationships/hyperlink" Target="http://www.esa.int/" TargetMode="External"/><Relationship Id="rId4" Type="http://schemas.openxmlformats.org/officeDocument/2006/relationships/hyperlink" Target="http://www.robgendlerastropics.com/NGC3521-HST-Gendler.html" TargetMode="External"/><Relationship Id="rId9" Type="http://schemas.openxmlformats.org/officeDocument/2006/relationships/hyperlink" Target="http://apod.nasa.gov/apod/ap060309.html"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www.atlasoftheuniverse.com/galaxy.html" TargetMode="External"/><Relationship Id="rId13" Type="http://schemas.openxmlformats.org/officeDocument/2006/relationships/hyperlink" Target="http://heritage.stsci.edu/" TargetMode="External"/><Relationship Id="rId3" Type="http://schemas.openxmlformats.org/officeDocument/2006/relationships/hyperlink" Target="http://apod.nasa.gov/apod/ap070108.html" TargetMode="External"/><Relationship Id="rId7" Type="http://schemas.openxmlformats.org/officeDocument/2006/relationships/hyperlink" Target="http://apod.nasa.gov/apod/ap091017.html" TargetMode="External"/><Relationship Id="rId12" Type="http://schemas.openxmlformats.org/officeDocument/2006/relationships/hyperlink" Target="http://www.spacetelescope.org/"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apod.nasa.gov/apod/ap030925.html" TargetMode="External"/><Relationship Id="rId11" Type="http://schemas.openxmlformats.org/officeDocument/2006/relationships/hyperlink" Target="http://www.nasa.gov/" TargetMode="External"/><Relationship Id="rId5" Type="http://schemas.openxmlformats.org/officeDocument/2006/relationships/hyperlink" Target="http://casa.colorado.edu/~danforth/science/spiral/" TargetMode="External"/><Relationship Id="rId15" Type="http://schemas.openxmlformats.org/officeDocument/2006/relationships/hyperlink" Target="http://www.aura-astronomy.org/" TargetMode="External"/><Relationship Id="rId10" Type="http://schemas.openxmlformats.org/officeDocument/2006/relationships/hyperlink" Target="http://chandra.harvard.edu/photo/2006/n2841/" TargetMode="External"/><Relationship Id="rId4" Type="http://schemas.openxmlformats.org/officeDocument/2006/relationships/hyperlink" Target="http://cass.ucsd.edu/public/tutorial/Galaxies.html" TargetMode="External"/><Relationship Id="rId9" Type="http://schemas.openxmlformats.org/officeDocument/2006/relationships/hyperlink" Target="http://hubblesite.org/newscenter/archive/releases/2011/06/" TargetMode="External"/><Relationship Id="rId14" Type="http://schemas.openxmlformats.org/officeDocument/2006/relationships/hyperlink" Target="http://www.stsci.edu/" TargetMode="Externa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dg-imaging.astrodon.com/gallery/display.cfm?imgID=223" TargetMode="External"/><Relationship Id="rId13" Type="http://schemas.openxmlformats.org/officeDocument/2006/relationships/hyperlink" Target="http://www.caelumobservatory.com/index.html" TargetMode="External"/><Relationship Id="rId3" Type="http://schemas.openxmlformats.org/officeDocument/2006/relationships/hyperlink" Target="http://www.seds.org/messier/spir.html" TargetMode="External"/><Relationship Id="rId7" Type="http://schemas.openxmlformats.org/officeDocument/2006/relationships/hyperlink" Target="http://www.caelumobservatory.com/gallery/n6946.shtml" TargetMode="External"/><Relationship Id="rId12" Type="http://schemas.openxmlformats.org/officeDocument/2006/relationships/hyperlink" Target="http://apod.nasa.gov/apod/lib/about_apod.html#srapply"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seds.org/messier/xtra/ngc/n6946.html" TargetMode="External"/><Relationship Id="rId11" Type="http://schemas.openxmlformats.org/officeDocument/2006/relationships/hyperlink" Target="http://www.astrosurf.com/snweb2/2008/08S_/08S_Home.htm" TargetMode="External"/><Relationship Id="rId5" Type="http://schemas.openxmlformats.org/officeDocument/2006/relationships/hyperlink" Target="http://apod.nasa.gov/apod/ap080606.html" TargetMode="External"/><Relationship Id="rId15" Type="http://schemas.openxmlformats.org/officeDocument/2006/relationships/hyperlink" Target="http://www.as.arizona.edu/" TargetMode="External"/><Relationship Id="rId10" Type="http://schemas.openxmlformats.org/officeDocument/2006/relationships/hyperlink" Target="http://apod.nasa.gov/apod/ap060728.html" TargetMode="External"/><Relationship Id="rId4" Type="http://schemas.openxmlformats.org/officeDocument/2006/relationships/hyperlink" Target="http://www.astropix.com/HTML/E_SUM_N/CEPHEUSO.HTM" TargetMode="External"/><Relationship Id="rId9" Type="http://schemas.openxmlformats.org/officeDocument/2006/relationships/hyperlink" Target="http://www.gemini.edu/node/116" TargetMode="External"/><Relationship Id="rId14" Type="http://schemas.openxmlformats.org/officeDocument/2006/relationships/hyperlink" Target="http://skycenter.arizona.edu/"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adsabs.harvard.edu/abs/1999IAUS..186..191T" TargetMode="External"/><Relationship Id="rId13" Type="http://schemas.openxmlformats.org/officeDocument/2006/relationships/hyperlink" Target="http://chandra.harvard.edu/photo/scale.html" TargetMode="External"/><Relationship Id="rId3" Type="http://schemas.openxmlformats.org/officeDocument/2006/relationships/hyperlink" Target="http://sleshin.startlogic.com/stargazergallery/main.php?g2_itemId=415" TargetMode="External"/><Relationship Id="rId7" Type="http://schemas.openxmlformats.org/officeDocument/2006/relationships/hyperlink" Target="http://apod.nasa.gov/apod/image/1102/arp227field_leshin600.jpg" TargetMode="External"/><Relationship Id="rId12" Type="http://schemas.openxmlformats.org/officeDocument/2006/relationships/hyperlink" Target="http://apod.nasa.gov/apod/ap080104.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pa.msu.edu/people/horvatin/Astronomy_Facts/constellation_pages/pisces.htm" TargetMode="External"/><Relationship Id="rId11" Type="http://schemas.openxmlformats.org/officeDocument/2006/relationships/hyperlink" Target="http://spider.ipac.caltech.edu/staff/kaspar/obs_mishaps/images/int_reflection2.html" TargetMode="External"/><Relationship Id="rId5" Type="http://schemas.openxmlformats.org/officeDocument/2006/relationships/hyperlink" Target="http://pixinsight.com/forum/index.php?topic=2623.0" TargetMode="External"/><Relationship Id="rId15" Type="http://schemas.openxmlformats.org/officeDocument/2006/relationships/hyperlink" Target="http://sleshin.startlogic.com/" TargetMode="External"/><Relationship Id="rId10" Type="http://schemas.openxmlformats.org/officeDocument/2006/relationships/hyperlink" Target="http://burro.cwru.edu/JavaLab/GalCrashWeb/" TargetMode="External"/><Relationship Id="rId4" Type="http://schemas.openxmlformats.org/officeDocument/2006/relationships/hyperlink" Target="http://nedwww.ipac.caltech.edu/level5/Arp/frames.html" TargetMode="External"/><Relationship Id="rId9" Type="http://schemas.openxmlformats.org/officeDocument/2006/relationships/hyperlink" Target="http://apod.nasa.gov/apod/ap021111.html" TargetMode="External"/><Relationship Id="rId14" Type="http://schemas.openxmlformats.org/officeDocument/2006/relationships/hyperlink" Target="http://apod.nasa.gov/apod/lib/about_apod.html#srapply"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stsci.edu/" TargetMode="External"/><Relationship Id="rId13" Type="http://schemas.openxmlformats.org/officeDocument/2006/relationships/hyperlink" Target="http://apod.nasa.gov/apod/ap020703.html" TargetMode="External"/><Relationship Id="rId18" Type="http://schemas.openxmlformats.org/officeDocument/2006/relationships/hyperlink" Target="http://adsabs.harvard.edu/cgi-bin/nph-bib_query?bibcode=1995ApJ...453..139E" TargetMode="External"/><Relationship Id="rId3" Type="http://schemas.openxmlformats.org/officeDocument/2006/relationships/hyperlink" Target="http://faculty.vassar.edu/elmegree/" TargetMode="External"/><Relationship Id="rId7" Type="http://schemas.openxmlformats.org/officeDocument/2006/relationships/hyperlink" Target="http://www.aura-astronomy.org/" TargetMode="External"/><Relationship Id="rId12" Type="http://schemas.openxmlformats.org/officeDocument/2006/relationships/hyperlink" Target="http://apod.nasa.gov/apod/ap031115.html" TargetMode="External"/><Relationship Id="rId17" Type="http://schemas.openxmlformats.org/officeDocument/2006/relationships/hyperlink" Target="http://heritage.stsci.edu/1999/41/fast_facts.html" TargetMode="External"/><Relationship Id="rId2" Type="http://schemas.openxmlformats.org/officeDocument/2006/relationships/slide" Target="../slides/slide35.xml"/><Relationship Id="rId16" Type="http://schemas.openxmlformats.org/officeDocument/2006/relationships/hyperlink" Target="http://heritage.stsci.edu/1999/41/supplemental.html" TargetMode="External"/><Relationship Id="rId20" Type="http://schemas.openxmlformats.org/officeDocument/2006/relationships/hyperlink" Target="http://www.space.com/scienceastronomy/astronomy/hubble_collision_001103.html" TargetMode="External"/><Relationship Id="rId1" Type="http://schemas.openxmlformats.org/officeDocument/2006/relationships/notesMaster" Target="../notesMasters/notesMaster1.xml"/><Relationship Id="rId6" Type="http://schemas.openxmlformats.org/officeDocument/2006/relationships/hyperlink" Target="mailto:heritage@stsci.edu" TargetMode="External"/><Relationship Id="rId11" Type="http://schemas.openxmlformats.org/officeDocument/2006/relationships/hyperlink" Target="http://csep10.phys.utk.edu/astr161/lect/moon/tidal.html" TargetMode="External"/><Relationship Id="rId5" Type="http://schemas.openxmlformats.org/officeDocument/2006/relationships/hyperlink" Target="http://heritage.stsci.edu/1999/41/bio/bio_elmegreen.html" TargetMode="External"/><Relationship Id="rId15" Type="http://schemas.openxmlformats.org/officeDocument/2006/relationships/hyperlink" Target="http://apod.nasa.gov/apod/ap990327.html" TargetMode="External"/><Relationship Id="rId10" Type="http://schemas.openxmlformats.org/officeDocument/2006/relationships/hyperlink" Target="http://www.seds.org/messier/galaxy.html" TargetMode="External"/><Relationship Id="rId19" Type="http://schemas.openxmlformats.org/officeDocument/2006/relationships/hyperlink" Target="http://apod.nasa.gov/apod/ap980216.html" TargetMode="External"/><Relationship Id="rId4" Type="http://schemas.openxmlformats.org/officeDocument/2006/relationships/hyperlink" Target="http://www.vassar.edu/" TargetMode="External"/><Relationship Id="rId9" Type="http://schemas.openxmlformats.org/officeDocument/2006/relationships/hyperlink" Target="http://www.nasa.gov/" TargetMode="External"/><Relationship Id="rId14" Type="http://schemas.openxmlformats.org/officeDocument/2006/relationships/hyperlink" Target="http://apod.nasa.gov/apod/ap011125.html"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stsci.edu/" TargetMode="External"/><Relationship Id="rId13" Type="http://schemas.openxmlformats.org/officeDocument/2006/relationships/hyperlink" Target="http://apod.nasa.gov/apod/ap070121.html" TargetMode="External"/><Relationship Id="rId18" Type="http://schemas.openxmlformats.org/officeDocument/2006/relationships/hyperlink" Target="http://apod.nasa.gov/apod/ap050213.html" TargetMode="External"/><Relationship Id="rId3" Type="http://schemas.openxmlformats.org/officeDocument/2006/relationships/hyperlink" Target="http://antwrp.gsfc.nasa.gov/apod/lib/about_apod.html#srapply" TargetMode="External"/><Relationship Id="rId7" Type="http://schemas.openxmlformats.org/officeDocument/2006/relationships/hyperlink" Target="http://archive.stsci.edu/data_use.html" TargetMode="External"/><Relationship Id="rId12" Type="http://schemas.openxmlformats.org/officeDocument/2006/relationships/hyperlink" Target="http://apod.nasa.gov/apod/ap010510.html" TargetMode="External"/><Relationship Id="rId17" Type="http://schemas.openxmlformats.org/officeDocument/2006/relationships/hyperlink" Target="http://pixinsight.com/examples/HDRWT/M101/en.html" TargetMode="External"/><Relationship Id="rId2" Type="http://schemas.openxmlformats.org/officeDocument/2006/relationships/slide" Target="../slides/slide36.xml"/><Relationship Id="rId16" Type="http://schemas.openxmlformats.org/officeDocument/2006/relationships/hyperlink" Target="http://apod.nasa.gov/apod/ap070505.html" TargetMode="External"/><Relationship Id="rId1" Type="http://schemas.openxmlformats.org/officeDocument/2006/relationships/notesMaster" Target="../notesMasters/notesMaster1.xml"/><Relationship Id="rId6" Type="http://schemas.openxmlformats.org/officeDocument/2006/relationships/hyperlink" Target="http://www.pixinsight.com/" TargetMode="External"/><Relationship Id="rId11" Type="http://schemas.openxmlformats.org/officeDocument/2006/relationships/hyperlink" Target="http://www.seds.org/messier/m/m104.html" TargetMode="External"/><Relationship Id="rId5" Type="http://schemas.openxmlformats.org/officeDocument/2006/relationships/hyperlink" Target="http://www.uv.es/obsast" TargetMode="External"/><Relationship Id="rId15" Type="http://schemas.openxmlformats.org/officeDocument/2006/relationships/hyperlink" Target="http://archive.stsci.edu/index.html" TargetMode="External"/><Relationship Id="rId10" Type="http://schemas.openxmlformats.org/officeDocument/2006/relationships/hyperlink" Target="http://www.nasa.gov/" TargetMode="External"/><Relationship Id="rId4" Type="http://schemas.openxmlformats.org/officeDocument/2006/relationships/hyperlink" Target="http://www.astrofoto.es/contact.html" TargetMode="External"/><Relationship Id="rId9" Type="http://schemas.openxmlformats.org/officeDocument/2006/relationships/hyperlink" Target="http://www.aura-astronomy.org/" TargetMode="External"/><Relationship Id="rId14" Type="http://schemas.openxmlformats.org/officeDocument/2006/relationships/hyperlink" Target="http://heritage.stsci.edu/2003/28/fast_facts.html" TargetMode="Externa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www.caltech.edu/" TargetMode="External"/><Relationship Id="rId13" Type="http://schemas.openxmlformats.org/officeDocument/2006/relationships/hyperlink" Target="http://en.wikipedia.org/wiki/Sombrero_galaxy" TargetMode="External"/><Relationship Id="rId18" Type="http://schemas.openxmlformats.org/officeDocument/2006/relationships/hyperlink" Target="http://apod.nasa.gov/apod/ap021124.html" TargetMode="External"/><Relationship Id="rId3" Type="http://schemas.openxmlformats.org/officeDocument/2006/relationships/hyperlink" Target="http://www.as.arizona.edu/department/faculty/kennicutt.html" TargetMode="External"/><Relationship Id="rId21" Type="http://schemas.openxmlformats.org/officeDocument/2006/relationships/hyperlink" Target="http://www.seds.org/Maps/Stars_en/Fig/virgo.html" TargetMode="External"/><Relationship Id="rId7" Type="http://schemas.openxmlformats.org/officeDocument/2006/relationships/hyperlink" Target="http://www.jpl.nasa.gov/" TargetMode="External"/><Relationship Id="rId12" Type="http://schemas.openxmlformats.org/officeDocument/2006/relationships/hyperlink" Target="http://apod.nasa.gov/apod/ap030706.html" TargetMode="External"/><Relationship Id="rId17" Type="http://schemas.openxmlformats.org/officeDocument/2006/relationships/hyperlink" Target="http://apod.nasa.gov/apod/ap031008.html" TargetMode="External"/><Relationship Id="rId2" Type="http://schemas.openxmlformats.org/officeDocument/2006/relationships/slide" Target="../slides/slide37.xml"/><Relationship Id="rId16" Type="http://schemas.openxmlformats.org/officeDocument/2006/relationships/hyperlink" Target="http://www.spitzer.caltech.edu/about/index.shtml" TargetMode="External"/><Relationship Id="rId20" Type="http://schemas.openxmlformats.org/officeDocument/2006/relationships/hyperlink" Target="http://starchild.gsfc.nasa.gov/docs/StarChild/questions/question19.html" TargetMode="External"/><Relationship Id="rId1" Type="http://schemas.openxmlformats.org/officeDocument/2006/relationships/notesMaster" Target="../notesMasters/notesMaster1.xml"/><Relationship Id="rId6" Type="http://schemas.openxmlformats.org/officeDocument/2006/relationships/hyperlink" Target="http://www.spitzer.caltech.edu/" TargetMode="External"/><Relationship Id="rId11" Type="http://schemas.openxmlformats.org/officeDocument/2006/relationships/hyperlink" Target="http://apod.nasa.gov/apod/ap050213.html" TargetMode="External"/><Relationship Id="rId5" Type="http://schemas.openxmlformats.org/officeDocument/2006/relationships/hyperlink" Target="http://www.spitzer.caltech.edu/Media/releases/ssc2005-11/quickfacts.shtml" TargetMode="External"/><Relationship Id="rId15" Type="http://schemas.openxmlformats.org/officeDocument/2006/relationships/hyperlink" Target="http://imagers.gsfc.nasa.gov/ems/infrared.html" TargetMode="External"/><Relationship Id="rId10" Type="http://schemas.openxmlformats.org/officeDocument/2006/relationships/hyperlink" Target="http://www.seds.org/messier/m/m104.html" TargetMode="External"/><Relationship Id="rId19" Type="http://schemas.openxmlformats.org/officeDocument/2006/relationships/hyperlink" Target="http://en.wikipedia.org/wiki/Sombrero" TargetMode="External"/><Relationship Id="rId4" Type="http://schemas.openxmlformats.org/officeDocument/2006/relationships/hyperlink" Target="http://www.as.arizona.edu/" TargetMode="External"/><Relationship Id="rId9" Type="http://schemas.openxmlformats.org/officeDocument/2006/relationships/hyperlink" Target="http://www.nasa.gov/" TargetMode="External"/><Relationship Id="rId14" Type="http://schemas.openxmlformats.org/officeDocument/2006/relationships/hyperlink" Target="http://www.spitzer.caltech.edu/Media/releases/ssc2005-11/release.shtml"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heritage.stsci.edu/2006/46/bio/bio_primary.html" TargetMode="External"/><Relationship Id="rId13" Type="http://schemas.openxmlformats.org/officeDocument/2006/relationships/hyperlink" Target="http://apod.nasa.gov/apod/ap030706.html" TargetMode="External"/><Relationship Id="rId18" Type="http://schemas.openxmlformats.org/officeDocument/2006/relationships/hyperlink" Target="http://apod.nasa.gov/apod/ap060409.html" TargetMode="External"/><Relationship Id="rId3" Type="http://schemas.openxmlformats.org/officeDocument/2006/relationships/hyperlink" Target="http://www.nasa.gov/" TargetMode="External"/><Relationship Id="rId7" Type="http://schemas.openxmlformats.org/officeDocument/2006/relationships/hyperlink" Target="http://www.aura-astronomy.org/" TargetMode="External"/><Relationship Id="rId12" Type="http://schemas.openxmlformats.org/officeDocument/2006/relationships/hyperlink" Target="http://apod.nasa.gov/apod/ap060630.html" TargetMode="External"/><Relationship Id="rId17" Type="http://schemas.openxmlformats.org/officeDocument/2006/relationships/hyperlink" Target="http://apod.nasa.gov/apod/ap050424.html" TargetMode="External"/><Relationship Id="rId2" Type="http://schemas.openxmlformats.org/officeDocument/2006/relationships/slide" Target="../slides/slide38.xml"/><Relationship Id="rId16" Type="http://schemas.openxmlformats.org/officeDocument/2006/relationships/hyperlink" Target="http://en.wikipedia.org/wiki/Titans" TargetMode="External"/><Relationship Id="rId20" Type="http://schemas.openxmlformats.org/officeDocument/2006/relationships/hyperlink" Target="http://apod.nasa.gov/apod/ap021229.html" TargetMode="External"/><Relationship Id="rId1" Type="http://schemas.openxmlformats.org/officeDocument/2006/relationships/notesMaster" Target="../notesMasters/notesMaster1.xml"/><Relationship Id="rId6" Type="http://schemas.openxmlformats.org/officeDocument/2006/relationships/hyperlink" Target="http://www.stsci.edu/institute/" TargetMode="External"/><Relationship Id="rId11" Type="http://schemas.openxmlformats.org/officeDocument/2006/relationships/hyperlink" Target="http://curious.astro.cornell.edu/question.php?number=351" TargetMode="External"/><Relationship Id="rId5" Type="http://schemas.openxmlformats.org/officeDocument/2006/relationships/hyperlink" Target="http://heritage.stsci.edu/commonpages/infoindex/ourproject/moreproject.html" TargetMode="External"/><Relationship Id="rId15" Type="http://schemas.openxmlformats.org/officeDocument/2006/relationships/hyperlink" Target="http://hubblesite.org/newscenter/newsdesk/archive/releases/2006/46/" TargetMode="External"/><Relationship Id="rId10" Type="http://schemas.openxmlformats.org/officeDocument/2006/relationships/hyperlink" Target="http://heritage.stsci.edu/2006/46/index.html" TargetMode="External"/><Relationship Id="rId19" Type="http://schemas.openxmlformats.org/officeDocument/2006/relationships/hyperlink" Target="http://apod.nasa.gov/apod/ap001102.html" TargetMode="External"/><Relationship Id="rId4" Type="http://schemas.openxmlformats.org/officeDocument/2006/relationships/hyperlink" Target="http://www.spacetelescope.org/" TargetMode="External"/><Relationship Id="rId9" Type="http://schemas.openxmlformats.org/officeDocument/2006/relationships/hyperlink" Target="http://chandra.harvard.edu/photo/constellations/corvus.html" TargetMode="External"/><Relationship Id="rId14" Type="http://schemas.openxmlformats.org/officeDocument/2006/relationships/hyperlink" Target="http://apod.nasa.gov/apod/ap020129.html"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apod.nasa.gov/apod/ap090510.html" TargetMode="External"/><Relationship Id="rId13" Type="http://schemas.openxmlformats.org/officeDocument/2006/relationships/hyperlink" Target="http://en.wikipedia.org/wiki/Messier_41" TargetMode="External"/><Relationship Id="rId18" Type="http://schemas.openxmlformats.org/officeDocument/2006/relationships/hyperlink" Target="http://apod.nasa.gov/apod/ap090819.html" TargetMode="External"/><Relationship Id="rId26" Type="http://schemas.openxmlformats.org/officeDocument/2006/relationships/hyperlink" Target="http://www.mcckc.edu/longview/socsci/psyc/westra/Adol/DDUMKC/Archetypes/inigo-montoya-HelloMyNameIs.jpg" TargetMode="External"/><Relationship Id="rId3" Type="http://schemas.openxmlformats.org/officeDocument/2006/relationships/hyperlink" Target="http://en.wikipedia.org/wiki/Neuchatel" TargetMode="External"/><Relationship Id="rId21" Type="http://schemas.openxmlformats.org/officeDocument/2006/relationships/hyperlink" Target="http://apod.nasa.gov/apod/ap060924.html" TargetMode="External"/><Relationship Id="rId7" Type="http://schemas.openxmlformats.org/officeDocument/2006/relationships/hyperlink" Target="http://bb.nightskylive.net/asterisk/viewtopic.php?f=24&amp;t=18006" TargetMode="External"/><Relationship Id="rId12" Type="http://schemas.openxmlformats.org/officeDocument/2006/relationships/hyperlink" Target="http://apod.nasa.gov/apod/ap031215.html" TargetMode="External"/><Relationship Id="rId17" Type="http://schemas.openxmlformats.org/officeDocument/2006/relationships/hyperlink" Target="http://apod.nasa.gov/apod/ap101022.html" TargetMode="External"/><Relationship Id="rId25" Type="http://schemas.openxmlformats.org/officeDocument/2006/relationships/hyperlink" Target="http://www.nuitsacrees.fr/DP/CV_apod2000.jpg" TargetMode="External"/><Relationship Id="rId2" Type="http://schemas.openxmlformats.org/officeDocument/2006/relationships/slide" Target="../slides/slide39.xml"/><Relationship Id="rId16" Type="http://schemas.openxmlformats.org/officeDocument/2006/relationships/hyperlink" Target="http://apod.nasa.gov/apod/ap090222.html" TargetMode="External"/><Relationship Id="rId20" Type="http://schemas.openxmlformats.org/officeDocument/2006/relationships/hyperlink" Target="http://apod.nasa.gov/apod/ap090126.html" TargetMode="External"/><Relationship Id="rId29" Type="http://schemas.openxmlformats.org/officeDocument/2006/relationships/hyperlink" Target="http://bb.nightskylive.net/asterisk/discuss_apod.php?date=110221" TargetMode="External"/><Relationship Id="rId1" Type="http://schemas.openxmlformats.org/officeDocument/2006/relationships/notesMaster" Target="../notesMasters/notesMaster1.xml"/><Relationship Id="rId6" Type="http://schemas.openxmlformats.org/officeDocument/2006/relationships/hyperlink" Target="http://apod.nasa.gov/apod/ap080713.html" TargetMode="External"/><Relationship Id="rId11" Type="http://schemas.openxmlformats.org/officeDocument/2006/relationships/hyperlink" Target="http://apod.nasa.gov/apod/ap100211.html" TargetMode="External"/><Relationship Id="rId24" Type="http://schemas.openxmlformats.org/officeDocument/2006/relationships/hyperlink" Target="http://apod.nasa.gov/apod/ap050823.html" TargetMode="External"/><Relationship Id="rId5" Type="http://schemas.openxmlformats.org/officeDocument/2006/relationships/hyperlink" Target="http://en.wikipedia.org/wiki/Creux_du_Van" TargetMode="External"/><Relationship Id="rId15" Type="http://schemas.openxmlformats.org/officeDocument/2006/relationships/hyperlink" Target="http://apod.nasa.gov/apod/ap040617.html" TargetMode="External"/><Relationship Id="rId23" Type="http://schemas.openxmlformats.org/officeDocument/2006/relationships/hyperlink" Target="http://apod.nasa.gov/apod/ap080914.html" TargetMode="External"/><Relationship Id="rId28" Type="http://schemas.openxmlformats.org/officeDocument/2006/relationships/hyperlink" Target="http://www.sergebrunier.com/gallerie/pleinciel/360.swf" TargetMode="External"/><Relationship Id="rId10" Type="http://schemas.openxmlformats.org/officeDocument/2006/relationships/hyperlink" Target="http://apod.nasa.gov/apod/ap101203.html" TargetMode="External"/><Relationship Id="rId19" Type="http://schemas.openxmlformats.org/officeDocument/2006/relationships/hyperlink" Target="http://apod.nasa.gov/apod/ap070214.html" TargetMode="External"/><Relationship Id="rId31" Type="http://schemas.openxmlformats.org/officeDocument/2006/relationships/hyperlink" Target="http://www.nuitsacrees.fr/" TargetMode="External"/><Relationship Id="rId4" Type="http://schemas.openxmlformats.org/officeDocument/2006/relationships/hyperlink" Target="http://en.wikipedia.org/wiki/Switzerland" TargetMode="External"/><Relationship Id="rId9" Type="http://schemas.openxmlformats.org/officeDocument/2006/relationships/hyperlink" Target="http://www.youtube.com/watch?v=p5QPRez-hyU" TargetMode="External"/><Relationship Id="rId14" Type="http://schemas.openxmlformats.org/officeDocument/2006/relationships/hyperlink" Target="http://apod.nasa.gov/apod/ap091204.html" TargetMode="External"/><Relationship Id="rId22" Type="http://schemas.openxmlformats.org/officeDocument/2006/relationships/hyperlink" Target="http://apod.nasa.gov/apod/ap090214.html" TargetMode="External"/><Relationship Id="rId27" Type="http://schemas.openxmlformats.org/officeDocument/2006/relationships/hyperlink" Target="http://www.nuitsacrees.fr/DP/CV_apod2000_comments.jpg" TargetMode="External"/><Relationship Id="rId30" Type="http://schemas.openxmlformats.org/officeDocument/2006/relationships/hyperlink" Target="mailto:%20stephane%20dot%20vetter%20at%20wanadoo%20dot%20fr"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apod.nasa.gov/apod/ap070203.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vulcan.wr.usgs.gov/Volcanoes/Cascades/ImageMaps/CascadeRange/cascade_range.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apod.nasa.gov/apod/ap090925.html" TargetMode="External"/><Relationship Id="rId5" Type="http://schemas.openxmlformats.org/officeDocument/2006/relationships/hyperlink" Target="http://apod.nasa.gov/apod/ap090613.html" TargetMode="External"/><Relationship Id="rId10" Type="http://schemas.openxmlformats.org/officeDocument/2006/relationships/hyperlink" Target="http://www.100hoursofastronomy.org/component/content/article/55-rfienberg/230-qoh-my-god-its-full-of-starsq" TargetMode="External"/><Relationship Id="rId4" Type="http://schemas.openxmlformats.org/officeDocument/2006/relationships/hyperlink" Target="http://astrophoto.com/contact.htm" TargetMode="External"/><Relationship Id="rId9" Type="http://schemas.openxmlformats.org/officeDocument/2006/relationships/hyperlink" Target="http://apod.nasa.gov/apod/ap081224.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www.stsci.edu/institute/" TargetMode="External"/><Relationship Id="rId13" Type="http://schemas.openxmlformats.org/officeDocument/2006/relationships/hyperlink" Target="http://heritage.stsci.edu/2007/16/supplemental.html" TargetMode="External"/><Relationship Id="rId18" Type="http://schemas.openxmlformats.org/officeDocument/2006/relationships/hyperlink" Target="http://heritage.stsci.edu/2007/16/original.html" TargetMode="External"/><Relationship Id="rId3" Type="http://schemas.openxmlformats.org/officeDocument/2006/relationships/hyperlink" Target="http://www.nasa.gov/" TargetMode="External"/><Relationship Id="rId21" Type="http://schemas.openxmlformats.org/officeDocument/2006/relationships/hyperlink" Target="http://hubblesite.org/newscenter/archive/releases/2007/16/image/a/format/zoom/" TargetMode="External"/><Relationship Id="rId7" Type="http://schemas.openxmlformats.org/officeDocument/2006/relationships/hyperlink" Target="http://heritage.stsci.edu/commonpages/infoindex/ourproject/moreproject.html" TargetMode="External"/><Relationship Id="rId12" Type="http://schemas.openxmlformats.org/officeDocument/2006/relationships/hyperlink" Target="http://apod.nasa.gov/apod/ap060326.html" TargetMode="External"/><Relationship Id="rId17" Type="http://schemas.openxmlformats.org/officeDocument/2006/relationships/hyperlink" Target="http://heritage.stsci.edu/2007/16/index.html" TargetMode="External"/><Relationship Id="rId2" Type="http://schemas.openxmlformats.org/officeDocument/2006/relationships/slide" Target="../slides/slide41.xml"/><Relationship Id="rId16" Type="http://schemas.openxmlformats.org/officeDocument/2006/relationships/hyperlink" Target="http://hubblesite.org/newscenter/archive/releases/2007/16/image/a/" TargetMode="External"/><Relationship Id="rId20" Type="http://schemas.openxmlformats.org/officeDocument/2006/relationships/hyperlink" Target="http://www.stsci.edu/hst/HST_overview/" TargetMode="External"/><Relationship Id="rId1" Type="http://schemas.openxmlformats.org/officeDocument/2006/relationships/notesMaster" Target="../notesMasters/notesMaster1.xml"/><Relationship Id="rId6" Type="http://schemas.openxmlformats.org/officeDocument/2006/relationships/hyperlink" Target="http://astro.berkeley.edu/" TargetMode="External"/><Relationship Id="rId11" Type="http://schemas.openxmlformats.org/officeDocument/2006/relationships/hyperlink" Target="http://apod.nasa.gov/apod/ap040517.html" TargetMode="External"/><Relationship Id="rId5" Type="http://schemas.openxmlformats.org/officeDocument/2006/relationships/hyperlink" Target="http://heritage.stsci.edu/2007/16/bio/bio_primary.html" TargetMode="External"/><Relationship Id="rId15" Type="http://schemas.openxmlformats.org/officeDocument/2006/relationships/hyperlink" Target="http://chandra.harvard.edu/photo/cosmic_distance.html" TargetMode="External"/><Relationship Id="rId10" Type="http://schemas.openxmlformats.org/officeDocument/2006/relationships/hyperlink" Target="http://apod.nasa.gov/apod/ap050605.html" TargetMode="External"/><Relationship Id="rId19" Type="http://schemas.openxmlformats.org/officeDocument/2006/relationships/hyperlink" Target="http://www.spacetelescope.org/images/html/heic0707a.html" TargetMode="External"/><Relationship Id="rId4" Type="http://schemas.openxmlformats.org/officeDocument/2006/relationships/hyperlink" Target="http://www.esa.int/" TargetMode="External"/><Relationship Id="rId9" Type="http://schemas.openxmlformats.org/officeDocument/2006/relationships/hyperlink" Target="http://www.aura-astronomy.org/" TargetMode="External"/><Relationship Id="rId14" Type="http://schemas.openxmlformats.org/officeDocument/2006/relationships/hyperlink" Target="http://en.wikipedia.org/wiki/Carina_Nebula"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apod.nasa.gov/apod/ap061130.html" TargetMode="External"/><Relationship Id="rId13" Type="http://schemas.openxmlformats.org/officeDocument/2006/relationships/hyperlink" Target="http://apod.nasa.gov/apod/ap070702.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www.noao.edu/image_gallery/emission_nebulae.html" TargetMode="External"/><Relationship Id="rId12" Type="http://schemas.openxmlformats.org/officeDocument/2006/relationships/hyperlink" Target="http://www.noao.edu/outreach/latest/ngc1999about.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apod.nasa.gov/apod/ap061227.html" TargetMode="External"/><Relationship Id="rId11" Type="http://schemas.openxmlformats.org/officeDocument/2006/relationships/hyperlink" Target="http://astrosurf.com/afernandez/gallery/deepsky/ic5070/ic5070_hst_asa_50.htm" TargetMode="External"/><Relationship Id="rId5" Type="http://schemas.openxmlformats.org/officeDocument/2006/relationships/hyperlink" Target="http://astrosurf.com/afernandez/gallery/deepsky/ic5070/ic5070_hst_asa_33.htm" TargetMode="External"/><Relationship Id="rId10" Type="http://schemas.openxmlformats.org/officeDocument/2006/relationships/hyperlink" Target="http://hubblesite.org/gallery/behind_the_pictures/meaning_of_color/eagle.php" TargetMode="External"/><Relationship Id="rId4" Type="http://schemas.openxmlformats.org/officeDocument/2006/relationships/hyperlink" Target="http://astrosurf.com/afernandez/" TargetMode="External"/><Relationship Id="rId9" Type="http://schemas.openxmlformats.org/officeDocument/2006/relationships/hyperlink" Target="http://astro.u-strasbg.fr/~koppen/discharge/index.html" TargetMode="External"/><Relationship Id="rId14" Type="http://schemas.openxmlformats.org/officeDocument/2006/relationships/hyperlink" Target="http://apod.nasa.gov/apod/ap070920.html"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www.astro.wisc.edu/~dolan/constellations/constellations/Sagittarius.html" TargetMode="External"/><Relationship Id="rId13" Type="http://schemas.openxmlformats.org/officeDocument/2006/relationships/hyperlink" Target="http://seds.lpl.arizona.edu/messier/more/mw_image.html" TargetMode="External"/><Relationship Id="rId3" Type="http://schemas.openxmlformats.org/officeDocument/2006/relationships/hyperlink" Target="http://www.robgendlerastropics.com/Biography.html" TargetMode="External"/><Relationship Id="rId7" Type="http://schemas.openxmlformats.org/officeDocument/2006/relationships/hyperlink" Target="http://apod.nasa.gov/apod/ap080427.html" TargetMode="External"/><Relationship Id="rId12" Type="http://schemas.openxmlformats.org/officeDocument/2006/relationships/hyperlink" Target="http://en.wikipedia.org/wiki/Messier_catalog" TargetMode="External"/><Relationship Id="rId2" Type="http://schemas.openxmlformats.org/officeDocument/2006/relationships/slide" Target="../slides/slide43.xml"/><Relationship Id="rId16" Type="http://schemas.openxmlformats.org/officeDocument/2006/relationships/hyperlink" Target="http://apod.nasa.gov/apod/ap070813.html" TargetMode="External"/><Relationship Id="rId1" Type="http://schemas.openxmlformats.org/officeDocument/2006/relationships/notesMaster" Target="../notesMasters/notesMaster1.xml"/><Relationship Id="rId6" Type="http://schemas.openxmlformats.org/officeDocument/2006/relationships/hyperlink" Target="http://apod.nasa.gov/apod/ap950908.html" TargetMode="External"/><Relationship Id="rId11" Type="http://schemas.openxmlformats.org/officeDocument/2006/relationships/hyperlink" Target="http://apod.nasa.gov/apod/ap011229.html" TargetMode="External"/><Relationship Id="rId5" Type="http://schemas.openxmlformats.org/officeDocument/2006/relationships/hyperlink" Target="http://apod.nasa.gov/apod/lib/glossary.html#dust" TargetMode="External"/><Relationship Id="rId15" Type="http://schemas.openxmlformats.org/officeDocument/2006/relationships/hyperlink" Target="http://apod.nasa.gov/apod/ap070804.html" TargetMode="External"/><Relationship Id="rId10" Type="http://schemas.openxmlformats.org/officeDocument/2006/relationships/hyperlink" Target="http://apod.nasa.gov/apod/ap071219.html" TargetMode="External"/><Relationship Id="rId4" Type="http://schemas.openxmlformats.org/officeDocument/2006/relationships/hyperlink" Target="http://apod.nasa.gov/apod/ap060716.html" TargetMode="External"/><Relationship Id="rId9" Type="http://schemas.openxmlformats.org/officeDocument/2006/relationships/hyperlink" Target="http://www.youtube.com/watch?v=36xZsgZ0oSo" TargetMode="External"/><Relationship Id="rId14" Type="http://schemas.openxmlformats.org/officeDocument/2006/relationships/hyperlink" Target="http://robgendlerastropics.com/MWCenter.html" TargetMode="Externa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www.astro.virginia.edu/" TargetMode="External"/><Relationship Id="rId13" Type="http://schemas.openxmlformats.org/officeDocument/2006/relationships/hyperlink" Target="http://hubblesite.org/newscenter/archive/releases/2009/32/image/a/" TargetMode="External"/><Relationship Id="rId18" Type="http://schemas.openxmlformats.org/officeDocument/2006/relationships/hyperlink" Target="http://www-spof.gsfc.nasa.gov/Education/wsolwind.html" TargetMode="External"/><Relationship Id="rId3" Type="http://schemas.openxmlformats.org/officeDocument/2006/relationships/hyperlink" Target="http://www.nasa.gov/" TargetMode="External"/><Relationship Id="rId21" Type="http://schemas.openxmlformats.org/officeDocument/2006/relationships/hyperlink" Target="http://www.youtube.com/watch?v=Xsq1oaehLG4" TargetMode="External"/><Relationship Id="rId7" Type="http://schemas.openxmlformats.org/officeDocument/2006/relationships/hyperlink" Target="http://www.astro.virginia.edu/~rwo/" TargetMode="External"/><Relationship Id="rId12" Type="http://schemas.openxmlformats.org/officeDocument/2006/relationships/hyperlink" Target="http://en.wikipedia.org/wiki/R136" TargetMode="External"/><Relationship Id="rId17" Type="http://schemas.openxmlformats.org/officeDocument/2006/relationships/hyperlink" Target="http://en.wikipedia.org/wiki/Tarantula" TargetMode="External"/><Relationship Id="rId2" Type="http://schemas.openxmlformats.org/officeDocument/2006/relationships/slide" Target="../slides/slide44.xml"/><Relationship Id="rId16" Type="http://schemas.openxmlformats.org/officeDocument/2006/relationships/hyperlink" Target="http://apod.nasa.gov/apod/ap090916.html" TargetMode="External"/><Relationship Id="rId20" Type="http://schemas.openxmlformats.org/officeDocument/2006/relationships/hyperlink" Target="http://apod.nasa.gov/apod/ap090331.html" TargetMode="External"/><Relationship Id="rId1" Type="http://schemas.openxmlformats.org/officeDocument/2006/relationships/notesMaster" Target="../notesMasters/notesMaster1.xml"/><Relationship Id="rId6" Type="http://schemas.openxmlformats.org/officeDocument/2006/relationships/hyperlink" Target="http://www.iasfbo.inaf.it/" TargetMode="External"/><Relationship Id="rId11" Type="http://schemas.openxmlformats.org/officeDocument/2006/relationships/hyperlink" Target="http://en.wikipedia.org/wiki/Super_star_cluster" TargetMode="External"/><Relationship Id="rId5" Type="http://schemas.openxmlformats.org/officeDocument/2006/relationships/hyperlink" Target="http://heritage.stsci.edu/2009/32/bio/bio_primary.html" TargetMode="External"/><Relationship Id="rId15" Type="http://schemas.openxmlformats.org/officeDocument/2006/relationships/hyperlink" Target="http://apod.nasa.gov/apod/ap030706.html" TargetMode="External"/><Relationship Id="rId23" Type="http://schemas.openxmlformats.org/officeDocument/2006/relationships/hyperlink" Target="http://starchild.gsfc.nasa.gov/docs/StarChild/questions/question19.html" TargetMode="External"/><Relationship Id="rId10" Type="http://schemas.openxmlformats.org/officeDocument/2006/relationships/hyperlink" Target="http://www.seds.org/messier/xtra/ngc/n2070.html" TargetMode="External"/><Relationship Id="rId19" Type="http://schemas.openxmlformats.org/officeDocument/2006/relationships/hyperlink" Target="http://science.hq.nasa.gov/kids/imagers/ems/uv.html" TargetMode="External"/><Relationship Id="rId4" Type="http://schemas.openxmlformats.org/officeDocument/2006/relationships/hyperlink" Target="http://www.spacetelescope.org/" TargetMode="External"/><Relationship Id="rId9" Type="http://schemas.openxmlformats.org/officeDocument/2006/relationships/hyperlink" Target="http://www.stsci.edu/hst/wfc3" TargetMode="External"/><Relationship Id="rId14" Type="http://schemas.openxmlformats.org/officeDocument/2006/relationships/hyperlink" Target="http://apod.nasa.gov/apod/ap010806.html" TargetMode="External"/><Relationship Id="rId22" Type="http://schemas.openxmlformats.org/officeDocument/2006/relationships/hyperlink" Target="http://apod.nasa.gov/apod/ap081219.html"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apod.nasa.gov/apod/ap091204.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hubblesite.org/gallery/behind_the_pictures/meaning_of_color/eagle.php"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ssg.sr.unh.edu/ism/what1.html" TargetMode="External"/><Relationship Id="rId11" Type="http://schemas.openxmlformats.org/officeDocument/2006/relationships/hyperlink" Target="http://apod.nasa.gov/apod/ap080606.html" TargetMode="External"/><Relationship Id="rId5" Type="http://schemas.openxmlformats.org/officeDocument/2006/relationships/hyperlink" Target="http://dg-imaging.astrodon.com/gallery/display.cfm?imgID=200" TargetMode="External"/><Relationship Id="rId10" Type="http://schemas.openxmlformats.org/officeDocument/2006/relationships/hyperlink" Target="http://www.atlasoftheuniverse.com/nebulae/ic1805.html" TargetMode="External"/><Relationship Id="rId4" Type="http://schemas.openxmlformats.org/officeDocument/2006/relationships/hyperlink" Target="http://dg-imaging.astrodon.com/" TargetMode="External"/><Relationship Id="rId9" Type="http://schemas.openxmlformats.org/officeDocument/2006/relationships/hyperlink" Target="http://apod.nasa.gov/apod/ap090214.html"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periodic.lanl.gov/elements/1.html" TargetMode="External"/><Relationship Id="rId13" Type="http://schemas.openxmlformats.org/officeDocument/2006/relationships/hyperlink" Target="http://apod.nasa.gov/apod/ap070425.html" TargetMode="External"/><Relationship Id="rId18" Type="http://schemas.openxmlformats.org/officeDocument/2006/relationships/hyperlink" Target="http://apod.nasa.gov/apod/ap010806.html" TargetMode="External"/><Relationship Id="rId3" Type="http://schemas.openxmlformats.org/officeDocument/2006/relationships/hyperlink" Target="http://www.nasa.gov/" TargetMode="External"/><Relationship Id="rId21" Type="http://schemas.openxmlformats.org/officeDocument/2006/relationships/hyperlink" Target="http://adsabs.harvard.edu/abs/2006MNRAS.369.1167L" TargetMode="External"/><Relationship Id="rId7" Type="http://schemas.openxmlformats.org/officeDocument/2006/relationships/hyperlink" Target="http://www.stsci.edu/resources/" TargetMode="External"/><Relationship Id="rId12" Type="http://schemas.openxmlformats.org/officeDocument/2006/relationships/hyperlink" Target="http://en.wikipedia.org/wiki/Particle_beam_weapon" TargetMode="External"/><Relationship Id="rId17" Type="http://schemas.openxmlformats.org/officeDocument/2006/relationships/hyperlink" Target="http://hubblesite.org/newscenter/archive/releases/2010/13/image/a/" TargetMode="External"/><Relationship Id="rId2" Type="http://schemas.openxmlformats.org/officeDocument/2006/relationships/slide" Target="../slides/slide46.xml"/><Relationship Id="rId16" Type="http://schemas.openxmlformats.org/officeDocument/2006/relationships/hyperlink" Target="http://www.youtube.com/watch?v=cq9IKsH9BXg" TargetMode="External"/><Relationship Id="rId20" Type="http://schemas.openxmlformats.org/officeDocument/2006/relationships/hyperlink" Target="http://apod.nasa.gov/apod/ap060203.html" TargetMode="External"/><Relationship Id="rId1" Type="http://schemas.openxmlformats.org/officeDocument/2006/relationships/notesMaster" Target="../notesMasters/notesMaster1.xml"/><Relationship Id="rId6" Type="http://schemas.openxmlformats.org/officeDocument/2006/relationships/hyperlink" Target="http://amazing-space.stsci.edu/hubble_20/" TargetMode="External"/><Relationship Id="rId11" Type="http://schemas.openxmlformats.org/officeDocument/2006/relationships/hyperlink" Target="http://www.youtube.com/watch?v=wFWY_t3B5cE" TargetMode="External"/><Relationship Id="rId5" Type="http://schemas.openxmlformats.org/officeDocument/2006/relationships/hyperlink" Target="http://www.mariolivio.com/about-the-author/" TargetMode="External"/><Relationship Id="rId15" Type="http://schemas.openxmlformats.org/officeDocument/2006/relationships/hyperlink" Target="http://apod.nasa.gov/apod/open_clusters.html" TargetMode="External"/><Relationship Id="rId23" Type="http://schemas.openxmlformats.org/officeDocument/2006/relationships/hyperlink" Target="http://apod.nasa.gov/apod/ap991129.html" TargetMode="External"/><Relationship Id="rId10" Type="http://schemas.openxmlformats.org/officeDocument/2006/relationships/hyperlink" Target="http://starchild.gsfc.nasa.gov/docs/StarChild/questions/question19.html" TargetMode="External"/><Relationship Id="rId19" Type="http://schemas.openxmlformats.org/officeDocument/2006/relationships/hyperlink" Target="http://en.wikipedia.org/wiki/Herbig-Haro_objects" TargetMode="External"/><Relationship Id="rId4" Type="http://schemas.openxmlformats.org/officeDocument/2006/relationships/hyperlink" Target="http://spacetelescope.org/" TargetMode="External"/><Relationship Id="rId9" Type="http://schemas.openxmlformats.org/officeDocument/2006/relationships/hyperlink" Target="http://apod.nasa.gov/apod/ap030706.html" TargetMode="External"/><Relationship Id="rId14" Type="http://schemas.openxmlformats.org/officeDocument/2006/relationships/hyperlink" Target="http://apod.nasa.gov/apod/ap070218.html" TargetMode="External"/><Relationship Id="rId22" Type="http://schemas.openxmlformats.org/officeDocument/2006/relationships/hyperlink" Target="http://apod.nasa.gov/apod/ap991219.html"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www.hawastsoc.org/deepsky/gem/index.html" TargetMode="External"/><Relationship Id="rId13" Type="http://schemas.openxmlformats.org/officeDocument/2006/relationships/hyperlink" Target="http://hubblesite.org/gallery/behind_the_pictures/meaning_of_color/eagle.php"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www.astro.uiuc.edu/~kaler/sow/propus.html" TargetMode="External"/><Relationship Id="rId12" Type="http://schemas.openxmlformats.org/officeDocument/2006/relationships/hyperlink" Target="http://apod.nasa.gov/apod/ap001215.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www.astro.uiuc.edu/~kaler/sow/tejat.html" TargetMode="External"/><Relationship Id="rId11" Type="http://schemas.openxmlformats.org/officeDocument/2006/relationships/hyperlink" Target="http://apod.nasa.gov/apod/ap080217.html" TargetMode="External"/><Relationship Id="rId5" Type="http://schemas.openxmlformats.org/officeDocument/2006/relationships/hyperlink" Target="http://bf-astro.com/ic443-444sho.htm" TargetMode="External"/><Relationship Id="rId10" Type="http://schemas.openxmlformats.org/officeDocument/2006/relationships/hyperlink" Target="http://chandra.harvard.edu/xray_sources/supernovas.html" TargetMode="External"/><Relationship Id="rId4" Type="http://schemas.openxmlformats.org/officeDocument/2006/relationships/hyperlink" Target="http://bf-astro.com/" TargetMode="External"/><Relationship Id="rId9" Type="http://schemas.openxmlformats.org/officeDocument/2006/relationships/hyperlink" Target="http://apod.nasa.gov/apod/ap060602.html"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tars.astro.illinois.edu/sow/mucol.html" TargetMode="External"/><Relationship Id="rId3" Type="http://schemas.openxmlformats.org/officeDocument/2006/relationships/hyperlink" Target="http://stars.astro.illinois.edu/sow/aeaur.html" TargetMode="External"/><Relationship Id="rId7" Type="http://schemas.openxmlformats.org/officeDocument/2006/relationships/hyperlink" Target="http://apod.nasa.gov/apod/ap090222.html" TargetMode="External"/><Relationship Id="rId12" Type="http://schemas.openxmlformats.org/officeDocument/2006/relationships/hyperlink" Target="http://www.stern-fan.de/"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espg.sr.unh.edu/ism/what1.html" TargetMode="External"/><Relationship Id="rId11" Type="http://schemas.openxmlformats.org/officeDocument/2006/relationships/hyperlink" Target="http://apod.nasa.gov/apod/lib/about_apod.html#srapply" TargetMode="External"/><Relationship Id="rId5" Type="http://schemas.openxmlformats.org/officeDocument/2006/relationships/hyperlink" Target="http://apod.nasa.gov/apod/ap070726.html" TargetMode="External"/><Relationship Id="rId10" Type="http://schemas.openxmlformats.org/officeDocument/2006/relationships/hyperlink" Target="http://apod.nasa.gov/apod/ap100305.html" TargetMode="External"/><Relationship Id="rId4" Type="http://schemas.openxmlformats.org/officeDocument/2006/relationships/hyperlink" Target="http://www.stern-fan.de/Seiten/galerie_Bild_IC405-Flamingstar.html" TargetMode="External"/><Relationship Id="rId9" Type="http://schemas.openxmlformats.org/officeDocument/2006/relationships/hyperlink" Target="http://wise.ssl.berkeley.edu/gallery_IC405.html"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www.seds.org/~spider/spider/Misc/n1499.html" TargetMode="External"/><Relationship Id="rId13" Type="http://schemas.openxmlformats.org/officeDocument/2006/relationships/hyperlink" Target="http://www.deep-sky-images.de/displayimage.php?album=lastup&amp;cat=0&amp;pid=239#top_display_media" TargetMode="External"/><Relationship Id="rId18" Type="http://schemas.openxmlformats.org/officeDocument/2006/relationships/hyperlink" Target="http://apod.nasa.gov/apod/ap091103.html" TargetMode="External"/><Relationship Id="rId3" Type="http://schemas.openxmlformats.org/officeDocument/2006/relationships/hyperlink" Target="http://www.atlasoftheuniverse.com/nebulae/ngc1499.html" TargetMode="External"/><Relationship Id="rId7" Type="http://schemas.openxmlformats.org/officeDocument/2006/relationships/hyperlink" Target="http://en.wikipedia.org/wiki/California_Nebula" TargetMode="External"/><Relationship Id="rId12" Type="http://schemas.openxmlformats.org/officeDocument/2006/relationships/hyperlink" Target="http://csep10.phys.utk.edu/astr162/lect/light/ionization.html" TargetMode="External"/><Relationship Id="rId17" Type="http://schemas.openxmlformats.org/officeDocument/2006/relationships/hyperlink" Target="http://en.wikipedia.org/wiki/Perseus_(constellation)" TargetMode="External"/><Relationship Id="rId2" Type="http://schemas.openxmlformats.org/officeDocument/2006/relationships/slide" Target="../slides/slide49.xml"/><Relationship Id="rId16" Type="http://schemas.openxmlformats.org/officeDocument/2006/relationships/hyperlink" Target="http://apod.nasa.gov/apod/ap090411.html" TargetMode="External"/><Relationship Id="rId20" Type="http://schemas.openxmlformats.org/officeDocument/2006/relationships/hyperlink" Target="http://www.deep-sky-images.de/" TargetMode="External"/><Relationship Id="rId1" Type="http://schemas.openxmlformats.org/officeDocument/2006/relationships/notesMaster" Target="../notesMasters/notesMaster1.xml"/><Relationship Id="rId6" Type="http://schemas.openxmlformats.org/officeDocument/2006/relationships/hyperlink" Target="http://www.atlasoftheuniverse.com/5000lys.html" TargetMode="External"/><Relationship Id="rId11" Type="http://schemas.openxmlformats.org/officeDocument/2006/relationships/hyperlink" Target="http://apod.nasa.gov/apod/lib/lament.html" TargetMode="External"/><Relationship Id="rId5" Type="http://schemas.openxmlformats.org/officeDocument/2006/relationships/hyperlink" Target="https://www.cia.gov/library/publications/the-world-factbook/geos/us.html" TargetMode="External"/><Relationship Id="rId15" Type="http://schemas.openxmlformats.org/officeDocument/2006/relationships/hyperlink" Target="http://en.wikipedia.org/wiki/Xi_Persei" TargetMode="External"/><Relationship Id="rId10" Type="http://schemas.openxmlformats.org/officeDocument/2006/relationships/hyperlink" Target="http://periodic.lanl.gov/1.shtml" TargetMode="External"/><Relationship Id="rId19" Type="http://schemas.openxmlformats.org/officeDocument/2006/relationships/hyperlink" Target="mailto:%20markus-noller%20@at@%20gmx%20.dot.%20de" TargetMode="External"/><Relationship Id="rId4" Type="http://schemas.openxmlformats.org/officeDocument/2006/relationships/hyperlink" Target="http://en.wikipedia.org/wiki/California" TargetMode="External"/><Relationship Id="rId9" Type="http://schemas.openxmlformats.org/officeDocument/2006/relationships/hyperlink" Target="http://starchild.gsfc.nasa.gov/docs/StarChild/questions/question19.html" TargetMode="External"/><Relationship Id="rId14" Type="http://schemas.openxmlformats.org/officeDocument/2006/relationships/hyperlink" Target="http://bf-astro.com/hubbleP.htm"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apod.nasa.gov/apod/ap070214.html" TargetMode="External"/><Relationship Id="rId13" Type="http://schemas.openxmlformats.org/officeDocument/2006/relationships/hyperlink" Target="http://www.seds.org/messier/xtra/ngc/n2244.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apod.nasa.gov/apod/ap051229.html" TargetMode="External"/><Relationship Id="rId12" Type="http://schemas.openxmlformats.org/officeDocument/2006/relationships/hyperlink" Target="http://apod.nasa.gov/apod/ap070726.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apod.nasa.gov/apod/ap070524.html" TargetMode="External"/><Relationship Id="rId11" Type="http://schemas.openxmlformats.org/officeDocument/2006/relationships/hyperlink" Target="http://www.gb.nrao.edu/~rmaddale/Education/OrionTourCenter/monr2.html" TargetMode="External"/><Relationship Id="rId5" Type="http://schemas.openxmlformats.org/officeDocument/2006/relationships/hyperlink" Target="http://www.cometwatch.com/" TargetMode="External"/><Relationship Id="rId10" Type="http://schemas.openxmlformats.org/officeDocument/2006/relationships/hyperlink" Target="http://apod.nasa.gov/apod/ap051223.html" TargetMode="External"/><Relationship Id="rId4" Type="http://schemas.openxmlformats.org/officeDocument/2006/relationships/hyperlink" Target="http://www.caelumobservatory.com/" TargetMode="External"/><Relationship Id="rId9" Type="http://schemas.openxmlformats.org/officeDocument/2006/relationships/hyperlink" Target="http://www.caelumobservatory.com/gallery/rosetteabtp.shtml" TargetMode="External"/><Relationship Id="rId14" Type="http://schemas.openxmlformats.org/officeDocument/2006/relationships/hyperlink" Target="http://en.wikipedia.org/wiki/Valentine's_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www.heavensgloryobservatory.com/Color_Jpegs/ngc2244NB03.jpg" TargetMode="External"/><Relationship Id="rId13" Type="http://schemas.openxmlformats.org/officeDocument/2006/relationships/hyperlink" Target="http://apod.nasa.gov/apod/ap000318.html" TargetMode="External"/><Relationship Id="rId18" Type="http://schemas.openxmlformats.org/officeDocument/2006/relationships/hyperlink" Target="http://domeofthesky.com/clicks/lightyear.html" TargetMode="External"/><Relationship Id="rId3" Type="http://schemas.openxmlformats.org/officeDocument/2006/relationships/hyperlink" Target="http://www.seds.org/messier/xtra/ngc/n2244.html" TargetMode="External"/><Relationship Id="rId21" Type="http://schemas.openxmlformats.org/officeDocument/2006/relationships/hyperlink" Target="http://chandra.harvard.edu/photo/constellations/monoceros.html" TargetMode="External"/><Relationship Id="rId7" Type="http://schemas.openxmlformats.org/officeDocument/2006/relationships/hyperlink" Target="http://www.google.com/images?hl=en&amp;biw=1024&amp;bih=974&amp;gbv=2&amp;tbs=isch:1&amp;sa=1&amp;q=+site:apod.nasa.gov+Rosette&amp;aq=f&amp;aqi=&amp;aql=&amp;oq=" TargetMode="External"/><Relationship Id="rId12" Type="http://schemas.openxmlformats.org/officeDocument/2006/relationships/hyperlink" Target="http://adsabs.harvard.edu/abs/1993ApJ...414..664K" TargetMode="External"/><Relationship Id="rId17" Type="http://schemas.openxmlformats.org/officeDocument/2006/relationships/hyperlink" Target="http://apod.nasa.gov/apod/ap000111.html" TargetMode="External"/><Relationship Id="rId2" Type="http://schemas.openxmlformats.org/officeDocument/2006/relationships/slide" Target="../slides/slide51.xml"/><Relationship Id="rId16" Type="http://schemas.openxmlformats.org/officeDocument/2006/relationships/hyperlink" Target="http://www.youtube.com/watch?v=0brmw8sP-Js" TargetMode="External"/><Relationship Id="rId20" Type="http://schemas.openxmlformats.org/officeDocument/2006/relationships/hyperlink" Target="http://www.astro.wisc.edu/~dolan/constellations/extra/constellations.html" TargetMode="External"/><Relationship Id="rId1" Type="http://schemas.openxmlformats.org/officeDocument/2006/relationships/notesMaster" Target="../notesMasters/notesMaster1.xml"/><Relationship Id="rId6" Type="http://schemas.openxmlformats.org/officeDocument/2006/relationships/hyperlink" Target="http://en.wikipedia.org/wiki/New_General_Catalogue" TargetMode="External"/><Relationship Id="rId11" Type="http://schemas.openxmlformats.org/officeDocument/2006/relationships/hyperlink" Target="http://apod.nasa.gov/apod/ap000822.html" TargetMode="External"/><Relationship Id="rId5" Type="http://schemas.openxmlformats.org/officeDocument/2006/relationships/hyperlink" Target="ftp://ibiblio.org/pub/docs/books/gutenberg/etext00/0ws1610.txt" TargetMode="External"/><Relationship Id="rId15" Type="http://schemas.openxmlformats.org/officeDocument/2006/relationships/hyperlink" Target="http://science.hq.nasa.gov/kids/imagers/ems/uv.html" TargetMode="External"/><Relationship Id="rId23" Type="http://schemas.openxmlformats.org/officeDocument/2006/relationships/hyperlink" Target="http://www.heavensgloryobservatory.com/" TargetMode="External"/><Relationship Id="rId10" Type="http://schemas.openxmlformats.org/officeDocument/2006/relationships/hyperlink" Target="http://apod.nasa.gov/apod/open_clusters.html" TargetMode="External"/><Relationship Id="rId19" Type="http://schemas.openxmlformats.org/officeDocument/2006/relationships/hyperlink" Target="http://adsabs.harvard.edu/abs/2000A&amp;A...358..553H" TargetMode="External"/><Relationship Id="rId4" Type="http://schemas.openxmlformats.org/officeDocument/2006/relationships/hyperlink" Target="http://www.bartleby.com/100/138.28.22.html" TargetMode="External"/><Relationship Id="rId9" Type="http://schemas.openxmlformats.org/officeDocument/2006/relationships/hyperlink" Target="http://apod.nasa.gov/apod/emission_nebulae.html" TargetMode="External"/><Relationship Id="rId14" Type="http://schemas.openxmlformats.org/officeDocument/2006/relationships/hyperlink" Target="http://apod.nasa.gov/apod/ap030706.html" TargetMode="External"/><Relationship Id="rId22" Type="http://schemas.openxmlformats.org/officeDocument/2006/relationships/hyperlink" Target="http://apod.nasa.gov/apod/lib/about_apod.html#srapply"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arxiv.org/abs/1005.1148" TargetMode="External"/><Relationship Id="rId3" Type="http://schemas.openxmlformats.org/officeDocument/2006/relationships/hyperlink" Target="http://www.nasa.gov/" TargetMode="External"/><Relationship Id="rId7" Type="http://schemas.openxmlformats.org/officeDocument/2006/relationships/hyperlink" Target="http://hubblesite.org/the_telescope/nuts_.and._bolts/instruments/ac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www.spacetelescope.org/images/heic1015a/" TargetMode="External"/><Relationship Id="rId5" Type="http://schemas.openxmlformats.org/officeDocument/2006/relationships/hyperlink" Target="http://apod.nasa.gov/apod/ap060805.html" TargetMode="External"/><Relationship Id="rId10" Type="http://schemas.openxmlformats.org/officeDocument/2006/relationships/hyperlink" Target="http://apod.nasa.gov/apod/ap100805.html" TargetMode="External"/><Relationship Id="rId4" Type="http://schemas.openxmlformats.org/officeDocument/2006/relationships/hyperlink" Target="http://www.spacetelescope.org/" TargetMode="External"/><Relationship Id="rId9" Type="http://schemas.openxmlformats.org/officeDocument/2006/relationships/hyperlink" Target="http://www.spacetelescope.org/videos/heic1015a/"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www.seds.org/messier/m/m008.html" TargetMode="External"/><Relationship Id="rId13" Type="http://schemas.openxmlformats.org/officeDocument/2006/relationships/hyperlink" Target="http://apod.nasa.gov/apod/ap080507.html"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www.seds.org/messier/xtra/history/biograph.html" TargetMode="External"/><Relationship Id="rId12" Type="http://schemas.openxmlformats.org/officeDocument/2006/relationships/hyperlink" Target="http://hubblesite.org/newscenter/newsdesk/archive/releases/1996/38/"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www.hawastsoc.org/deepsky/sgr/index.html" TargetMode="External"/><Relationship Id="rId11" Type="http://schemas.openxmlformats.org/officeDocument/2006/relationships/hyperlink" Target="http://apod.nasa.gov/apod/ap990925.html" TargetMode="External"/><Relationship Id="rId5" Type="http://schemas.openxmlformats.org/officeDocument/2006/relationships/hyperlink" Target="mailto:SSRO@PROMPT.UNC" TargetMode="External"/><Relationship Id="rId15" Type="http://schemas.openxmlformats.org/officeDocument/2006/relationships/hyperlink" Target="http://chandra.harvard.edu/photo/scale_distance.html" TargetMode="External"/><Relationship Id="rId10" Type="http://schemas.openxmlformats.org/officeDocument/2006/relationships/hyperlink" Target="http://www.starshadows.com/gallery/display.cfm?imgID=364" TargetMode="External"/><Relationship Id="rId4" Type="http://schemas.openxmlformats.org/officeDocument/2006/relationships/hyperlink" Target="http://www.starshadows.com/aboutus/" TargetMode="External"/><Relationship Id="rId9" Type="http://schemas.openxmlformats.org/officeDocument/2006/relationships/hyperlink" Target="http://apod.nasa.gov/apod/ap090925.html" TargetMode="External"/><Relationship Id="rId14" Type="http://schemas.openxmlformats.org/officeDocument/2006/relationships/hyperlink" Target="http://apod.nasa.gov/apod/ap091006.html"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apod.nasa.gov/apod/ap011229.html" TargetMode="External"/><Relationship Id="rId13" Type="http://schemas.openxmlformats.org/officeDocument/2006/relationships/hyperlink" Target="http://apod.nasa.gov/apod/ap980828.html" TargetMode="External"/><Relationship Id="rId18" Type="http://schemas.openxmlformats.org/officeDocument/2006/relationships/hyperlink" Target="http://www.astro.keele.ac.uk/workx/starlife/StarpageS_26M.html" TargetMode="External"/><Relationship Id="rId3" Type="http://schemas.openxmlformats.org/officeDocument/2006/relationships/hyperlink" Target="http://apod.nasa.gov/apod/lib/about_apod.html#srapply" TargetMode="External"/><Relationship Id="rId21" Type="http://schemas.openxmlformats.org/officeDocument/2006/relationships/hyperlink" Target="http://apod.nasa.gov/apod/reflection_nebulae.html" TargetMode="External"/><Relationship Id="rId7" Type="http://schemas.openxmlformats.org/officeDocument/2006/relationships/hyperlink" Target="http://www.robgendlerastropics.com/M20-Mosaic.html" TargetMode="External"/><Relationship Id="rId12" Type="http://schemas.openxmlformats.org/officeDocument/2006/relationships/hyperlink" Target="http://en.wikipedia.org/wiki/Chaos_(physics)" TargetMode="External"/><Relationship Id="rId17" Type="http://schemas.openxmlformats.org/officeDocument/2006/relationships/hyperlink" Target="http://apod.nasa.gov/apod/ap970828.html" TargetMode="External"/><Relationship Id="rId2" Type="http://schemas.openxmlformats.org/officeDocument/2006/relationships/slide" Target="../slides/slide54.xml"/><Relationship Id="rId16" Type="http://schemas.openxmlformats.org/officeDocument/2006/relationships/hyperlink" Target="http://apod.nasa.gov/apod/ap010928.html" TargetMode="External"/><Relationship Id="rId20" Type="http://schemas.openxmlformats.org/officeDocument/2006/relationships/hyperlink" Target="http://imagine.gsfc.nasa.gov/docs/science/know_l1/supernovae.html" TargetMode="External"/><Relationship Id="rId1" Type="http://schemas.openxmlformats.org/officeDocument/2006/relationships/notesMaster" Target="../notesMasters/notesMaster1.xml"/><Relationship Id="rId6" Type="http://schemas.openxmlformats.org/officeDocument/2006/relationships/hyperlink" Target="http://www.seds.org/messier/m/m020.html" TargetMode="External"/><Relationship Id="rId11" Type="http://schemas.openxmlformats.org/officeDocument/2006/relationships/hyperlink" Target="http://apod.nasa.gov/apod/ap030816.html" TargetMode="External"/><Relationship Id="rId24" Type="http://schemas.openxmlformats.org/officeDocument/2006/relationships/hyperlink" Target="http://www.youtube.com/watch?v=aolbM62bfNA" TargetMode="External"/><Relationship Id="rId5" Type="http://schemas.openxmlformats.org/officeDocument/2006/relationships/hyperlink" Target="http://www.astronomicalimaging.com/" TargetMode="External"/><Relationship Id="rId15" Type="http://schemas.openxmlformats.org/officeDocument/2006/relationships/hyperlink" Target="http://apod.nasa.gov/apod/ap030706.html" TargetMode="External"/><Relationship Id="rId23" Type="http://schemas.openxmlformats.org/officeDocument/2006/relationships/hyperlink" Target="http://en.wikipedia.org/wiki/Trifid_Nebula" TargetMode="External"/><Relationship Id="rId10" Type="http://schemas.openxmlformats.org/officeDocument/2006/relationships/hyperlink" Target="http://www.astro.wisc.edu/~dolan/constellations/constellations/Sagittarius.html" TargetMode="External"/><Relationship Id="rId19" Type="http://schemas.openxmlformats.org/officeDocument/2006/relationships/hyperlink" Target="http://apod.nasa.gov/apod/ap091025.html" TargetMode="External"/><Relationship Id="rId4" Type="http://schemas.openxmlformats.org/officeDocument/2006/relationships/hyperlink" Target="http://www.robgendlerastropics.com/Biography.html" TargetMode="External"/><Relationship Id="rId9" Type="http://schemas.openxmlformats.org/officeDocument/2006/relationships/hyperlink" Target="http://www.astro.wisc.edu/~dolan/constellations/extra/constellations.html" TargetMode="External"/><Relationship Id="rId14" Type="http://schemas.openxmlformats.org/officeDocument/2006/relationships/hyperlink" Target="http://periodic.lanl.gov/elements/1.html" TargetMode="External"/><Relationship Id="rId22" Type="http://schemas.openxmlformats.org/officeDocument/2006/relationships/hyperlink" Target="http://adsabs.harvard.edu/abs/1986AJ.....92.1125L"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apod.nasa.gov/apod/ap070726.html" TargetMode="External"/><Relationship Id="rId13" Type="http://schemas.openxmlformats.org/officeDocument/2006/relationships/hyperlink" Target="http://hubblesite.org/gallery/behind_the_pictures/meaning_of_color/eagle.php" TargetMode="External"/><Relationship Id="rId3" Type="http://schemas.openxmlformats.org/officeDocument/2006/relationships/hyperlink" Target="http://apod.nasa.gov/apod/lib/about_apod.html#srapply" TargetMode="External"/><Relationship Id="rId7" Type="http://schemas.openxmlformats.org/officeDocument/2006/relationships/hyperlink" Target="http://apod.nasa.gov/apod/ap080117.html" TargetMode="External"/><Relationship Id="rId12" Type="http://schemas.openxmlformats.org/officeDocument/2006/relationships/hyperlink" Target="http://www.hawastsoc.org/deepsky/cas/index.html"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heritage.stsci.edu/1998/31/index.html" TargetMode="External"/><Relationship Id="rId11" Type="http://schemas.openxmlformats.org/officeDocument/2006/relationships/hyperlink" Target="http://archive.ncsa.uiuc.edu/Cyberia/Bima/GMC.html" TargetMode="External"/><Relationship Id="rId5" Type="http://schemas.openxmlformats.org/officeDocument/2006/relationships/hyperlink" Target="http://www.exploratorium.edu/ronh/bubbles/bubbles.html" TargetMode="External"/><Relationship Id="rId10" Type="http://schemas.openxmlformats.org/officeDocument/2006/relationships/hyperlink" Target="http://apod.nasa.gov/apod/ap060428.html" TargetMode="External"/><Relationship Id="rId4" Type="http://schemas.openxmlformats.org/officeDocument/2006/relationships/hyperlink" Target="http://www.starimager.com/Home_Page.htm" TargetMode="External"/><Relationship Id="rId9" Type="http://schemas.openxmlformats.org/officeDocument/2006/relationships/hyperlink" Target="http://adsabs.harvard.edu/cgi-bin/nph-bib_query?bibcode=1995A&amp;A...295..509C" TargetMode="External"/><Relationship Id="rId14" Type="http://schemas.openxmlformats.org/officeDocument/2006/relationships/hyperlink" Target="http://www.starimager.com/Image%20Gallery%20Pages/Celestial%20Oddities/ngc%207635%20Bubble%20Nebula_false%20color_1250.html" TargetMode="Externa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en.wikipedia.org/wiki/Type_II_supernova" TargetMode="External"/><Relationship Id="rId13" Type="http://schemas.openxmlformats.org/officeDocument/2006/relationships/hyperlink" Target="http://wise.ssl.berkeley.edu/" TargetMode="External"/><Relationship Id="rId3" Type="http://schemas.openxmlformats.org/officeDocument/2006/relationships/hyperlink" Target="http://apod.nasa.gov/apod/ap061124.html" TargetMode="External"/><Relationship Id="rId7" Type="http://schemas.openxmlformats.org/officeDocument/2006/relationships/hyperlink" Target="http://imagine.gsfc.nasa.gov/docs/teachers/lessons/xray_spectra/background-lifecycles.html" TargetMode="External"/><Relationship Id="rId12" Type="http://schemas.openxmlformats.org/officeDocument/2006/relationships/hyperlink" Target="http://www.jpl.nasa.gov/"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apod.nasa.gov/apod/ap970219.html" TargetMode="External"/><Relationship Id="rId11" Type="http://schemas.openxmlformats.org/officeDocument/2006/relationships/hyperlink" Target="http://www.nasa.gov/" TargetMode="External"/><Relationship Id="rId5" Type="http://schemas.openxmlformats.org/officeDocument/2006/relationships/hyperlink" Target="http://espg.sr.unh.edu/ism/what1.html" TargetMode="External"/><Relationship Id="rId10" Type="http://schemas.openxmlformats.org/officeDocument/2006/relationships/hyperlink" Target="http://stars.astro.illinois.edu/sow/zetaoph.html" TargetMode="External"/><Relationship Id="rId4" Type="http://schemas.openxmlformats.org/officeDocument/2006/relationships/hyperlink" Target="http://wise.ssl.berkeley.edu/gallery_zeta_ophiuchi.html" TargetMode="External"/><Relationship Id="rId9" Type="http://schemas.openxmlformats.org/officeDocument/2006/relationships/hyperlink" Target="http://wise.ssl.berkeley.edu/education_class.html"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apod.nasa.gov/apod/ap030327.html" TargetMode="External"/><Relationship Id="rId13" Type="http://schemas.openxmlformats.org/officeDocument/2006/relationships/hyperlink" Target="http://hubblesite.org/newscenter/archive/2003/10/text" TargetMode="External"/><Relationship Id="rId18" Type="http://schemas.openxmlformats.org/officeDocument/2006/relationships/hyperlink" Target="http://www.youtube.com/watch?v=j2NvAPSwUc0" TargetMode="External"/><Relationship Id="rId3" Type="http://schemas.openxmlformats.org/officeDocument/2006/relationships/hyperlink" Target="http://www.nasa.gov/" TargetMode="External"/><Relationship Id="rId21" Type="http://schemas.openxmlformats.org/officeDocument/2006/relationships/hyperlink" Target="http://chandra.harvard.edu/photo/cosmic_distance.html" TargetMode="External"/><Relationship Id="rId7" Type="http://schemas.openxmlformats.org/officeDocument/2006/relationships/hyperlink" Target="http://adsabs.harvard.edu/abs/2009A&amp;A...503..899T" TargetMode="External"/><Relationship Id="rId12" Type="http://schemas.openxmlformats.org/officeDocument/2006/relationships/hyperlink" Target="http://csep10.phys.utk.edu/astr162/lect/novae/novae.html" TargetMode="External"/><Relationship Id="rId17" Type="http://schemas.openxmlformats.org/officeDocument/2006/relationships/hyperlink" Target="http://adsabs.harvard.edu/abs/2003Natur.422..405B" TargetMode="External"/><Relationship Id="rId25" Type="http://schemas.openxmlformats.org/officeDocument/2006/relationships/hyperlink" Target="http://starchild.gsfc.nasa.gov/docs/StarChild/questions/question19.html" TargetMode="External"/><Relationship Id="rId2" Type="http://schemas.openxmlformats.org/officeDocument/2006/relationships/slide" Target="../slides/slide57.xml"/><Relationship Id="rId16" Type="http://schemas.openxmlformats.org/officeDocument/2006/relationships/hyperlink" Target="http://apod.nasa.gov/apod/ap971023.html" TargetMode="External"/><Relationship Id="rId20" Type="http://schemas.openxmlformats.org/officeDocument/2006/relationships/hyperlink" Target="http://hubblesite.org/newscenter/archive/releases/2004/10/fastfacts/" TargetMode="External"/><Relationship Id="rId1" Type="http://schemas.openxmlformats.org/officeDocument/2006/relationships/notesMaster" Target="../notesMasters/notesMaster1.xml"/><Relationship Id="rId6" Type="http://schemas.openxmlformats.org/officeDocument/2006/relationships/hyperlink" Target="http://www.stsci.edu/" TargetMode="External"/><Relationship Id="rId11" Type="http://schemas.openxmlformats.org/officeDocument/2006/relationships/hyperlink" Target="http://heasarc.gsfc.nasa.gov/docs/snr.html" TargetMode="External"/><Relationship Id="rId24" Type="http://schemas.openxmlformats.org/officeDocument/2006/relationships/hyperlink" Target="http://www.space.com/scienceastronomy/light_echo_030326.html#update" TargetMode="External"/><Relationship Id="rId5" Type="http://schemas.openxmlformats.org/officeDocument/2006/relationships/hyperlink" Target="http://www.aura-astronomy.org/" TargetMode="External"/><Relationship Id="rId15" Type="http://schemas.openxmlformats.org/officeDocument/2006/relationships/hyperlink" Target="http://apod.nasa.gov/apod/ap010806.html" TargetMode="External"/><Relationship Id="rId23" Type="http://schemas.openxmlformats.org/officeDocument/2006/relationships/hyperlink" Target="http://en.wikipedia.org/wiki/Monoceros" TargetMode="External"/><Relationship Id="rId10" Type="http://schemas.openxmlformats.org/officeDocument/2006/relationships/hyperlink" Target="http://en.wikipedia.org/wiki/V838_Mon" TargetMode="External"/><Relationship Id="rId19" Type="http://schemas.openxmlformats.org/officeDocument/2006/relationships/hyperlink" Target="http://apod.nasa.gov/apod/ap990509.html" TargetMode="External"/><Relationship Id="rId4" Type="http://schemas.openxmlformats.org/officeDocument/2006/relationships/hyperlink" Target="mailto:heritage%20at%20stsci.edu" TargetMode="External"/><Relationship Id="rId9" Type="http://schemas.openxmlformats.org/officeDocument/2006/relationships/hyperlink" Target="http://apod.nasa.gov/apod/ap050605.html" TargetMode="External"/><Relationship Id="rId14" Type="http://schemas.openxmlformats.org/officeDocument/2006/relationships/hyperlink" Target="http://hubblesite.org/newscenter/archive/releases/2004/10/image/a/" TargetMode="External"/><Relationship Id="rId22" Type="http://schemas.openxmlformats.org/officeDocument/2006/relationships/hyperlink" Target="http://apod.nasa.gov/apod/ap030401.html"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apod.nasa.gov/apod/ap011026.html" TargetMode="External"/><Relationship Id="rId3" Type="http://schemas.openxmlformats.org/officeDocument/2006/relationships/hyperlink" Target="http://www.miki-hosp.or.jp/BIND/pg147.html" TargetMode="External"/><Relationship Id="rId7" Type="http://schemas.openxmlformats.org/officeDocument/2006/relationships/hyperlink" Target="http://apod.nasa.gov/apod/ap090108.html" TargetMode="External"/><Relationship Id="rId12" Type="http://schemas.openxmlformats.org/officeDocument/2006/relationships/hyperlink" Target="http://www.miki-hosp.or.jp/BIND/index.html"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www.allthesky.com/constellations/taurus/" TargetMode="External"/><Relationship Id="rId11" Type="http://schemas.openxmlformats.org/officeDocument/2006/relationships/hyperlink" Target="http://apod.nasa.gov/apod/lib/about_apod.html#srapply" TargetMode="External"/><Relationship Id="rId5" Type="http://schemas.openxmlformats.org/officeDocument/2006/relationships/hyperlink" Target="http://apod.nasa.gov/apod/ap101220.html" TargetMode="External"/><Relationship Id="rId10" Type="http://schemas.openxmlformats.org/officeDocument/2006/relationships/hyperlink" Target="http://hubblesite.org/newscenter/newsdesk/archive/releases/1996/22/astrofile/#2" TargetMode="External"/><Relationship Id="rId4" Type="http://schemas.openxmlformats.org/officeDocument/2006/relationships/hyperlink" Target="http://chandra.harvard.edu/xray_sources/supernovas.html" TargetMode="External"/><Relationship Id="rId9" Type="http://schemas.openxmlformats.org/officeDocument/2006/relationships/hyperlink" Target="http://arxiv.org/abs/astro-ph/0611068" TargetMode="Externa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imagine.gsfc.nasa.gov/docs/science/know_l1/supernovae.html" TargetMode="External"/><Relationship Id="rId13" Type="http://schemas.openxmlformats.org/officeDocument/2006/relationships/hyperlink" Target="http://adsabs.harvard.edu/cgi-bin/nph-bib_query?bibcode=1998PASP..110..831N" TargetMode="External"/><Relationship Id="rId18" Type="http://schemas.openxmlformats.org/officeDocument/2006/relationships/hyperlink" Target="http://www.jb.man.ac.uk/~pulsar/Education/Sounds/sounds.html" TargetMode="External"/><Relationship Id="rId3" Type="http://schemas.openxmlformats.org/officeDocument/2006/relationships/hyperlink" Target="http://www.nasa.gov/" TargetMode="External"/><Relationship Id="rId21" Type="http://schemas.openxmlformats.org/officeDocument/2006/relationships/hyperlink" Target="http://www.cityofhoughton.com/" TargetMode="External"/><Relationship Id="rId7" Type="http://schemas.openxmlformats.org/officeDocument/2006/relationships/hyperlink" Target="http://www.seds.org/messier/m/m001.html" TargetMode="External"/><Relationship Id="rId12" Type="http://schemas.openxmlformats.org/officeDocument/2006/relationships/hyperlink" Target="http://adsabs.harvard.edu/cgi-bin/nph-bib_query?bibcode=1995ApJ...454L.129F" TargetMode="External"/><Relationship Id="rId17" Type="http://schemas.openxmlformats.org/officeDocument/2006/relationships/hyperlink" Target="http://starchild.gsfc.nasa.gov/docs/StarChild/questions/question19.html" TargetMode="External"/><Relationship Id="rId2" Type="http://schemas.openxmlformats.org/officeDocument/2006/relationships/slide" Target="../slides/slide59.xml"/><Relationship Id="rId16" Type="http://schemas.openxmlformats.org/officeDocument/2006/relationships/hyperlink" Target="http://en.wikipedia.org/wiki/Crab_Nebula" TargetMode="External"/><Relationship Id="rId20" Type="http://schemas.openxmlformats.org/officeDocument/2006/relationships/hyperlink" Target="http://www.nineplanets.org/sol.html" TargetMode="External"/><Relationship Id="rId1" Type="http://schemas.openxmlformats.org/officeDocument/2006/relationships/notesMaster" Target="../notesMasters/notesMaster1.xml"/><Relationship Id="rId6" Type="http://schemas.openxmlformats.org/officeDocument/2006/relationships/hyperlink" Target="http://www.skyfactory.org/" TargetMode="External"/><Relationship Id="rId11" Type="http://schemas.openxmlformats.org/officeDocument/2006/relationships/hyperlink" Target="http://apod.nasa.gov/apod/ap980208.html" TargetMode="External"/><Relationship Id="rId5" Type="http://schemas.openxmlformats.org/officeDocument/2006/relationships/hyperlink" Target="http://sese.asu.edu/" TargetMode="External"/><Relationship Id="rId15" Type="http://schemas.openxmlformats.org/officeDocument/2006/relationships/hyperlink" Target="http://apod.nasa.gov/apod/ap950810.html" TargetMode="External"/><Relationship Id="rId10" Type="http://schemas.openxmlformats.org/officeDocument/2006/relationships/hyperlink" Target="http://www.youtube.com/watch?v=5VnJ9pRR8-8" TargetMode="External"/><Relationship Id="rId19" Type="http://schemas.openxmlformats.org/officeDocument/2006/relationships/hyperlink" Target="http://www.astro.umd.edu/~miller/nstar.html" TargetMode="External"/><Relationship Id="rId4" Type="http://schemas.openxmlformats.org/officeDocument/2006/relationships/hyperlink" Target="http://hubble.esa.int/" TargetMode="External"/><Relationship Id="rId9" Type="http://schemas.openxmlformats.org/officeDocument/2006/relationships/hyperlink" Target="http://www.seds.org/messier/more/m001_sn.html" TargetMode="External"/><Relationship Id="rId14" Type="http://schemas.openxmlformats.org/officeDocument/2006/relationships/hyperlink" Target="http://hubblesite.org/newscenter/archive/releases/2005/37/" TargetMode="External"/><Relationship Id="rId22" Type="http://schemas.openxmlformats.org/officeDocument/2006/relationships/hyperlink" Target="http://apod.nasa.gov/apod/ap020920.html" TargetMode="Externa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adsabs.harvard.edu/abs/2008ApJ...680.1149B" TargetMode="External"/><Relationship Id="rId13" Type="http://schemas.openxmlformats.org/officeDocument/2006/relationships/hyperlink" Target="http://www.youtube.com/watch?v=5YZkAoR3WLE&amp;f" TargetMode="External"/><Relationship Id="rId18" Type="http://schemas.openxmlformats.org/officeDocument/2006/relationships/hyperlink" Target="http://www.aura-astronomy.org/" TargetMode="External"/><Relationship Id="rId3" Type="http://schemas.openxmlformats.org/officeDocument/2006/relationships/hyperlink" Target="http://hubblesite.org/newscenter/archive/releases/2010/27/image/" TargetMode="External"/><Relationship Id="rId7" Type="http://schemas.openxmlformats.org/officeDocument/2006/relationships/hyperlink" Target="http://en.wikipedia.org/wiki/Type_1a_supernova" TargetMode="External"/><Relationship Id="rId12" Type="http://schemas.openxmlformats.org/officeDocument/2006/relationships/hyperlink" Target="http://apod.nasa.gov/apod/ap100514.html" TargetMode="External"/><Relationship Id="rId17" Type="http://schemas.openxmlformats.org/officeDocument/2006/relationships/hyperlink" Target="http://www.stsci.edu/portal/" TargetMode="External"/><Relationship Id="rId2" Type="http://schemas.openxmlformats.org/officeDocument/2006/relationships/slide" Target="../slides/slide60.xml"/><Relationship Id="rId16" Type="http://schemas.openxmlformats.org/officeDocument/2006/relationships/hyperlink" Target="http://heritage.stsci.edu/" TargetMode="External"/><Relationship Id="rId20" Type="http://schemas.openxmlformats.org/officeDocument/2006/relationships/hyperlink" Target="http://www.physics.rutgers.edu/" TargetMode="External"/><Relationship Id="rId1" Type="http://schemas.openxmlformats.org/officeDocument/2006/relationships/notesMaster" Target="../notesMasters/notesMaster1.xml"/><Relationship Id="rId6" Type="http://schemas.openxmlformats.org/officeDocument/2006/relationships/hyperlink" Target="http://hubblesite.org/newscenter/archive/releases/2010/27/" TargetMode="External"/><Relationship Id="rId11" Type="http://schemas.openxmlformats.org/officeDocument/2006/relationships/hyperlink" Target="http://www.ianridpath.com/startales/dorado.htm" TargetMode="External"/><Relationship Id="rId5" Type="http://schemas.openxmlformats.org/officeDocument/2006/relationships/hyperlink" Target="http://en.wikipedia.org/wiki/H-alpha" TargetMode="External"/><Relationship Id="rId15" Type="http://schemas.openxmlformats.org/officeDocument/2006/relationships/hyperlink" Target="http://www.spacetelescope.org/" TargetMode="External"/><Relationship Id="rId10" Type="http://schemas.openxmlformats.org/officeDocument/2006/relationships/hyperlink" Target="http://en.wikipedia.org/wiki/Coryphaenidae" TargetMode="External"/><Relationship Id="rId19" Type="http://schemas.openxmlformats.org/officeDocument/2006/relationships/hyperlink" Target="http://www.physics.rutgers.edu/~jackph/" TargetMode="External"/><Relationship Id="rId4" Type="http://schemas.openxmlformats.org/officeDocument/2006/relationships/hyperlink" Target="http://hubblesite.org/the_telescope/hubble_essentials/" TargetMode="External"/><Relationship Id="rId9" Type="http://schemas.openxmlformats.org/officeDocument/2006/relationships/hyperlink" Target="http://chandra.harvard.edu/photo/cosmic_distance.html" TargetMode="External"/><Relationship Id="rId14" Type="http://schemas.openxmlformats.org/officeDocument/2006/relationships/hyperlink" Target="http://www.nasa.gov/"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en.wikipedia.org/wiki/Petroglyphs" TargetMode="External"/><Relationship Id="rId13" Type="http://schemas.openxmlformats.org/officeDocument/2006/relationships/hyperlink" Target="http://en.wikipedia.org/wiki/Constellation" TargetMode="External"/><Relationship Id="rId3" Type="http://schemas.openxmlformats.org/officeDocument/2006/relationships/hyperlink" Target="http://en.wikipedia.org/wiki/University_of_Munich" TargetMode="External"/><Relationship Id="rId7" Type="http://schemas.openxmlformats.org/officeDocument/2006/relationships/hyperlink" Target="http://en.wikipedia.org/wiki/Lascaux#cite_note-10" TargetMode="External"/><Relationship Id="rId12" Type="http://schemas.openxmlformats.org/officeDocument/2006/relationships/hyperlink" Target="http://en.wikipedia.org/w/index.php?title=Chantal_J%C3%A8gues-Wolkiewiez&amp;action=edit&amp;redlink=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Summer_Triangle" TargetMode="External"/><Relationship Id="rId11" Type="http://schemas.openxmlformats.org/officeDocument/2006/relationships/hyperlink" Target="http://en.wikipedia.org/wiki/Winter_solstice" TargetMode="External"/><Relationship Id="rId5" Type="http://schemas.openxmlformats.org/officeDocument/2006/relationships/hyperlink" Target="http://en.wikipedia.org/wiki/Pleiades_(star_cluster)" TargetMode="External"/><Relationship Id="rId15" Type="http://schemas.openxmlformats.org/officeDocument/2006/relationships/hyperlink" Target="http://en.wikipedia.org/wiki/Lascaux#cite_note-13" TargetMode="External"/><Relationship Id="rId10" Type="http://schemas.openxmlformats.org/officeDocument/2006/relationships/hyperlink" Target="http://en.wikipedia.org/wiki/Lascaux#cite_note-11" TargetMode="External"/><Relationship Id="rId4" Type="http://schemas.openxmlformats.org/officeDocument/2006/relationships/hyperlink" Target="http://en.wikipedia.org/wiki/Taurus_(constellation)" TargetMode="External"/><Relationship Id="rId9" Type="http://schemas.openxmlformats.org/officeDocument/2006/relationships/hyperlink" Target="http://en.wikipedia.org/wiki/Vall%C3%A9e_des_Merveilles" TargetMode="External"/><Relationship Id="rId14" Type="http://schemas.openxmlformats.org/officeDocument/2006/relationships/hyperlink" Target="http://en.wikipedia.org/wiki/Lascaux#cite_note-12" TargetMode="Externa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chandra.harvard.edu/photo/2011/casa/" TargetMode="External"/><Relationship Id="rId3" Type="http://schemas.openxmlformats.org/officeDocument/2006/relationships/hyperlink" Target="http://chandra.harvard.edu/xray_sources/supernovas.html" TargetMode="External"/><Relationship Id="rId7" Type="http://schemas.openxmlformats.org/officeDocument/2006/relationships/hyperlink" Target="http://chandra.harvard.edu/photo/2011/casa/more.html#casa1"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www.astro.umd.edu/~miller/nstar.html" TargetMode="External"/><Relationship Id="rId5" Type="http://schemas.openxmlformats.org/officeDocument/2006/relationships/hyperlink" Target="http://apod.nasa.gov/apod/ap040826.html" TargetMode="External"/><Relationship Id="rId10" Type="http://schemas.openxmlformats.org/officeDocument/2006/relationships/hyperlink" Target="http://www.sciencedaily.com/releases/2011/02/110223151943.htm" TargetMode="External"/><Relationship Id="rId4" Type="http://schemas.openxmlformats.org/officeDocument/2006/relationships/hyperlink" Target="http://www.nasa.gov/centers/goddard/news/topstory/2003/0108supernova.html" TargetMode="External"/><Relationship Id="rId9" Type="http://schemas.openxmlformats.org/officeDocument/2006/relationships/hyperlink" Target="http://chandra.harvard.edu/photo/2011/casa/more.html#casa3" TargetMode="External"/></Relationships>
</file>

<file path=ppt/notesSlides/_rels/notesSlide61.xml.rels><?xml version="1.0" encoding="UTF-8" standalone="yes"?>
<Relationships xmlns="http://schemas.openxmlformats.org/package/2006/relationships"><Relationship Id="rId8" Type="http://schemas.openxmlformats.org/officeDocument/2006/relationships/hyperlink" Target="http://www.nasa.gov/" TargetMode="External"/><Relationship Id="rId13" Type="http://schemas.openxmlformats.org/officeDocument/2006/relationships/hyperlink" Target="http://en.wikipedia.org/wiki/Planetary_nebula" TargetMode="External"/><Relationship Id="rId18" Type="http://schemas.openxmlformats.org/officeDocument/2006/relationships/hyperlink" Target="http://apod.nasa.gov/apod/ap010805.html" TargetMode="External"/><Relationship Id="rId3" Type="http://schemas.openxmlformats.org/officeDocument/2006/relationships/hyperlink" Target="http://www.astro.umd.edu/people/jph.html" TargetMode="External"/><Relationship Id="rId21" Type="http://schemas.openxmlformats.org/officeDocument/2006/relationships/hyperlink" Target="http://en.wikipedia.org/wiki/Stellar_evolution" TargetMode="External"/><Relationship Id="rId7" Type="http://schemas.openxmlformats.org/officeDocument/2006/relationships/hyperlink" Target="http://www.stsci.edu/hst/HST_overview/" TargetMode="External"/><Relationship Id="rId12" Type="http://schemas.openxmlformats.org/officeDocument/2006/relationships/hyperlink" Target="http://www.astro.washington.edu/balick/WFPC2/" TargetMode="External"/><Relationship Id="rId17" Type="http://schemas.openxmlformats.org/officeDocument/2006/relationships/hyperlink" Target="http://apod.nasa.gov/apod/ap970219.html" TargetMode="External"/><Relationship Id="rId2" Type="http://schemas.openxmlformats.org/officeDocument/2006/relationships/slide" Target="../slides/slide62.xml"/><Relationship Id="rId16" Type="http://schemas.openxmlformats.org/officeDocument/2006/relationships/hyperlink" Target="http://www.youtube.com/watch?v=tw0VJ1K93PM" TargetMode="External"/><Relationship Id="rId20" Type="http://schemas.openxmlformats.org/officeDocument/2006/relationships/hyperlink" Target="http://www.youtube.com/watch?v=FBw5Do1W4dY" TargetMode="External"/><Relationship Id="rId1" Type="http://schemas.openxmlformats.org/officeDocument/2006/relationships/notesMaster" Target="../notesMasters/notesMaster1.xml"/><Relationship Id="rId6" Type="http://schemas.openxmlformats.org/officeDocument/2006/relationships/hyperlink" Target="http://astro.physics.ncsu.edu/" TargetMode="External"/><Relationship Id="rId11" Type="http://schemas.openxmlformats.org/officeDocument/2006/relationships/hyperlink" Target="http://en.wikipedia.org/wiki/Cat's_Eye_Nebula" TargetMode="External"/><Relationship Id="rId5" Type="http://schemas.openxmlformats.org/officeDocument/2006/relationships/hyperlink" Target="http://www.physics.ncsu.edu/people/faculty_borkowski.html" TargetMode="External"/><Relationship Id="rId15" Type="http://schemas.openxmlformats.org/officeDocument/2006/relationships/hyperlink" Target="http://apod.nasa.gov/apod/ap070513.html" TargetMode="External"/><Relationship Id="rId10" Type="http://schemas.openxmlformats.org/officeDocument/2006/relationships/hyperlink" Target="http://apod.nasa.gov/apod/ap090525.html" TargetMode="External"/><Relationship Id="rId19" Type="http://schemas.openxmlformats.org/officeDocument/2006/relationships/hyperlink" Target="http://www.noao.edu/jacoby/pn_gallery.html" TargetMode="External"/><Relationship Id="rId4" Type="http://schemas.openxmlformats.org/officeDocument/2006/relationships/hyperlink" Target="http://www.astro.umd.edu/" TargetMode="External"/><Relationship Id="rId9" Type="http://schemas.openxmlformats.org/officeDocument/2006/relationships/hyperlink" Target="http://hubblesite.org/newscenter/archive/releases/1995/01/image/a/" TargetMode="External"/><Relationship Id="rId14" Type="http://schemas.openxmlformats.org/officeDocument/2006/relationships/hyperlink" Target="http://apod.nasa.gov/apod/ap990916.html" TargetMode="Externa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coolcosmos.ipac.caltech.edu/" TargetMode="External"/><Relationship Id="rId13" Type="http://schemas.openxmlformats.org/officeDocument/2006/relationships/hyperlink" Target="http://www2.ess.ucla.edu/~jewitt/kb.html" TargetMode="External"/><Relationship Id="rId3" Type="http://schemas.openxmlformats.org/officeDocument/2006/relationships/hyperlink" Target="http://www.nasa.gov/home/index.html" TargetMode="External"/><Relationship Id="rId7" Type="http://schemas.openxmlformats.org/officeDocument/2006/relationships/hyperlink" Target="http://www.spitzer.caltech.edu/Media/releases/ssc2007-03/index.shtml" TargetMode="External"/><Relationship Id="rId12" Type="http://schemas.openxmlformats.org/officeDocument/2006/relationships/hyperlink" Target="http://apod.nasa.gov/apod/ap041210.html"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arxiv.org/abs/astro-ph/0702296" TargetMode="External"/><Relationship Id="rId11" Type="http://schemas.openxmlformats.org/officeDocument/2006/relationships/hyperlink" Target="http://www.noao.edu/jacoby/pn_gallery.html" TargetMode="External"/><Relationship Id="rId5" Type="http://schemas.openxmlformats.org/officeDocument/2006/relationships/hyperlink" Target="http://www.as.arizona.edu/" TargetMode="External"/><Relationship Id="rId15" Type="http://schemas.openxmlformats.org/officeDocument/2006/relationships/hyperlink" Target="http://en.wikipedia.org/wiki/Stellar_evolution" TargetMode="External"/><Relationship Id="rId10" Type="http://schemas.openxmlformats.org/officeDocument/2006/relationships/hyperlink" Target="http://www.seds.org/Maps/Stars_en/Fig/aquarius.html" TargetMode="External"/><Relationship Id="rId4" Type="http://schemas.openxmlformats.org/officeDocument/2006/relationships/hyperlink" Target="http://ssc.spitzer.caltech.edu/" TargetMode="External"/><Relationship Id="rId9" Type="http://schemas.openxmlformats.org/officeDocument/2006/relationships/hyperlink" Target="http://apod.nasa.gov/apod/ap060112.html" TargetMode="External"/><Relationship Id="rId14" Type="http://schemas.openxmlformats.org/officeDocument/2006/relationships/hyperlink" Target="http://www.windows.ucar.edu/tour/link=/comets/Oort_cloud.html&amp;edu=high" TargetMode="Externa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en.wikipedia.org/wiki/Cat_senses#Sight" TargetMode="External"/><Relationship Id="rId13" Type="http://schemas.openxmlformats.org/officeDocument/2006/relationships/hyperlink" Target="http://chandra.harvard.edu/xray_astro/history.html" TargetMode="External"/><Relationship Id="rId18" Type="http://schemas.openxmlformats.org/officeDocument/2006/relationships/hyperlink" Target="http://chandra.harvard.edu/xray_sources/white_dwarfs.html" TargetMode="External"/><Relationship Id="rId3" Type="http://schemas.openxmlformats.org/officeDocument/2006/relationships/hyperlink" Target="http://www.nasa.gov/" TargetMode="External"/><Relationship Id="rId7" Type="http://schemas.openxmlformats.org/officeDocument/2006/relationships/hyperlink" Target="http://en.wikipedia.org/wiki/NGC_6543" TargetMode="External"/><Relationship Id="rId12" Type="http://schemas.openxmlformats.org/officeDocument/2006/relationships/hyperlink" Target="http://chandra.harvard.edu/photo/2008/catseye/" TargetMode="External"/><Relationship Id="rId17" Type="http://schemas.openxmlformats.org/officeDocument/2006/relationships/hyperlink" Target="http://en.wikipedia.org/wiki/Planetary_nebula" TargetMode="External"/><Relationship Id="rId2" Type="http://schemas.openxmlformats.org/officeDocument/2006/relationships/slide" Target="../slides/slide64.xml"/><Relationship Id="rId16" Type="http://schemas.openxmlformats.org/officeDocument/2006/relationships/hyperlink" Target="http://www.astro.washington.edu/balick/WFPC2/" TargetMode="External"/><Relationship Id="rId1" Type="http://schemas.openxmlformats.org/officeDocument/2006/relationships/notesMaster" Target="../notesMasters/notesMaster1.xml"/><Relationship Id="rId6" Type="http://schemas.openxmlformats.org/officeDocument/2006/relationships/hyperlink" Target="http://www.stsci.edu/institute/" TargetMode="External"/><Relationship Id="rId11" Type="http://schemas.openxmlformats.org/officeDocument/2006/relationships/hyperlink" Target="http://abyss.uoregon.edu/~js/ast122/lectures/lec18.html" TargetMode="External"/><Relationship Id="rId5" Type="http://schemas.openxmlformats.org/officeDocument/2006/relationships/hyperlink" Target="http://cfa-www.harvard.edu/sao/index.html" TargetMode="External"/><Relationship Id="rId15" Type="http://schemas.openxmlformats.org/officeDocument/2006/relationships/hyperlink" Target="http://apod.nasa.gov/apod/ap990916.html" TargetMode="External"/><Relationship Id="rId10" Type="http://schemas.openxmlformats.org/officeDocument/2006/relationships/hyperlink" Target="http://apod.nasa.gov/apod/ap070513.html" TargetMode="External"/><Relationship Id="rId4" Type="http://schemas.openxmlformats.org/officeDocument/2006/relationships/hyperlink" Target="http://chandra.harvard.edu/" TargetMode="External"/><Relationship Id="rId9" Type="http://schemas.openxmlformats.org/officeDocument/2006/relationships/hyperlink" Target="http://oposite.stsci.edu/pubinfo/PR/95/01.html" TargetMode="External"/><Relationship Id="rId14" Type="http://schemas.openxmlformats.org/officeDocument/2006/relationships/hyperlink" Target="http://en.wikipedia.org/wiki/Chandra_X-ray_Observatory" TargetMode="External"/></Relationships>
</file>

<file path=ppt/notesSlides/_rels/notesSlide64.xml.rels><?xml version="1.0" encoding="UTF-8" standalone="yes"?>
<Relationships xmlns="http://schemas.openxmlformats.org/package/2006/relationships"><Relationship Id="rId8" Type="http://schemas.openxmlformats.org/officeDocument/2006/relationships/hyperlink" Target="http://www.spacetelescope.org/images/heic0414b/" TargetMode="External"/><Relationship Id="rId13" Type="http://schemas.openxmlformats.org/officeDocument/2006/relationships/hyperlink" Target="http://www.noao.edu/jacoby/pn_gallery.html" TargetMode="External"/><Relationship Id="rId3" Type="http://schemas.openxmlformats.org/officeDocument/2006/relationships/hyperlink" Target="http://www.ing.iac.es/" TargetMode="External"/><Relationship Id="rId7" Type="http://schemas.openxmlformats.org/officeDocument/2006/relationships/hyperlink" Target="http://apod.nasa.gov/apod/ap080804.html" TargetMode="External"/><Relationship Id="rId12" Type="http://schemas.openxmlformats.org/officeDocument/2006/relationships/hyperlink" Target="http://en.wikipedia.org/wiki/Canary_Islands" TargetMode="External"/><Relationship Id="rId17" Type="http://schemas.openxmlformats.org/officeDocument/2006/relationships/hyperlink" Target="http://www.youtube.com/watch?v=tw0VJ1K93PM" TargetMode="External"/><Relationship Id="rId2" Type="http://schemas.openxmlformats.org/officeDocument/2006/relationships/slide" Target="../slides/slide65.xml"/><Relationship Id="rId16" Type="http://schemas.openxmlformats.org/officeDocument/2006/relationships/hyperlink" Target="http://www.astro.washington.edu/balick/WFPC2/" TargetMode="External"/><Relationship Id="rId1" Type="http://schemas.openxmlformats.org/officeDocument/2006/relationships/notesMaster" Target="../notesMasters/notesMaster1.xml"/><Relationship Id="rId6" Type="http://schemas.openxmlformats.org/officeDocument/2006/relationships/hyperlink" Target="http://apod.nasa.gov/apod/ap011003.html" TargetMode="External"/><Relationship Id="rId11" Type="http://schemas.openxmlformats.org/officeDocument/2006/relationships/hyperlink" Target="http://www.not.iac.es/" TargetMode="External"/><Relationship Id="rId5" Type="http://schemas.openxmlformats.org/officeDocument/2006/relationships/hyperlink" Target="http://apod.nasa.gov/apod/ap091227.html" TargetMode="External"/><Relationship Id="rId15" Type="http://schemas.openxmlformats.org/officeDocument/2006/relationships/hyperlink" Target="http://www.ing.iac.es/~rcorradi/HALOES/" TargetMode="External"/><Relationship Id="rId10" Type="http://schemas.openxmlformats.org/officeDocument/2006/relationships/hyperlink" Target="http://en.wikipedia.org/wiki/Planetary_nebula" TargetMode="External"/><Relationship Id="rId4" Type="http://schemas.openxmlformats.org/officeDocument/2006/relationships/hyperlink" Target="http://www.not.iac.es/general/photos/" TargetMode="External"/><Relationship Id="rId9" Type="http://schemas.openxmlformats.org/officeDocument/2006/relationships/hyperlink" Target="http://chandra.harvard.edu/photo/cosmic_distance.html" TargetMode="External"/><Relationship Id="rId14" Type="http://schemas.openxmlformats.org/officeDocument/2006/relationships/hyperlink" Target="http://imagine.gsfc.nasa.gov/docs/teachers/lifecycles/stars.html" TargetMode="External"/></Relationships>
</file>

<file path=ppt/notesSlides/_rels/notesSlide65.xml.rels><?xml version="1.0" encoding="UTF-8" standalone="yes"?>
<Relationships xmlns="http://schemas.openxmlformats.org/package/2006/relationships"><Relationship Id="rId8" Type="http://schemas.openxmlformats.org/officeDocument/2006/relationships/hyperlink" Target="http://www.noao.edu/jacoby/pn_gallery.html" TargetMode="External"/><Relationship Id="rId13" Type="http://schemas.openxmlformats.org/officeDocument/2006/relationships/hyperlink" Target="http://starchild.gsfc.nasa.gov/docs/StarChild/questions/question19.html" TargetMode="External"/><Relationship Id="rId18" Type="http://schemas.openxmlformats.org/officeDocument/2006/relationships/hyperlink" Target="http://apod.nasa.gov/apod/ap991219.html" TargetMode="External"/><Relationship Id="rId3" Type="http://schemas.openxmlformats.org/officeDocument/2006/relationships/hyperlink" Target="http://heritage.stsci.edu/2001/05/bio/bio_sahai.html" TargetMode="External"/><Relationship Id="rId21" Type="http://schemas.openxmlformats.org/officeDocument/2006/relationships/hyperlink" Target="http://aas.org/education/careers.php" TargetMode="External"/><Relationship Id="rId7" Type="http://schemas.openxmlformats.org/officeDocument/2006/relationships/hyperlink" Target="http://www.nasa.gov/" TargetMode="External"/><Relationship Id="rId12" Type="http://schemas.openxmlformats.org/officeDocument/2006/relationships/hyperlink" Target="http://www.spacetelescope.org/news/html/heic0101.html" TargetMode="External"/><Relationship Id="rId17" Type="http://schemas.openxmlformats.org/officeDocument/2006/relationships/hyperlink" Target="http://heritage.stsci.edu/2001/05/caption.html" TargetMode="External"/><Relationship Id="rId2" Type="http://schemas.openxmlformats.org/officeDocument/2006/relationships/slide" Target="../slides/slide66.xml"/><Relationship Id="rId16" Type="http://schemas.openxmlformats.org/officeDocument/2006/relationships/hyperlink" Target="http://hubblesite.org/newscenter/archive/releases/2001/05/image/a/" TargetMode="External"/><Relationship Id="rId20" Type="http://schemas.openxmlformats.org/officeDocument/2006/relationships/hyperlink" Target="http://apod.nasa.gov/apod/ap980629.html" TargetMode="External"/><Relationship Id="rId1" Type="http://schemas.openxmlformats.org/officeDocument/2006/relationships/notesMaster" Target="../notesMasters/notesMaster1.xml"/><Relationship Id="rId6" Type="http://schemas.openxmlformats.org/officeDocument/2006/relationships/hyperlink" Target="http://www.esa.int/" TargetMode="External"/><Relationship Id="rId11" Type="http://schemas.openxmlformats.org/officeDocument/2006/relationships/hyperlink" Target="http://en.wikipedia.org/wiki/Ant" TargetMode="External"/><Relationship Id="rId24" Type="http://schemas.openxmlformats.org/officeDocument/2006/relationships/hyperlink" Target="http://apod.nasa.gov/apod/ap070325.html" TargetMode="External"/><Relationship Id="rId5" Type="http://schemas.openxmlformats.org/officeDocument/2006/relationships/hyperlink" Target="http://heritage.stsci.edu/commonpages/infoindex/ourproject/moreproject.html" TargetMode="External"/><Relationship Id="rId15" Type="http://schemas.openxmlformats.org/officeDocument/2006/relationships/hyperlink" Target="http://heritage.stsci.edu/2001/05/big.html" TargetMode="External"/><Relationship Id="rId23" Type="http://schemas.openxmlformats.org/officeDocument/2006/relationships/hyperlink" Target="http://apod.nasa.gov/apod/sun.html" TargetMode="External"/><Relationship Id="rId10" Type="http://schemas.openxmlformats.org/officeDocument/2006/relationships/hyperlink" Target="http://www.youtube.com/watch?v=hKoB0MHVBvM" TargetMode="External"/><Relationship Id="rId19" Type="http://schemas.openxmlformats.org/officeDocument/2006/relationships/hyperlink" Target="http://adsabs.harvard.edu/abs/2004AJ....128.1694G" TargetMode="External"/><Relationship Id="rId4" Type="http://schemas.openxmlformats.org/officeDocument/2006/relationships/hyperlink" Target="http://www.jpl.nasa.gov/" TargetMode="External"/><Relationship Id="rId9" Type="http://schemas.openxmlformats.org/officeDocument/2006/relationships/hyperlink" Target="http://www.nineplanets.org/sol.html" TargetMode="External"/><Relationship Id="rId14" Type="http://schemas.openxmlformats.org/officeDocument/2006/relationships/hyperlink" Target="http://www-istp.gsfc.nasa.gov/Education/Imagnet.html" TargetMode="External"/><Relationship Id="rId22" Type="http://schemas.openxmlformats.org/officeDocument/2006/relationships/hyperlink" Target="http://www.ag.ohio-state.edu/~ohioline/hyg-fact/2000/2064.html" TargetMode="Externa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en.wikipedia.org/wiki/California" TargetMode="External"/><Relationship Id="rId13" Type="http://schemas.openxmlformats.org/officeDocument/2006/relationships/hyperlink" Target="http://www.youtube.com/watch?v=W13ZYepDBvo" TargetMode="External"/><Relationship Id="rId18" Type="http://schemas.openxmlformats.org/officeDocument/2006/relationships/hyperlink" Target="http://apod.nasa.gov/apod/ap070107.html" TargetMode="External"/><Relationship Id="rId3" Type="http://schemas.openxmlformats.org/officeDocument/2006/relationships/hyperlink" Target="http://www.sciencemag.org/content/316/5822/247.abstract" TargetMode="External"/><Relationship Id="rId7" Type="http://schemas.openxmlformats.org/officeDocument/2006/relationships/hyperlink" Target="http://www.astro.caltech.edu/palomar/" TargetMode="External"/><Relationship Id="rId12" Type="http://schemas.openxmlformats.org/officeDocument/2006/relationships/hyperlink" Target="http://apod.nasa.gov/apod/ap020618.html" TargetMode="External"/><Relationship Id="rId17" Type="http://schemas.openxmlformats.org/officeDocument/2006/relationships/hyperlink" Target="http://www.istockphoto.com/file_thumbview_approve/5701896/2/istockphoto_5701896-cone-head-man.jpg" TargetMode="External"/><Relationship Id="rId2" Type="http://schemas.openxmlformats.org/officeDocument/2006/relationships/slide" Target="../slides/slide67.xml"/><Relationship Id="rId16" Type="http://schemas.openxmlformats.org/officeDocument/2006/relationships/hyperlink" Target="http://mathworld.wolfram.com/Cone.html" TargetMode="External"/><Relationship Id="rId1" Type="http://schemas.openxmlformats.org/officeDocument/2006/relationships/notesMaster" Target="../notesMasters/notesMaster1.xml"/><Relationship Id="rId6" Type="http://schemas.openxmlformats.org/officeDocument/2006/relationships/hyperlink" Target="http://www.astro.caltech.edu/palomar/hale.html" TargetMode="External"/><Relationship Id="rId11" Type="http://schemas.openxmlformats.org/officeDocument/2006/relationships/hyperlink" Target="http://en.wikipedia.org/wiki/Hawaii" TargetMode="External"/><Relationship Id="rId5" Type="http://schemas.openxmlformats.org/officeDocument/2006/relationships/hyperlink" Target="http://en.wikipedia.org/wiki/Infrared" TargetMode="External"/><Relationship Id="rId15" Type="http://schemas.openxmlformats.org/officeDocument/2006/relationships/hyperlink" Target="http://en.wikipedia.org/wiki/Right_angle" TargetMode="External"/><Relationship Id="rId10" Type="http://schemas.openxmlformats.org/officeDocument/2006/relationships/hyperlink" Target="http://apod.nasa.gov/apod/ap050704.html" TargetMode="External"/><Relationship Id="rId19" Type="http://schemas.openxmlformats.org/officeDocument/2006/relationships/hyperlink" Target="http://heasarc.gsfc.nasa.gov/docs/snr.html" TargetMode="External"/><Relationship Id="rId4" Type="http://schemas.openxmlformats.org/officeDocument/2006/relationships/hyperlink" Target="http://www.physics.usyd.edu.au/~gekko/redsquare.html" TargetMode="External"/><Relationship Id="rId9" Type="http://schemas.openxmlformats.org/officeDocument/2006/relationships/hyperlink" Target="http://apod.nasa.gov/apod/ap971227.html" TargetMode="External"/><Relationship Id="rId14" Type="http://schemas.openxmlformats.org/officeDocument/2006/relationships/hyperlink" Target="http://en.wikipedia.org/wiki/Red_Square_Nebula" TargetMode="Externa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heritage.stsci.edu/2000/28/bio/bio_sahai.html" TargetMode="External"/><Relationship Id="rId13" Type="http://schemas.openxmlformats.org/officeDocument/2006/relationships/hyperlink" Target="http://en.wikipedia.org/wiki/Spirograph" TargetMode="External"/><Relationship Id="rId18" Type="http://schemas.openxmlformats.org/officeDocument/2006/relationships/hyperlink" Target="http://en.wikipedia.org/wiki/IC_418" TargetMode="External"/><Relationship Id="rId26" Type="http://schemas.openxmlformats.org/officeDocument/2006/relationships/hyperlink" Target="http://chandra.harvard.edu/photo/cosmic_distance.html" TargetMode="External"/><Relationship Id="rId3" Type="http://schemas.openxmlformats.org/officeDocument/2006/relationships/hyperlink" Target="http://www.nasa.gov/" TargetMode="External"/><Relationship Id="rId21" Type="http://schemas.openxmlformats.org/officeDocument/2006/relationships/hyperlink" Target="http://apod.nasa.gov/apod/ap100221.html" TargetMode="External"/><Relationship Id="rId7" Type="http://schemas.openxmlformats.org/officeDocument/2006/relationships/hyperlink" Target="http://www.aura-astronomy.org/" TargetMode="External"/><Relationship Id="rId12" Type="http://schemas.openxmlformats.org/officeDocument/2006/relationships/hyperlink" Target="http://www.noao.edu/jacoby/pn_gallery.html" TargetMode="External"/><Relationship Id="rId17" Type="http://schemas.openxmlformats.org/officeDocument/2006/relationships/hyperlink" Target="http://en.wikipedia.org/wiki/Sun" TargetMode="External"/><Relationship Id="rId25" Type="http://schemas.openxmlformats.org/officeDocument/2006/relationships/hyperlink" Target="http://adsabs.harvard.edu/abs/2009A&amp;A...507.1517M" TargetMode="External"/><Relationship Id="rId2" Type="http://schemas.openxmlformats.org/officeDocument/2006/relationships/slide" Target="../slides/slide68.xml"/><Relationship Id="rId16" Type="http://schemas.openxmlformats.org/officeDocument/2006/relationships/hyperlink" Target="http://observing.skyhound.com/archives/jan/IC_418.html" TargetMode="External"/><Relationship Id="rId20" Type="http://schemas.openxmlformats.org/officeDocument/2006/relationships/hyperlink" Target="http://csep10.phys.utk.edu/astr162/lect/energy/ppchain.html" TargetMode="External"/><Relationship Id="rId1" Type="http://schemas.openxmlformats.org/officeDocument/2006/relationships/notesMaster" Target="../notesMasters/notesMaster1.xml"/><Relationship Id="rId6" Type="http://schemas.openxmlformats.org/officeDocument/2006/relationships/hyperlink" Target="http://www.stsci.edu/resources/" TargetMode="External"/><Relationship Id="rId11" Type="http://schemas.openxmlformats.org/officeDocument/2006/relationships/hyperlink" Target="http://www.wordsmith.org/~anu/java/spirograph.html" TargetMode="External"/><Relationship Id="rId24" Type="http://schemas.openxmlformats.org/officeDocument/2006/relationships/hyperlink" Target="http://apod.nasa.gov/apod/planetary_nebulae.html" TargetMode="External"/><Relationship Id="rId5" Type="http://schemas.openxmlformats.org/officeDocument/2006/relationships/hyperlink" Target="http://heritage.stsci.edu/commonpages/infoindex/ourproject/moreproject.html" TargetMode="External"/><Relationship Id="rId15" Type="http://schemas.openxmlformats.org/officeDocument/2006/relationships/hyperlink" Target="http://adsabs.harvard.edu/abs/1997A&amp;A...320..125H" TargetMode="External"/><Relationship Id="rId23" Type="http://schemas.openxmlformats.org/officeDocument/2006/relationships/hyperlink" Target="http://www.pbs.org/wgbh/aso/tryit/atom/" TargetMode="External"/><Relationship Id="rId28" Type="http://schemas.openxmlformats.org/officeDocument/2006/relationships/hyperlink" Target="http://www.stsci.edu/hst/" TargetMode="External"/><Relationship Id="rId10" Type="http://schemas.openxmlformats.org/officeDocument/2006/relationships/hyperlink" Target="http://heritage.stsci.edu/2000/28/caption.html" TargetMode="External"/><Relationship Id="rId19" Type="http://schemas.openxmlformats.org/officeDocument/2006/relationships/hyperlink" Target="http://www.historyoftheuniverse.com/starold.html" TargetMode="External"/><Relationship Id="rId4" Type="http://schemas.openxmlformats.org/officeDocument/2006/relationships/hyperlink" Target="http://www.spacetelescope.org/" TargetMode="External"/><Relationship Id="rId9" Type="http://schemas.openxmlformats.org/officeDocument/2006/relationships/hyperlink" Target="http://www.jpl.nasa.gov/" TargetMode="External"/><Relationship Id="rId14" Type="http://schemas.openxmlformats.org/officeDocument/2006/relationships/hyperlink" Target="http://www-spof.gsfc.nasa.gov/Education/wsolwind.html" TargetMode="External"/><Relationship Id="rId22" Type="http://schemas.openxmlformats.org/officeDocument/2006/relationships/hyperlink" Target="http://imagine.gsfc.nasa.gov/docs/science/know_l2/dwarfs.html" TargetMode="External"/><Relationship Id="rId27" Type="http://schemas.openxmlformats.org/officeDocument/2006/relationships/hyperlink" Target="http://hubblesite.org/gallery/album/nebula/pr2000028a/" TargetMode="External"/></Relationships>
</file>

<file path=ppt/notesSlides/_rels/notesSlide68.xml.rels><?xml version="1.0" encoding="UTF-8" standalone="yes"?>
<Relationships xmlns="http://schemas.openxmlformats.org/package/2006/relationships"><Relationship Id="rId8" Type="http://schemas.openxmlformats.org/officeDocument/2006/relationships/hyperlink" Target="http://en.wikipedia.org/wiki/William_Herschel" TargetMode="External"/><Relationship Id="rId13" Type="http://schemas.openxmlformats.org/officeDocument/2006/relationships/hyperlink" Target="http://adsabs.harvard.edu/abs/2005A&amp;A...430L..69G" TargetMode="External"/><Relationship Id="rId18" Type="http://schemas.openxmlformats.org/officeDocument/2006/relationships/hyperlink" Target="http://www-istp.gsfc.nasa.gov/Education/wsolwind.html" TargetMode="External"/><Relationship Id="rId3" Type="http://schemas.openxmlformats.org/officeDocument/2006/relationships/hyperlink" Target="http://www.stsci.edu/~fruchter/" TargetMode="External"/><Relationship Id="rId21" Type="http://schemas.openxmlformats.org/officeDocument/2006/relationships/hyperlink" Target="http://apod.nasa.gov/apod/ap090219.html" TargetMode="External"/><Relationship Id="rId7" Type="http://schemas.openxmlformats.org/officeDocument/2006/relationships/hyperlink" Target="http://www.nasa.gov/" TargetMode="External"/><Relationship Id="rId12" Type="http://schemas.openxmlformats.org/officeDocument/2006/relationships/hyperlink" Target="http://www.noao.edu/outreach/aop/observers/n2392.html" TargetMode="External"/><Relationship Id="rId17" Type="http://schemas.openxmlformats.org/officeDocument/2006/relationships/hyperlink" Target="http://hubblesite.org/newscenter/newsdesk/archive/releases/2000/07/image/a" TargetMode="External"/><Relationship Id="rId2" Type="http://schemas.openxmlformats.org/officeDocument/2006/relationships/slide" Target="../slides/slide69.xml"/><Relationship Id="rId16" Type="http://schemas.openxmlformats.org/officeDocument/2006/relationships/hyperlink" Target="http://apod.nasa.gov/apod/sun.html" TargetMode="External"/><Relationship Id="rId20" Type="http://schemas.openxmlformats.org/officeDocument/2006/relationships/hyperlink" Target="http://en.wikipedia.org/wiki/Eskimo" TargetMode="External"/><Relationship Id="rId1" Type="http://schemas.openxmlformats.org/officeDocument/2006/relationships/notesMaster" Target="../notesMasters/notesMaster1.xml"/><Relationship Id="rId6" Type="http://schemas.openxmlformats.org/officeDocument/2006/relationships/hyperlink" Target="http://www.stsci.edu/hst/HST_overview/" TargetMode="External"/><Relationship Id="rId11" Type="http://schemas.openxmlformats.org/officeDocument/2006/relationships/hyperlink" Target="http://apod.nasa.gov/apod/ap021124.html" TargetMode="External"/><Relationship Id="rId5" Type="http://schemas.openxmlformats.org/officeDocument/2006/relationships/hyperlink" Target="http://www.stsci.edu/ftp/instrument_news/WFPC2/wfpc2_top.html" TargetMode="External"/><Relationship Id="rId15" Type="http://schemas.openxmlformats.org/officeDocument/2006/relationships/hyperlink" Target="http://antwrp.gsfc.nasa.gov/apod/planetary_nebulae.html" TargetMode="External"/><Relationship Id="rId10" Type="http://schemas.openxmlformats.org/officeDocument/2006/relationships/hyperlink" Target="http://www.oregonlink.com/arctic/cormorant_parka.html" TargetMode="External"/><Relationship Id="rId19" Type="http://schemas.openxmlformats.org/officeDocument/2006/relationships/hyperlink" Target="http://chandra.harvard.edu/photo/cosmic_distance.html" TargetMode="External"/><Relationship Id="rId4" Type="http://schemas.openxmlformats.org/officeDocument/2006/relationships/hyperlink" Target="http://www.stsci.edu/" TargetMode="External"/><Relationship Id="rId9" Type="http://schemas.openxmlformats.org/officeDocument/2006/relationships/hyperlink" Target="http://en.wikipedia.org/wiki/Eskimo_Nebula" TargetMode="External"/><Relationship Id="rId14" Type="http://schemas.openxmlformats.org/officeDocument/2006/relationships/hyperlink" Target="http://adsabs.harvard.edu/cgi-bin/nph-bib_query?bibcode=1990ApJ...362..226O" TargetMode="External"/><Relationship Id="rId22" Type="http://schemas.openxmlformats.org/officeDocument/2006/relationships/hyperlink" Target="http://en.wikipedia.org/wiki/Gemini_(constellation)" TargetMode="Externa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pider.ipac.caltech.edu/staff/kaspar/obs_mishaps/images/int_reflection2.html" TargetMode="External"/><Relationship Id="rId13" Type="http://schemas.openxmlformats.org/officeDocument/2006/relationships/hyperlink" Target="http://www.noao.edu/image_gallery/html/im0011.html" TargetMode="External"/><Relationship Id="rId3" Type="http://schemas.openxmlformats.org/officeDocument/2006/relationships/hyperlink" Target="http://www.nasa.gov/" TargetMode="External"/><Relationship Id="rId7" Type="http://schemas.openxmlformats.org/officeDocument/2006/relationships/hyperlink" Target="http://www.aura-astronomy.org/" TargetMode="External"/><Relationship Id="rId12" Type="http://schemas.openxmlformats.org/officeDocument/2006/relationships/hyperlink" Target="http://burro.cwru.edu/JavaLab/GalCrashWeb/backgrnd.html" TargetMode="External"/><Relationship Id="rId17" Type="http://schemas.openxmlformats.org/officeDocument/2006/relationships/hyperlink" Target="http://hubblesite.org/newscenter/archive/releases/2011/11/" TargetMode="External"/><Relationship Id="rId2" Type="http://schemas.openxmlformats.org/officeDocument/2006/relationships/slide" Target="../slides/slide70.xml"/><Relationship Id="rId16" Type="http://schemas.openxmlformats.org/officeDocument/2006/relationships/hyperlink" Target="http://apod.nasa.gov/apod/ap060323.html" TargetMode="External"/><Relationship Id="rId1" Type="http://schemas.openxmlformats.org/officeDocument/2006/relationships/notesMaster" Target="../notesMasters/notesMaster1.xml"/><Relationship Id="rId6" Type="http://schemas.openxmlformats.org/officeDocument/2006/relationships/hyperlink" Target="http://www.stsci.edu/" TargetMode="External"/><Relationship Id="rId11" Type="http://schemas.openxmlformats.org/officeDocument/2006/relationships/hyperlink" Target="http://apod.nasa.gov/apod/ap070712.html" TargetMode="External"/><Relationship Id="rId5" Type="http://schemas.openxmlformats.org/officeDocument/2006/relationships/hyperlink" Target="http://heritage.stsci.edu/" TargetMode="External"/><Relationship Id="rId15" Type="http://schemas.openxmlformats.org/officeDocument/2006/relationships/hyperlink" Target="http://hubblesite.org/newscenter/archive/releases/galaxy/2002/09/" TargetMode="External"/><Relationship Id="rId10" Type="http://schemas.openxmlformats.org/officeDocument/2006/relationships/hyperlink" Target="http://www.atlasoftheuniverse.com/galaxy.html" TargetMode="External"/><Relationship Id="rId4" Type="http://schemas.openxmlformats.org/officeDocument/2006/relationships/hyperlink" Target="http://www.spacetelescope.org/" TargetMode="External"/><Relationship Id="rId9" Type="http://schemas.openxmlformats.org/officeDocument/2006/relationships/hyperlink" Target="http://heritage.stsci.edu/2011/11/index.html" TargetMode="External"/><Relationship Id="rId14" Type="http://schemas.openxmlformats.org/officeDocument/2006/relationships/hyperlink" Target="http://nedwww.ipac.caltech.edu/level5/Arp/frames.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A dramatic study in contrasts, </a:t>
            </a:r>
            <a:r>
              <a:rPr lang="en-US" dirty="0" smtClean="0">
                <a:hlinkClick r:id="rId3"/>
              </a:rPr>
              <a:t>this colorful </a:t>
            </a:r>
            <a:r>
              <a:rPr lang="en-US" dirty="0" err="1" smtClean="0">
                <a:hlinkClick r:id="rId3"/>
              </a:rPr>
              <a:t>skyscape</a:t>
            </a:r>
            <a:r>
              <a:rPr lang="en-US" dirty="0" smtClean="0"/>
              <a:t> features stars, dust, and glowing gas in NGC 6914. The complex of nebulae lies some 6,000 light-years away, toward the high-flying northern constellation </a:t>
            </a:r>
            <a:r>
              <a:rPr lang="en-US" dirty="0" smtClean="0">
                <a:hlinkClick r:id="rId4"/>
              </a:rPr>
              <a:t>Cygnus and the plane</a:t>
            </a:r>
            <a:r>
              <a:rPr lang="en-US" dirty="0" smtClean="0"/>
              <a:t> of our Milky Way Galaxy. With foreground dust clouds in silhouette, both reddish hydrogen </a:t>
            </a:r>
            <a:r>
              <a:rPr lang="en-US" dirty="0" smtClean="0">
                <a:hlinkClick r:id="rId5"/>
              </a:rPr>
              <a:t>emission nebulae</a:t>
            </a:r>
            <a:r>
              <a:rPr lang="en-US" dirty="0" smtClean="0"/>
              <a:t> and dusty blue </a:t>
            </a:r>
            <a:r>
              <a:rPr lang="en-US" dirty="0" smtClean="0">
                <a:hlinkClick r:id="rId6"/>
              </a:rPr>
              <a:t>reflection nebulae</a:t>
            </a:r>
            <a:r>
              <a:rPr lang="en-US" dirty="0" smtClean="0"/>
              <a:t> fill the 1/2 degree wide field. The view spans nearly 50 light-years at the estimated distance of NGC 6914. Ultraviolet radiation from the massive, hot, young stars of the </a:t>
            </a:r>
            <a:r>
              <a:rPr lang="en-US" dirty="0" smtClean="0">
                <a:hlinkClick r:id="rId7"/>
              </a:rPr>
              <a:t>extensive</a:t>
            </a:r>
            <a:r>
              <a:rPr lang="en-US" dirty="0" smtClean="0"/>
              <a:t> </a:t>
            </a:r>
            <a:r>
              <a:rPr lang="en-US" dirty="0" smtClean="0">
                <a:hlinkClick r:id="rId8"/>
              </a:rPr>
              <a:t>Cygnus OB2</a:t>
            </a:r>
            <a:r>
              <a:rPr lang="en-US" dirty="0" smtClean="0"/>
              <a:t> association ionize the region's atomic </a:t>
            </a:r>
            <a:r>
              <a:rPr lang="en-US" dirty="0" smtClean="0">
                <a:hlinkClick r:id="rId9"/>
              </a:rPr>
              <a:t>hydrogen gas</a:t>
            </a:r>
            <a:r>
              <a:rPr lang="en-US" dirty="0" smtClean="0"/>
              <a:t>, producing the characteristic red glow as protons and electrons recombine. Embedded Cygnus OB2 stars also provide the blue starlight strongly reflected by the dusty clouds. Constructed as a two-panel mosaic, the image was </a:t>
            </a:r>
            <a:r>
              <a:rPr lang="en-US" dirty="0" smtClean="0">
                <a:hlinkClick r:id="rId10"/>
              </a:rPr>
              <a:t>processed to bring out</a:t>
            </a:r>
            <a:r>
              <a:rPr lang="en-US" dirty="0" smtClean="0"/>
              <a:t> both bright and dim colors and detailed structures.</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a:t>
            </a:fld>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Starry Night of </a:t>
            </a:r>
            <a:r>
              <a:rPr lang="en-US" b="1" dirty="0" err="1" smtClean="0"/>
              <a:t>Alamut</a:t>
            </a:r>
            <a:r>
              <a:rPr lang="en-US" dirty="0" smtClean="0"/>
              <a:t> </a:t>
            </a:r>
            <a:br>
              <a:rPr lang="en-US" dirty="0" smtClean="0"/>
            </a:br>
            <a:r>
              <a:rPr lang="en-US" b="1" dirty="0" smtClean="0"/>
              <a:t>Image Credit &amp; </a:t>
            </a:r>
            <a:r>
              <a:rPr lang="en-US" b="1" dirty="0" smtClean="0">
                <a:hlinkClick r:id="rId3"/>
              </a:rPr>
              <a:t>Copyright</a:t>
            </a:r>
            <a:r>
              <a:rPr lang="en-US" b="1" dirty="0" smtClean="0"/>
              <a:t>: </a:t>
            </a:r>
            <a:r>
              <a:rPr lang="en-US" dirty="0" err="1" smtClean="0">
                <a:hlinkClick r:id="rId4"/>
              </a:rPr>
              <a:t>Babak</a:t>
            </a:r>
            <a:r>
              <a:rPr lang="en-US" dirty="0" smtClean="0">
                <a:hlinkClick r:id="rId4"/>
              </a:rPr>
              <a:t> Tafreshi</a:t>
            </a:r>
            <a:r>
              <a:rPr lang="en-US" dirty="0" smtClean="0"/>
              <a:t> (</a:t>
            </a:r>
            <a:r>
              <a:rPr lang="en-US" dirty="0" smtClean="0">
                <a:hlinkClick r:id="rId5"/>
              </a:rPr>
              <a:t>TWAN</a:t>
            </a:r>
            <a:r>
              <a:rPr lang="en-US" dirty="0" smtClean="0"/>
              <a:t>) </a:t>
            </a:r>
            <a:r>
              <a:rPr lang="en-US" b="1" dirty="0" smtClean="0"/>
              <a:t>Explanation: </a:t>
            </a:r>
            <a:r>
              <a:rPr lang="en-US" dirty="0" smtClean="0"/>
              <a:t>A meteor's </a:t>
            </a:r>
            <a:r>
              <a:rPr lang="en-US" dirty="0" smtClean="0">
                <a:hlinkClick r:id="rId6"/>
              </a:rPr>
              <a:t>streak</a:t>
            </a:r>
            <a:r>
              <a:rPr lang="en-US" dirty="0" smtClean="0"/>
              <a:t> and the </a:t>
            </a:r>
            <a:r>
              <a:rPr lang="en-US" dirty="0" smtClean="0">
                <a:hlinkClick r:id="rId7"/>
              </a:rPr>
              <a:t>arc</a:t>
            </a:r>
            <a:r>
              <a:rPr lang="en-US" dirty="0" smtClean="0"/>
              <a:t> of the Milky Way hang over the imposing mountain </a:t>
            </a:r>
            <a:r>
              <a:rPr lang="en-US" dirty="0" smtClean="0">
                <a:hlinkClick r:id="rId8"/>
              </a:rPr>
              <a:t>fortress of </a:t>
            </a:r>
            <a:r>
              <a:rPr lang="en-US" dirty="0" err="1" smtClean="0">
                <a:hlinkClick r:id="rId8"/>
              </a:rPr>
              <a:t>Alamut</a:t>
            </a:r>
            <a:r>
              <a:rPr lang="en-US" dirty="0" smtClean="0"/>
              <a:t> in this starry scene. Found in the central </a:t>
            </a:r>
            <a:r>
              <a:rPr lang="en-US" dirty="0" err="1" smtClean="0">
                <a:hlinkClick r:id="rId9"/>
              </a:rPr>
              <a:t>Alborz</a:t>
            </a:r>
            <a:r>
              <a:rPr lang="en-US" dirty="0" smtClean="0">
                <a:hlinkClick r:id="rId9"/>
              </a:rPr>
              <a:t> Mountains</a:t>
            </a:r>
            <a:r>
              <a:rPr lang="en-US" dirty="0" smtClean="0"/>
              <a:t> of Iran, </a:t>
            </a:r>
            <a:r>
              <a:rPr lang="en-US" dirty="0" err="1" smtClean="0"/>
              <a:t>Alamut</a:t>
            </a:r>
            <a:r>
              <a:rPr lang="en-US" dirty="0" smtClean="0"/>
              <a:t> Castle was built into the rock in the 9th century. The name means Eagle's Nest. Home of the legendary Assassins featured in the adventure movie </a:t>
            </a:r>
            <a:r>
              <a:rPr lang="en-US" dirty="0" smtClean="0">
                <a:hlinkClick r:id="rId10"/>
              </a:rPr>
              <a:t>Prince of Persia</a:t>
            </a:r>
            <a:r>
              <a:rPr lang="en-US" dirty="0" smtClean="0"/>
              <a:t>, </a:t>
            </a:r>
            <a:r>
              <a:rPr lang="en-US" dirty="0" err="1" smtClean="0"/>
              <a:t>Alamut</a:t>
            </a:r>
            <a:r>
              <a:rPr lang="en-US" dirty="0" smtClean="0"/>
              <a:t> was also historically a center for libraries and education. For a time, it was the residence of important 13th century Persian scholar and astronomer </a:t>
            </a:r>
            <a:r>
              <a:rPr lang="en-US" dirty="0" err="1" smtClean="0">
                <a:hlinkClick r:id="rId11"/>
              </a:rPr>
              <a:t>Nasir</a:t>
            </a:r>
            <a:r>
              <a:rPr lang="en-US" dirty="0" smtClean="0">
                <a:hlinkClick r:id="rId11"/>
              </a:rPr>
              <a:t> al-Din al-</a:t>
            </a:r>
            <a:r>
              <a:rPr lang="en-US" dirty="0" err="1" smtClean="0">
                <a:hlinkClick r:id="rId11"/>
              </a:rPr>
              <a:t>Tusi</a:t>
            </a:r>
            <a:r>
              <a:rPr lang="en-US" dirty="0" smtClean="0"/>
              <a:t>. To identify the stars in a night sky </a:t>
            </a:r>
            <a:r>
              <a:rPr lang="en-US" dirty="0" err="1" smtClean="0"/>
              <a:t>Tusi</a:t>
            </a:r>
            <a:r>
              <a:rPr lang="en-US" dirty="0" smtClean="0"/>
              <a:t> certainly pondered, just slide your cursor over the image. Highlights include </a:t>
            </a:r>
            <a:r>
              <a:rPr lang="en-US" dirty="0" smtClean="0">
                <a:hlinkClick r:id="rId12"/>
              </a:rPr>
              <a:t>bright white stars</a:t>
            </a:r>
            <a:r>
              <a:rPr lang="en-US" dirty="0" smtClean="0"/>
              <a:t> </a:t>
            </a:r>
            <a:r>
              <a:rPr lang="en-US" dirty="0" err="1" smtClean="0"/>
              <a:t>Deneb</a:t>
            </a:r>
            <a:r>
              <a:rPr lang="en-US" dirty="0" smtClean="0"/>
              <a:t> (in Cygnus), Vega, and Altair, nebulae </a:t>
            </a:r>
            <a:r>
              <a:rPr lang="en-US" dirty="0" smtClean="0">
                <a:hlinkClick r:id="rId13"/>
              </a:rPr>
              <a:t>near the Galactic Center</a:t>
            </a:r>
            <a:r>
              <a:rPr lang="en-US" dirty="0" smtClean="0"/>
              <a:t>, and the dark obscuring dust clouds of the Milky Way also known as </a:t>
            </a:r>
            <a:r>
              <a:rPr lang="en-US" dirty="0" smtClean="0">
                <a:hlinkClick r:id="rId14"/>
              </a:rPr>
              <a:t>the Great Rift</a:t>
            </a:r>
            <a:r>
              <a:rPr lang="en-US" dirty="0" smtClean="0"/>
              <a:t>. Lights at the lower right are from small villages and the capital Tehran, over 100 kilometers away to the southwest.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11</a:t>
            </a:fld>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12</a:t>
            </a:fld>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13</a:t>
            </a:fld>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14</a:t>
            </a:fld>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15</a:t>
            </a:fld>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err="1" smtClean="0">
                <a:hlinkClick r:id="rId3"/>
              </a:rPr>
              <a:t>Alnitak</a:t>
            </a:r>
            <a:r>
              <a:rPr lang="en-US" dirty="0" smtClean="0"/>
              <a:t>, </a:t>
            </a:r>
            <a:r>
              <a:rPr lang="en-US" dirty="0" err="1" smtClean="0">
                <a:hlinkClick r:id="rId4"/>
              </a:rPr>
              <a:t>Alnilam</a:t>
            </a:r>
            <a:r>
              <a:rPr lang="en-US" dirty="0" smtClean="0"/>
              <a:t>, and </a:t>
            </a:r>
            <a:r>
              <a:rPr lang="en-US" dirty="0" err="1" smtClean="0">
                <a:hlinkClick r:id="rId5"/>
              </a:rPr>
              <a:t>Mintaka</a:t>
            </a:r>
            <a:r>
              <a:rPr lang="en-US" dirty="0" smtClean="0"/>
              <a:t>, are the bright bluish stars from east to west (left to right) along the diagonal in this gorgeous cosmic vista. Otherwise known as the </a:t>
            </a:r>
            <a:r>
              <a:rPr lang="en-US" dirty="0" smtClean="0">
                <a:hlinkClick r:id="rId6"/>
              </a:rPr>
              <a:t>Belt of Orion</a:t>
            </a:r>
            <a:r>
              <a:rPr lang="en-US" dirty="0" smtClean="0"/>
              <a:t>, these three blue supergiant stars are hotter and much more massive than the Sun. They lie about 1,500 light-years away, born </a:t>
            </a:r>
            <a:r>
              <a:rPr lang="en-US" dirty="0" smtClean="0">
                <a:hlinkClick r:id="rId7"/>
              </a:rPr>
              <a:t>of Orion's</a:t>
            </a:r>
            <a:r>
              <a:rPr lang="en-US" dirty="0" smtClean="0"/>
              <a:t> well-studied interstellar clouds. In fact, clouds of gas and dust adrift in this region have intriguing and some surprisingly familiar shapes, including the dark </a:t>
            </a:r>
            <a:r>
              <a:rPr lang="en-US" dirty="0" err="1" smtClean="0">
                <a:hlinkClick r:id="rId8"/>
              </a:rPr>
              <a:t>Horsehead</a:t>
            </a:r>
            <a:r>
              <a:rPr lang="en-US" dirty="0" smtClean="0"/>
              <a:t> Nebula and </a:t>
            </a:r>
            <a:r>
              <a:rPr lang="en-US" dirty="0" smtClean="0">
                <a:hlinkClick r:id="rId9"/>
              </a:rPr>
              <a:t>Flame Nebula</a:t>
            </a:r>
            <a:r>
              <a:rPr lang="en-US" dirty="0" smtClean="0"/>
              <a:t> near </a:t>
            </a:r>
            <a:r>
              <a:rPr lang="en-US" dirty="0" err="1" smtClean="0"/>
              <a:t>Alnitak</a:t>
            </a:r>
            <a:r>
              <a:rPr lang="en-US" dirty="0" smtClean="0"/>
              <a:t> at the lower left. The </a:t>
            </a:r>
            <a:r>
              <a:rPr lang="en-US" dirty="0" smtClean="0">
                <a:hlinkClick r:id="rId10"/>
              </a:rPr>
              <a:t>famous Orion</a:t>
            </a:r>
            <a:r>
              <a:rPr lang="en-US" dirty="0" smtClean="0"/>
              <a:t> Nebula itself lies off the bottom of this colorful star field. Recorded last December with a modified digital SLR camera and small telescope, the well-planned, </a:t>
            </a:r>
            <a:r>
              <a:rPr lang="en-US" dirty="0" smtClean="0">
                <a:hlinkClick r:id="rId11"/>
              </a:rPr>
              <a:t>two frame mosaic</a:t>
            </a:r>
            <a:r>
              <a:rPr lang="en-US" dirty="0" smtClean="0"/>
              <a:t> spans about 4 degrees on the sky. </a:t>
            </a:r>
            <a:r>
              <a:rPr lang="pl-PL" b="1" dirty="0" smtClean="0">
                <a:hlinkClick r:id="rId12"/>
              </a:rPr>
              <a:t>Copyright</a:t>
            </a:r>
            <a:r>
              <a:rPr lang="pl-PL" b="1" dirty="0" smtClean="0"/>
              <a:t>: </a:t>
            </a:r>
            <a:r>
              <a:rPr lang="pl-PL" dirty="0" err="1" smtClean="0">
                <a:hlinkClick r:id="rId13"/>
              </a:rPr>
              <a:t>Sergi</a:t>
            </a:r>
            <a:r>
              <a:rPr lang="pl-PL" dirty="0" smtClean="0">
                <a:hlinkClick r:id="rId13"/>
              </a:rPr>
              <a:t> </a:t>
            </a:r>
            <a:r>
              <a:rPr lang="pl-PL" dirty="0" err="1" smtClean="0">
                <a:hlinkClick r:id="rId13"/>
              </a:rPr>
              <a:t>Verdugo</a:t>
            </a:r>
            <a:r>
              <a:rPr lang="pl-PL" dirty="0" smtClean="0">
                <a:hlinkClick r:id="rId13"/>
              </a:rPr>
              <a:t> </a:t>
            </a:r>
            <a:r>
              <a:rPr lang="pl-PL" dirty="0" err="1" smtClean="0">
                <a:hlinkClick r:id="rId13"/>
              </a:rPr>
              <a:t>Martínez</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16</a:t>
            </a:fld>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Great Orion Nebulae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smtClean="0">
                <a:hlinkClick r:id="rId4"/>
              </a:rPr>
              <a:t>Tony </a:t>
            </a:r>
            <a:r>
              <a:rPr lang="en-US" dirty="0" err="1" smtClean="0">
                <a:hlinkClick r:id="rId4"/>
              </a:rPr>
              <a:t>Hallas</a:t>
            </a:r>
            <a:r>
              <a:rPr lang="en-US" dirty="0" smtClean="0"/>
              <a:t> </a:t>
            </a:r>
            <a:r>
              <a:rPr lang="en-US" b="1" dirty="0" smtClean="0"/>
              <a:t>Explanation: </a:t>
            </a:r>
            <a:r>
              <a:rPr lang="en-US" dirty="0" smtClean="0"/>
              <a:t>The </a:t>
            </a:r>
            <a:r>
              <a:rPr lang="en-US" dirty="0" smtClean="0">
                <a:hlinkClick r:id="rId5"/>
              </a:rPr>
              <a:t>Great Nebula in Orion</a:t>
            </a:r>
            <a:r>
              <a:rPr lang="en-US" dirty="0" smtClean="0"/>
              <a:t>, also known as M42, is one of the most famous nebulae in the sky. The star forming region's glowing gas clouds and hot young stars are on the right in this sharp and colorful </a:t>
            </a:r>
            <a:r>
              <a:rPr lang="en-US" dirty="0" smtClean="0">
                <a:hlinkClick r:id="rId6"/>
              </a:rPr>
              <a:t>two frame mosaic</a:t>
            </a:r>
            <a:r>
              <a:rPr lang="en-US" dirty="0" smtClean="0"/>
              <a:t> that includes the smaller </a:t>
            </a:r>
            <a:r>
              <a:rPr lang="en-US" dirty="0" smtClean="0">
                <a:hlinkClick r:id="rId7"/>
              </a:rPr>
              <a:t>nebula M43</a:t>
            </a:r>
            <a:r>
              <a:rPr lang="en-US" dirty="0" smtClean="0"/>
              <a:t> near center and dusty, bluish reflection nebulae </a:t>
            </a:r>
            <a:r>
              <a:rPr lang="en-US" dirty="0" smtClean="0">
                <a:hlinkClick r:id="rId8"/>
              </a:rPr>
              <a:t>NGC 1977 and friends</a:t>
            </a:r>
            <a:r>
              <a:rPr lang="en-US" dirty="0" smtClean="0"/>
              <a:t> on the left. Located at the edge of an otherwise invisible giant molecular </a:t>
            </a:r>
            <a:r>
              <a:rPr lang="en-US" dirty="0" smtClean="0">
                <a:hlinkClick r:id="rId9"/>
              </a:rPr>
              <a:t>cloud complex</a:t>
            </a:r>
            <a:r>
              <a:rPr lang="en-US" dirty="0" smtClean="0"/>
              <a:t>, these eye-catching nebulae represent only a small fraction of this galactic neighborhood's wealth of </a:t>
            </a:r>
            <a:r>
              <a:rPr lang="en-US" dirty="0" smtClean="0">
                <a:hlinkClick r:id="rId10"/>
              </a:rPr>
              <a:t>interstellar material</a:t>
            </a:r>
            <a:r>
              <a:rPr lang="en-US" dirty="0" smtClean="0"/>
              <a:t>. Within the well-studied stellar nursery, astronomers have also identified what appear to be numerous </a:t>
            </a:r>
            <a:r>
              <a:rPr lang="en-US" dirty="0" smtClean="0">
                <a:hlinkClick r:id="rId11"/>
              </a:rPr>
              <a:t>infant solar systems</a:t>
            </a:r>
            <a:r>
              <a:rPr lang="en-US" dirty="0" smtClean="0"/>
              <a:t>. The gorgeous </a:t>
            </a:r>
            <a:r>
              <a:rPr lang="en-US" dirty="0" err="1" smtClean="0"/>
              <a:t>skyscape</a:t>
            </a:r>
            <a:r>
              <a:rPr lang="en-US" dirty="0" smtClean="0"/>
              <a:t> spans nearly two degrees or about 45 light-years at the Orion Nebula's estimated distance of 1,500 light-years.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17</a:t>
            </a:fld>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Flame Nebula Close-Up</a:t>
            </a:r>
            <a:r>
              <a:rPr lang="en-US" dirty="0" smtClean="0"/>
              <a:t> </a:t>
            </a:r>
            <a:br>
              <a:rPr lang="en-US" dirty="0" smtClean="0"/>
            </a:br>
            <a:r>
              <a:rPr lang="en-US" b="1" dirty="0" smtClean="0"/>
              <a:t>Image Credit &amp; </a:t>
            </a:r>
            <a:r>
              <a:rPr lang="en-US" b="1" dirty="0" smtClean="0">
                <a:hlinkClick r:id="rId3"/>
              </a:rPr>
              <a:t>Copyright</a:t>
            </a:r>
            <a:r>
              <a:rPr lang="en-US" b="1" dirty="0" smtClean="0"/>
              <a:t>: </a:t>
            </a:r>
            <a:r>
              <a:rPr lang="en-US" dirty="0" smtClean="0">
                <a:hlinkClick r:id="rId4"/>
              </a:rPr>
              <a:t>Adam Block</a:t>
            </a:r>
            <a:r>
              <a:rPr lang="en-US" dirty="0" smtClean="0"/>
              <a:t>, </a:t>
            </a:r>
            <a:r>
              <a:rPr lang="en-US" dirty="0" smtClean="0">
                <a:hlinkClick r:id="rId5"/>
              </a:rPr>
              <a:t>Mt. Lemmon </a:t>
            </a:r>
            <a:r>
              <a:rPr lang="en-US" dirty="0" err="1" smtClean="0">
                <a:hlinkClick r:id="rId5"/>
              </a:rPr>
              <a:t>SkyCenter</a:t>
            </a:r>
            <a:r>
              <a:rPr lang="en-US" dirty="0" smtClean="0"/>
              <a:t>, </a:t>
            </a:r>
            <a:r>
              <a:rPr lang="en-US" dirty="0" smtClean="0">
                <a:hlinkClick r:id="rId6"/>
              </a:rPr>
              <a:t>U. Arizona</a:t>
            </a:r>
            <a:r>
              <a:rPr lang="en-US" dirty="0" smtClean="0"/>
              <a:t> </a:t>
            </a:r>
            <a:r>
              <a:rPr lang="en-US" b="1" dirty="0" smtClean="0"/>
              <a:t>Explanation: </a:t>
            </a:r>
            <a:r>
              <a:rPr lang="en-US" dirty="0" smtClean="0"/>
              <a:t>Of course, the Flame Nebula is not on fire. Also known as </a:t>
            </a:r>
            <a:r>
              <a:rPr lang="en-US" dirty="0" smtClean="0">
                <a:hlinkClick r:id="rId7"/>
              </a:rPr>
              <a:t>NGC 2024</a:t>
            </a:r>
            <a:r>
              <a:rPr lang="en-US" dirty="0" smtClean="0"/>
              <a:t>, the nebula's suggestive reddish color is due to the glow </a:t>
            </a:r>
            <a:r>
              <a:rPr lang="en-US" dirty="0" smtClean="0">
                <a:hlinkClick r:id="rId8"/>
              </a:rPr>
              <a:t>of hydrogen</a:t>
            </a:r>
            <a:r>
              <a:rPr lang="en-US" dirty="0" smtClean="0"/>
              <a:t> atoms at the edge of the </a:t>
            </a:r>
            <a:r>
              <a:rPr lang="en-US" dirty="0" smtClean="0">
                <a:hlinkClick r:id="rId9"/>
              </a:rPr>
              <a:t>giant Orion</a:t>
            </a:r>
            <a:r>
              <a:rPr lang="en-US" dirty="0" smtClean="0"/>
              <a:t> molecular cloud complex some 1,500 light-years away. The hydrogen atoms have been </a:t>
            </a:r>
            <a:r>
              <a:rPr lang="en-US" dirty="0" smtClean="0">
                <a:hlinkClick r:id="rId10"/>
              </a:rPr>
              <a:t>ionized</a:t>
            </a:r>
            <a:r>
              <a:rPr lang="en-US" dirty="0" smtClean="0"/>
              <a:t>, or stripped of their electrons, and glow as the atoms and electrons recombine. But what ionizes the </a:t>
            </a:r>
            <a:r>
              <a:rPr lang="en-US" dirty="0" smtClean="0">
                <a:hlinkClick r:id="rId11"/>
              </a:rPr>
              <a:t>hydrogen</a:t>
            </a:r>
            <a:r>
              <a:rPr lang="en-US" dirty="0" smtClean="0"/>
              <a:t> atoms? In </a:t>
            </a:r>
            <a:r>
              <a:rPr lang="en-US" dirty="0" smtClean="0">
                <a:hlinkClick r:id="rId12"/>
              </a:rPr>
              <a:t>this close-up view</a:t>
            </a:r>
            <a:r>
              <a:rPr lang="en-US" dirty="0" smtClean="0"/>
              <a:t>, the central dark lane of absorbing interstellar dust stands out in silhouette against the </a:t>
            </a:r>
            <a:r>
              <a:rPr lang="en-US" dirty="0" smtClean="0">
                <a:hlinkClick r:id="rId13"/>
              </a:rPr>
              <a:t>hydrogen glow</a:t>
            </a:r>
            <a:r>
              <a:rPr lang="en-US" dirty="0" smtClean="0"/>
              <a:t> and actually hides the true source of the Flame Nebula's energy from optical telescopes. Behind the dark lane lies a cluster of hot, young stars, seen at </a:t>
            </a:r>
            <a:r>
              <a:rPr lang="en-US" dirty="0" smtClean="0">
                <a:hlinkClick r:id="rId14"/>
              </a:rPr>
              <a:t>infrared wavelengths</a:t>
            </a:r>
            <a:r>
              <a:rPr lang="en-US" dirty="0" smtClean="0"/>
              <a:t> through the obscuring dust. A young, massive star in that cluster is </a:t>
            </a:r>
            <a:r>
              <a:rPr lang="en-US" dirty="0" smtClean="0">
                <a:hlinkClick r:id="rId15"/>
              </a:rPr>
              <a:t>the likely source</a:t>
            </a:r>
            <a:r>
              <a:rPr lang="en-US" dirty="0" smtClean="0"/>
              <a:t> of energetic ultraviolet radiation that ionizes the hydrogen gas in the Flame Nebula.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18</a:t>
            </a:fld>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hlinkClick r:id="rId3"/>
              </a:rPr>
              <a:t>M78</a:t>
            </a:r>
            <a:r>
              <a:rPr lang="en-US" dirty="0" smtClean="0"/>
              <a:t> isn't really hiding in planet Earth's night sky. About 1,600 light-years away and </a:t>
            </a:r>
            <a:r>
              <a:rPr lang="en-US" dirty="0" smtClean="0">
                <a:hlinkClick r:id="rId4"/>
              </a:rPr>
              <a:t>nestled</a:t>
            </a:r>
            <a:r>
              <a:rPr lang="en-US" dirty="0" smtClean="0"/>
              <a:t> in the nebula rich </a:t>
            </a:r>
            <a:r>
              <a:rPr lang="en-US" dirty="0" smtClean="0">
                <a:hlinkClick r:id="rId5"/>
              </a:rPr>
              <a:t>constellation Orion</a:t>
            </a:r>
            <a:r>
              <a:rPr lang="en-US" dirty="0" smtClean="0"/>
              <a:t>, the large, bright, </a:t>
            </a:r>
            <a:r>
              <a:rPr lang="en-US" dirty="0" smtClean="0">
                <a:hlinkClick r:id="rId6"/>
              </a:rPr>
              <a:t>reflection nebula</a:t>
            </a:r>
            <a:r>
              <a:rPr lang="en-US" dirty="0" smtClean="0"/>
              <a:t> is well-known to telescopic </a:t>
            </a:r>
            <a:r>
              <a:rPr lang="en-US" dirty="0" err="1" smtClean="0"/>
              <a:t>skygazers</a:t>
            </a:r>
            <a:r>
              <a:rPr lang="en-US" dirty="0" smtClean="0"/>
              <a:t>. But this gorgeous image of M78 was selected as the winner of the </a:t>
            </a:r>
            <a:r>
              <a:rPr lang="en-US" dirty="0" smtClean="0">
                <a:hlinkClick r:id="rId7"/>
              </a:rPr>
              <a:t>Hidden Treasures 2010</a:t>
            </a:r>
            <a:r>
              <a:rPr lang="en-US" dirty="0" smtClean="0"/>
              <a:t> astrophotography competition. Held by the European Southern Observatory (ESO), the competition challenged amateur astronomers to process data from ESO's astronomical archive in search of cosmic gems. </a:t>
            </a:r>
            <a:r>
              <a:rPr lang="en-US" dirty="0" smtClean="0">
                <a:hlinkClick r:id="rId8"/>
              </a:rPr>
              <a:t>The winning entry</a:t>
            </a:r>
            <a:r>
              <a:rPr lang="en-US" dirty="0" smtClean="0"/>
              <a:t> shows off amazing details within </a:t>
            </a:r>
            <a:r>
              <a:rPr lang="en-US" dirty="0" smtClean="0">
                <a:hlinkClick r:id="rId9"/>
              </a:rPr>
              <a:t>bluish</a:t>
            </a:r>
            <a:r>
              <a:rPr lang="en-US" dirty="0" smtClean="0"/>
              <a:t> M78 (center) embraced in dark, dusty clouds, along with a smaller reflection nebula in the region, NGC 2071 (top). Yellowish and even more compact, the recently discovered, variable </a:t>
            </a:r>
            <a:r>
              <a:rPr lang="en-US" dirty="0" smtClean="0">
                <a:hlinkClick r:id="rId10"/>
              </a:rPr>
              <a:t>McNeil's Nebula</a:t>
            </a:r>
            <a:r>
              <a:rPr lang="en-US" dirty="0" smtClean="0"/>
              <a:t> is prominent in the scene below and right of center. Based on data from ESO's WFI camera and 2.2 meter telescope at </a:t>
            </a:r>
            <a:r>
              <a:rPr lang="en-US" dirty="0" smtClean="0">
                <a:hlinkClick r:id="rId11"/>
              </a:rPr>
              <a:t>La </a:t>
            </a:r>
            <a:r>
              <a:rPr lang="en-US" dirty="0" err="1" smtClean="0">
                <a:hlinkClick r:id="rId11"/>
              </a:rPr>
              <a:t>Silla</a:t>
            </a:r>
            <a:r>
              <a:rPr lang="en-US" dirty="0" smtClean="0"/>
              <a:t>, Chile, this image spans just over 0.5 degrees on the sky. That corresponds to 15 light-years at the estimated distance of </a:t>
            </a:r>
            <a:r>
              <a:rPr lang="en-US" dirty="0" smtClean="0">
                <a:hlinkClick r:id="rId12"/>
              </a:rPr>
              <a:t>M78</a:t>
            </a:r>
            <a:r>
              <a:rPr lang="en-US" dirty="0" smtClean="0"/>
              <a:t>. </a:t>
            </a:r>
            <a:r>
              <a:rPr lang="pl-PL" b="1" dirty="0" smtClean="0"/>
              <a:t>Credit: </a:t>
            </a:r>
            <a:r>
              <a:rPr lang="pl-PL" dirty="0" smtClean="0">
                <a:hlinkClick r:id="rId13"/>
              </a:rPr>
              <a:t>ESO</a:t>
            </a:r>
            <a:r>
              <a:rPr lang="pl-PL" dirty="0" smtClean="0"/>
              <a:t> / </a:t>
            </a:r>
            <a:r>
              <a:rPr lang="pl-PL" dirty="0" smtClean="0">
                <a:hlinkClick r:id="rId14"/>
              </a:rPr>
              <a:t>Igor </a:t>
            </a:r>
            <a:r>
              <a:rPr lang="pl-PL" dirty="0" err="1" smtClean="0">
                <a:hlinkClick r:id="rId14"/>
              </a:rPr>
              <a:t>Chekalin</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19</a:t>
            </a:fld>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Magnificent </a:t>
            </a:r>
            <a:r>
              <a:rPr lang="en-US" b="1" dirty="0" err="1" smtClean="0"/>
              <a:t>Horsehead</a:t>
            </a:r>
            <a:r>
              <a:rPr lang="en-US" b="1" dirty="0" smtClean="0"/>
              <a:t> Nebula </a:t>
            </a:r>
            <a:r>
              <a:rPr lang="en-US" dirty="0" smtClean="0"/>
              <a:t/>
            </a:r>
            <a:br>
              <a:rPr lang="en-US" dirty="0" smtClean="0"/>
            </a:br>
            <a:r>
              <a:rPr lang="en-US" b="1" dirty="0" smtClean="0"/>
              <a:t>Image Credit &amp; </a:t>
            </a:r>
            <a:r>
              <a:rPr lang="en-US" b="1" dirty="0" smtClean="0">
                <a:hlinkClick r:id="rId3"/>
              </a:rPr>
              <a:t>Copyright</a:t>
            </a:r>
            <a:r>
              <a:rPr lang="en-US" b="1" dirty="0" smtClean="0"/>
              <a:t>: </a:t>
            </a:r>
            <a:r>
              <a:rPr lang="en-US" dirty="0" smtClean="0"/>
              <a:t>Marco </a:t>
            </a:r>
            <a:r>
              <a:rPr lang="en-US" dirty="0" err="1" smtClean="0"/>
              <a:t>Burali</a:t>
            </a:r>
            <a:r>
              <a:rPr lang="en-US" dirty="0" smtClean="0"/>
              <a:t>, </a:t>
            </a:r>
            <a:r>
              <a:rPr lang="en-US" dirty="0" err="1" smtClean="0"/>
              <a:t>Tiziano</a:t>
            </a:r>
            <a:r>
              <a:rPr lang="en-US" dirty="0" smtClean="0"/>
              <a:t> </a:t>
            </a:r>
            <a:r>
              <a:rPr lang="en-US" dirty="0" err="1" smtClean="0"/>
              <a:t>Capecchi</a:t>
            </a:r>
            <a:r>
              <a:rPr lang="en-US" dirty="0" smtClean="0"/>
              <a:t>, Marco Mancini (</a:t>
            </a:r>
            <a:r>
              <a:rPr lang="en-US" dirty="0" err="1" smtClean="0">
                <a:hlinkClick r:id="rId4"/>
              </a:rPr>
              <a:t>Osservatorio</a:t>
            </a:r>
            <a:r>
              <a:rPr lang="en-US" dirty="0" smtClean="0">
                <a:hlinkClick r:id="rId4"/>
              </a:rPr>
              <a:t> MTM</a:t>
            </a:r>
            <a:r>
              <a:rPr lang="en-US" dirty="0" smtClean="0"/>
              <a:t>) </a:t>
            </a:r>
            <a:r>
              <a:rPr lang="en-US" b="1" dirty="0" smtClean="0"/>
              <a:t>Explanation: </a:t>
            </a:r>
            <a:r>
              <a:rPr lang="en-US" dirty="0" smtClean="0">
                <a:hlinkClick r:id="rId5"/>
              </a:rPr>
              <a:t>Sculpted by</a:t>
            </a:r>
            <a:r>
              <a:rPr lang="en-US" dirty="0" smtClean="0"/>
              <a:t> stellar winds and radiation, a magnificent interstellar dust cloud by chance has assumed this recognizable shape. Fittingly named the </a:t>
            </a:r>
            <a:r>
              <a:rPr lang="en-US" dirty="0" err="1" smtClean="0">
                <a:hlinkClick r:id="rId6"/>
              </a:rPr>
              <a:t>Horsehead</a:t>
            </a:r>
            <a:r>
              <a:rPr lang="en-US" dirty="0" smtClean="0">
                <a:hlinkClick r:id="rId6"/>
              </a:rPr>
              <a:t> Nebula</a:t>
            </a:r>
            <a:r>
              <a:rPr lang="en-US" dirty="0" smtClean="0"/>
              <a:t>, it is some 1,500 light-years distant, embedded in the vast </a:t>
            </a:r>
            <a:r>
              <a:rPr lang="en-US" dirty="0" smtClean="0">
                <a:hlinkClick r:id="rId7"/>
              </a:rPr>
              <a:t>Orion cloud</a:t>
            </a:r>
            <a:r>
              <a:rPr lang="en-US" dirty="0" smtClean="0"/>
              <a:t> complex. About five light-years "tall", the dark cloud is cataloged as </a:t>
            </a:r>
            <a:r>
              <a:rPr lang="en-US" dirty="0" smtClean="0">
                <a:hlinkClick r:id="rId8"/>
              </a:rPr>
              <a:t>Barnard 33</a:t>
            </a:r>
            <a:r>
              <a:rPr lang="en-US" dirty="0" smtClean="0"/>
              <a:t> and is visible only because its </a:t>
            </a:r>
            <a:r>
              <a:rPr lang="en-US" dirty="0" smtClean="0">
                <a:hlinkClick r:id="rId9"/>
              </a:rPr>
              <a:t>obscuring dust is silhouetted</a:t>
            </a:r>
            <a:r>
              <a:rPr lang="en-US" dirty="0" smtClean="0"/>
              <a:t> against the glowing red emission nebula IC 434. </a:t>
            </a:r>
            <a:r>
              <a:rPr lang="en-US" dirty="0" smtClean="0">
                <a:hlinkClick r:id="rId10"/>
              </a:rPr>
              <a:t>Stars are forming</a:t>
            </a:r>
            <a:r>
              <a:rPr lang="en-US" dirty="0" smtClean="0"/>
              <a:t> within the dark cloud. </a:t>
            </a:r>
            <a:r>
              <a:rPr lang="en-US" dirty="0" smtClean="0">
                <a:hlinkClick r:id="rId11"/>
              </a:rPr>
              <a:t>Contrasting</a:t>
            </a:r>
            <a:r>
              <a:rPr lang="en-US" dirty="0" smtClean="0"/>
              <a:t> blue reflection nebula NGC 2023, surrounding a hot, young star, is at the lower left. The gorgeous </a:t>
            </a:r>
            <a:r>
              <a:rPr lang="en-US" dirty="0" smtClean="0">
                <a:hlinkClick r:id="rId12"/>
              </a:rPr>
              <a:t>color image</a:t>
            </a:r>
            <a:r>
              <a:rPr lang="en-US" dirty="0" smtClean="0"/>
              <a:t> combines both narrowband and broadband images recorded using three different telescopes.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20</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a:t>
            </a:fld>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21</a:t>
            </a:fld>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22</a:t>
            </a:fld>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Big, beautiful spiral galaxy M101 is one of the last entries in </a:t>
            </a:r>
            <a:r>
              <a:rPr lang="en-US" dirty="0" smtClean="0">
                <a:hlinkClick r:id="rId3"/>
              </a:rPr>
              <a:t>Charles </a:t>
            </a:r>
            <a:r>
              <a:rPr lang="en-US" dirty="0" err="1" smtClean="0">
                <a:hlinkClick r:id="rId3"/>
              </a:rPr>
              <a:t>Messier's</a:t>
            </a:r>
            <a:r>
              <a:rPr lang="en-US" dirty="0" smtClean="0"/>
              <a:t> famous catalog, but definitely not </a:t>
            </a:r>
            <a:r>
              <a:rPr lang="en-US" dirty="0" smtClean="0">
                <a:hlinkClick r:id="rId4"/>
              </a:rPr>
              <a:t>one of the least</a:t>
            </a:r>
            <a:r>
              <a:rPr lang="en-US" dirty="0" smtClean="0"/>
              <a:t>. About 170,000 light-years across, this galaxy is enormous, almost twice the size of our own Milky Way galaxy. M101 was also one of the original </a:t>
            </a:r>
            <a:r>
              <a:rPr lang="en-US" dirty="0" smtClean="0">
                <a:hlinkClick r:id="rId5"/>
              </a:rPr>
              <a:t>spiral nebulae</a:t>
            </a:r>
            <a:r>
              <a:rPr lang="en-US" dirty="0" smtClean="0"/>
              <a:t> observed by Lord </a:t>
            </a:r>
            <a:r>
              <a:rPr lang="en-US" dirty="0" err="1" smtClean="0"/>
              <a:t>Rosse's</a:t>
            </a:r>
            <a:r>
              <a:rPr lang="en-US" dirty="0" smtClean="0"/>
              <a:t> large </a:t>
            </a:r>
            <a:r>
              <a:rPr lang="en-US" dirty="0" smtClean="0">
                <a:hlinkClick r:id="rId6"/>
              </a:rPr>
              <a:t>19th century telescope, the Leviathan</a:t>
            </a:r>
            <a:r>
              <a:rPr lang="en-US" dirty="0" smtClean="0"/>
              <a:t> of </a:t>
            </a:r>
            <a:r>
              <a:rPr lang="en-US" dirty="0" err="1" smtClean="0"/>
              <a:t>Parsontown</a:t>
            </a:r>
            <a:r>
              <a:rPr lang="en-US" dirty="0" smtClean="0"/>
              <a:t>. </a:t>
            </a:r>
            <a:r>
              <a:rPr lang="en-US" dirty="0" smtClean="0">
                <a:hlinkClick r:id="rId7"/>
              </a:rPr>
              <a:t>This mosaic of M101</a:t>
            </a:r>
            <a:r>
              <a:rPr lang="en-US" dirty="0" smtClean="0"/>
              <a:t> was assembled from Hubble Legacy Archive data. Additional ground-based data was included to further define the telltale reddish emission from atomic hydrogen gas in </a:t>
            </a:r>
            <a:r>
              <a:rPr lang="en-US" dirty="0" smtClean="0">
                <a:hlinkClick r:id="rId8"/>
              </a:rPr>
              <a:t>this gorgeous galaxy's</a:t>
            </a:r>
            <a:r>
              <a:rPr lang="en-US" dirty="0" smtClean="0"/>
              <a:t> star forming regions. The sharp image shows stunning features in the galaxy's face-on disk of stars and dust along with background galaxies, some visible right through M101 itself. Also known as the </a:t>
            </a:r>
            <a:r>
              <a:rPr lang="en-US" dirty="0" smtClean="0">
                <a:hlinkClick r:id="rId9"/>
              </a:rPr>
              <a:t>Pinwheel Galaxy, M101</a:t>
            </a:r>
            <a:r>
              <a:rPr lang="en-US" dirty="0" smtClean="0"/>
              <a:t> lies within the boundaries of the northern constellation </a:t>
            </a:r>
            <a:r>
              <a:rPr lang="en-US" dirty="0" err="1" smtClean="0">
                <a:hlinkClick r:id="rId10"/>
              </a:rPr>
              <a:t>Ursa</a:t>
            </a:r>
            <a:r>
              <a:rPr lang="en-US" dirty="0" smtClean="0">
                <a:hlinkClick r:id="rId10"/>
              </a:rPr>
              <a:t> Major</a:t>
            </a:r>
            <a:r>
              <a:rPr lang="en-US" dirty="0" smtClean="0"/>
              <a:t>, about 25 million light-years away.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23</a:t>
            </a:fld>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Dust clouds and embedded newborn stars glow at </a:t>
            </a:r>
            <a:r>
              <a:rPr lang="en-US" dirty="0" smtClean="0">
                <a:hlinkClick r:id="rId3"/>
              </a:rPr>
              <a:t>infrared wavelengths</a:t>
            </a:r>
            <a:r>
              <a:rPr lang="en-US" dirty="0" smtClean="0"/>
              <a:t> in this tantalizing false-color composition from WISE, the </a:t>
            </a:r>
            <a:r>
              <a:rPr lang="en-US" dirty="0" smtClean="0">
                <a:hlinkClick r:id="rId4"/>
              </a:rPr>
              <a:t>Wide-field Infrared Survey Explorer</a:t>
            </a:r>
            <a:r>
              <a:rPr lang="en-US" dirty="0" smtClean="0"/>
              <a:t>. The </a:t>
            </a:r>
            <a:r>
              <a:rPr lang="en-US" dirty="0" smtClean="0">
                <a:hlinkClick r:id="rId5"/>
              </a:rPr>
              <a:t>cosmic canvas features</a:t>
            </a:r>
            <a:r>
              <a:rPr lang="en-US" dirty="0" smtClean="0"/>
              <a:t> one of the closest star forming regions, part of the Rho </a:t>
            </a:r>
            <a:r>
              <a:rPr lang="en-US" dirty="0" err="1" smtClean="0"/>
              <a:t>Ophiuchi</a:t>
            </a:r>
            <a:r>
              <a:rPr lang="en-US" dirty="0" smtClean="0"/>
              <a:t> </a:t>
            </a:r>
            <a:r>
              <a:rPr lang="en-US" dirty="0" smtClean="0">
                <a:hlinkClick r:id="rId6"/>
              </a:rPr>
              <a:t>cloud complex</a:t>
            </a:r>
            <a:r>
              <a:rPr lang="en-US" dirty="0" smtClean="0"/>
              <a:t> some 400 light-years distant near the southern edge of the </a:t>
            </a:r>
            <a:r>
              <a:rPr lang="en-US" dirty="0" smtClean="0">
                <a:hlinkClick r:id="rId7"/>
              </a:rPr>
              <a:t>pronounceable</a:t>
            </a:r>
            <a:r>
              <a:rPr lang="en-US" dirty="0" smtClean="0"/>
              <a:t> constellation </a:t>
            </a:r>
            <a:r>
              <a:rPr lang="en-US" dirty="0" err="1" smtClean="0">
                <a:hlinkClick r:id="rId8"/>
              </a:rPr>
              <a:t>Ophiuchus</a:t>
            </a:r>
            <a:r>
              <a:rPr lang="en-US" dirty="0" smtClean="0"/>
              <a:t>. After forming along a </a:t>
            </a:r>
            <a:r>
              <a:rPr lang="en-US" dirty="0" smtClean="0">
                <a:hlinkClick r:id="rId9"/>
              </a:rPr>
              <a:t>large cloud</a:t>
            </a:r>
            <a:r>
              <a:rPr lang="en-US" dirty="0" smtClean="0"/>
              <a:t> of cold molecular hydrogen gas, young stars heat the surrounding dust to produce the infrared glow. Stars in the process of formation, called young stellar objects or </a:t>
            </a:r>
            <a:r>
              <a:rPr lang="en-US" dirty="0" smtClean="0">
                <a:hlinkClick r:id="rId10"/>
              </a:rPr>
              <a:t>YSOs</a:t>
            </a:r>
            <a:r>
              <a:rPr lang="en-US" dirty="0" smtClean="0"/>
              <a:t>, are embedded in the compact pinkish nebulae seen here, but are otherwise hidden from the prying eyes of optical telescopes. An </a:t>
            </a:r>
            <a:r>
              <a:rPr lang="en-US" dirty="0" smtClean="0">
                <a:hlinkClick r:id="rId11"/>
              </a:rPr>
              <a:t>exploration</a:t>
            </a:r>
            <a:r>
              <a:rPr lang="en-US" dirty="0" smtClean="0"/>
              <a:t> of the region in penetrating infrared light has detected emerging and newly formed stars whose average age is estimated to be a mere 300,000 years. That's extremely young compared to the </a:t>
            </a:r>
            <a:r>
              <a:rPr lang="en-US" dirty="0" smtClean="0">
                <a:hlinkClick r:id="rId12"/>
              </a:rPr>
              <a:t>Sun's age</a:t>
            </a:r>
            <a:r>
              <a:rPr lang="en-US" dirty="0" smtClean="0"/>
              <a:t> of 5 billion years. The prominent reddish nebula at the lower right surrounding the star </a:t>
            </a:r>
            <a:r>
              <a:rPr lang="en-US" dirty="0" smtClean="0">
                <a:hlinkClick r:id="rId13"/>
              </a:rPr>
              <a:t>Sigma </a:t>
            </a:r>
            <a:r>
              <a:rPr lang="en-US" dirty="0" err="1" smtClean="0">
                <a:hlinkClick r:id="rId13"/>
              </a:rPr>
              <a:t>Scorpii</a:t>
            </a:r>
            <a:r>
              <a:rPr lang="en-US" dirty="0" smtClean="0"/>
              <a:t> is a reflection nebula produced by dust scattering starlight. This view from WISE </a:t>
            </a:r>
            <a:r>
              <a:rPr lang="en-US" dirty="0" smtClean="0">
                <a:hlinkClick r:id="rId14"/>
              </a:rPr>
              <a:t>spans</a:t>
            </a:r>
            <a:r>
              <a:rPr lang="en-US" dirty="0" smtClean="0"/>
              <a:t> almost 2 degrees and covers about 14 light-years at the estimated distance of the Rho </a:t>
            </a:r>
            <a:r>
              <a:rPr lang="en-US" dirty="0" err="1" smtClean="0"/>
              <a:t>Ophiuchi</a:t>
            </a:r>
            <a:r>
              <a:rPr lang="en-US" dirty="0" smtClean="0"/>
              <a:t> cloud.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24</a:t>
            </a:fld>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smtClean="0"/>
              <a:t>Spicules</a:t>
            </a:r>
            <a:r>
              <a:rPr lang="en-US" b="1" dirty="0" smtClean="0"/>
              <a:t>: Jets on the Sun </a:t>
            </a:r>
            <a:r>
              <a:rPr lang="en-US" dirty="0" smtClean="0"/>
              <a:t/>
            </a:r>
            <a:br>
              <a:rPr lang="en-US" dirty="0" smtClean="0"/>
            </a:br>
            <a:r>
              <a:rPr lang="en-US" b="1" dirty="0" smtClean="0"/>
              <a:t>Credit: </a:t>
            </a:r>
            <a:r>
              <a:rPr lang="en-US" dirty="0" smtClean="0">
                <a:hlinkClick r:id="rId3"/>
              </a:rPr>
              <a:t>K. Reardon</a:t>
            </a:r>
            <a:r>
              <a:rPr lang="en-US" dirty="0" smtClean="0"/>
              <a:t> (</a:t>
            </a:r>
            <a:r>
              <a:rPr lang="en-US" dirty="0" err="1" smtClean="0">
                <a:hlinkClick r:id="rId4"/>
              </a:rPr>
              <a:t>Osservatorio</a:t>
            </a:r>
            <a:r>
              <a:rPr lang="en-US" dirty="0" smtClean="0">
                <a:hlinkClick r:id="rId4"/>
              </a:rPr>
              <a:t> </a:t>
            </a:r>
            <a:r>
              <a:rPr lang="en-US" dirty="0" err="1" smtClean="0">
                <a:hlinkClick r:id="rId4"/>
              </a:rPr>
              <a:t>Astrofisico</a:t>
            </a:r>
            <a:r>
              <a:rPr lang="en-US" dirty="0" smtClean="0">
                <a:hlinkClick r:id="rId4"/>
              </a:rPr>
              <a:t> </a:t>
            </a:r>
            <a:r>
              <a:rPr lang="en-US" dirty="0" err="1" smtClean="0">
                <a:hlinkClick r:id="rId4"/>
              </a:rPr>
              <a:t>di</a:t>
            </a:r>
            <a:r>
              <a:rPr lang="en-US" dirty="0" smtClean="0">
                <a:hlinkClick r:id="rId4"/>
              </a:rPr>
              <a:t> </a:t>
            </a:r>
            <a:r>
              <a:rPr lang="en-US" dirty="0" err="1" smtClean="0">
                <a:hlinkClick r:id="rId4"/>
              </a:rPr>
              <a:t>Arcetri</a:t>
            </a:r>
            <a:r>
              <a:rPr lang="en-US" dirty="0" smtClean="0">
                <a:hlinkClick r:id="rId4"/>
              </a:rPr>
              <a:t>, INAF</a:t>
            </a:r>
            <a:r>
              <a:rPr lang="en-US" dirty="0" smtClean="0"/>
              <a:t>) </a:t>
            </a:r>
            <a:r>
              <a:rPr lang="en-US" dirty="0" smtClean="0">
                <a:hlinkClick r:id="rId5"/>
              </a:rPr>
              <a:t>IBIS</a:t>
            </a:r>
            <a:r>
              <a:rPr lang="en-US" dirty="0" smtClean="0"/>
              <a:t>, </a:t>
            </a:r>
            <a:r>
              <a:rPr lang="en-US" dirty="0" smtClean="0">
                <a:hlinkClick r:id="rId6"/>
              </a:rPr>
              <a:t>DST</a:t>
            </a:r>
            <a:r>
              <a:rPr lang="en-US" dirty="0" smtClean="0"/>
              <a:t>, </a:t>
            </a:r>
            <a:r>
              <a:rPr lang="en-US" dirty="0" smtClean="0">
                <a:hlinkClick r:id="rId7"/>
              </a:rPr>
              <a:t>NSO</a:t>
            </a:r>
            <a:r>
              <a:rPr lang="en-US" dirty="0" smtClean="0"/>
              <a:t> </a:t>
            </a:r>
            <a:r>
              <a:rPr lang="en-US" b="1" dirty="0" smtClean="0"/>
              <a:t>Explanation: </a:t>
            </a:r>
            <a:r>
              <a:rPr lang="en-US" dirty="0" smtClean="0"/>
              <a:t>Imagine a pipe as wide as a state and as long as the Earth. Now imagine that this pipe is filled with </a:t>
            </a:r>
            <a:r>
              <a:rPr lang="en-US" dirty="0" smtClean="0">
                <a:hlinkClick r:id="rId8"/>
              </a:rPr>
              <a:t>hot gas moving</a:t>
            </a:r>
            <a:r>
              <a:rPr lang="en-US" dirty="0" smtClean="0"/>
              <a:t> 50,000 kilometers per hour. Further imagine that this pipe is not made of metal but a transparent </a:t>
            </a:r>
            <a:r>
              <a:rPr lang="en-US" dirty="0" smtClean="0">
                <a:hlinkClick r:id="rId9"/>
              </a:rPr>
              <a:t>magnetic field</a:t>
            </a:r>
            <a:r>
              <a:rPr lang="en-US" dirty="0" smtClean="0"/>
              <a:t>. You are envisioning just one of thousands of young </a:t>
            </a:r>
            <a:r>
              <a:rPr lang="en-US" dirty="0" err="1" smtClean="0"/>
              <a:t>spicules</a:t>
            </a:r>
            <a:r>
              <a:rPr lang="en-US" dirty="0" smtClean="0"/>
              <a:t> on the </a:t>
            </a:r>
            <a:r>
              <a:rPr lang="en-US" dirty="0" smtClean="0">
                <a:hlinkClick r:id="rId10"/>
              </a:rPr>
              <a:t>active Sun</a:t>
            </a:r>
            <a:r>
              <a:rPr lang="en-US" dirty="0" smtClean="0"/>
              <a:t>. </a:t>
            </a:r>
            <a:r>
              <a:rPr lang="en-US" dirty="0" smtClean="0">
                <a:hlinkClick r:id="rId11"/>
              </a:rPr>
              <a:t>Pictured above</a:t>
            </a:r>
            <a:r>
              <a:rPr lang="en-US" dirty="0" smtClean="0"/>
              <a:t> is one of the highest resolution image yet of these enigmatic solar flux tubes. </a:t>
            </a:r>
            <a:r>
              <a:rPr lang="en-US" dirty="0" err="1" smtClean="0">
                <a:hlinkClick r:id="rId12"/>
              </a:rPr>
              <a:t>Spicules</a:t>
            </a:r>
            <a:r>
              <a:rPr lang="en-US" dirty="0" smtClean="0"/>
              <a:t> line the above frame of solar active </a:t>
            </a:r>
            <a:r>
              <a:rPr lang="en-US" dirty="0" smtClean="0">
                <a:hlinkClick r:id="rId13"/>
              </a:rPr>
              <a:t>region 11092</a:t>
            </a:r>
            <a:r>
              <a:rPr lang="en-US" dirty="0" smtClean="0"/>
              <a:t> that crossed the </a:t>
            </a:r>
            <a:r>
              <a:rPr lang="en-US" dirty="0" smtClean="0">
                <a:hlinkClick r:id="rId14"/>
              </a:rPr>
              <a:t>Sun</a:t>
            </a:r>
            <a:r>
              <a:rPr lang="en-US" dirty="0" smtClean="0"/>
              <a:t> last month, but are particularly evident converging on the </a:t>
            </a:r>
            <a:r>
              <a:rPr lang="en-US" dirty="0" smtClean="0">
                <a:hlinkClick r:id="rId15"/>
              </a:rPr>
              <a:t>sunspot</a:t>
            </a:r>
            <a:r>
              <a:rPr lang="en-US" dirty="0" smtClean="0"/>
              <a:t> on the lower left. </a:t>
            </a:r>
            <a:r>
              <a:rPr lang="en-US" dirty="0" smtClean="0">
                <a:hlinkClick r:id="rId16"/>
              </a:rPr>
              <a:t>Time-sequenced images</a:t>
            </a:r>
            <a:r>
              <a:rPr lang="en-US" dirty="0" smtClean="0"/>
              <a:t> have recently shown that </a:t>
            </a:r>
            <a:r>
              <a:rPr lang="en-US" dirty="0" err="1" smtClean="0">
                <a:hlinkClick r:id="rId17"/>
              </a:rPr>
              <a:t>spicules</a:t>
            </a:r>
            <a:r>
              <a:rPr lang="en-US" dirty="0" smtClean="0"/>
              <a:t> last about five minutes, starting out as </a:t>
            </a:r>
            <a:r>
              <a:rPr lang="en-US" dirty="0" smtClean="0">
                <a:hlinkClick r:id="rId18"/>
              </a:rPr>
              <a:t>tall tubes</a:t>
            </a:r>
            <a:r>
              <a:rPr lang="en-US" dirty="0" smtClean="0"/>
              <a:t> of rapidly rising gas but eventually fading as the gas peaks and falls back down to the </a:t>
            </a:r>
            <a:r>
              <a:rPr lang="en-US" dirty="0" smtClean="0">
                <a:hlinkClick r:id="rId19"/>
              </a:rPr>
              <a:t>Sun</a:t>
            </a:r>
            <a:r>
              <a:rPr lang="en-US" dirty="0" smtClean="0"/>
              <a:t>. What determines the creation and dynamics of </a:t>
            </a:r>
            <a:r>
              <a:rPr lang="en-US" dirty="0" err="1" smtClean="0">
                <a:hlinkClick r:id="rId20"/>
              </a:rPr>
              <a:t>spicules</a:t>
            </a:r>
            <a:r>
              <a:rPr lang="en-US" dirty="0" smtClean="0"/>
              <a:t> remains a topic of active research.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25</a:t>
            </a:fld>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It was a quiet day on the </a:t>
            </a:r>
            <a:r>
              <a:rPr lang="en-US" dirty="0" smtClean="0">
                <a:hlinkClick r:id="rId3"/>
              </a:rPr>
              <a:t>Sun</a:t>
            </a:r>
            <a:r>
              <a:rPr lang="en-US" dirty="0" smtClean="0"/>
              <a:t>. The above image shows, however, that even during off days the </a:t>
            </a:r>
            <a:r>
              <a:rPr lang="en-US" dirty="0" smtClean="0">
                <a:hlinkClick r:id="rId4"/>
              </a:rPr>
              <a:t>Sun's surface</a:t>
            </a:r>
            <a:r>
              <a:rPr lang="en-US" dirty="0" smtClean="0"/>
              <a:t> is a busy place. Shown in </a:t>
            </a:r>
            <a:r>
              <a:rPr lang="en-US" dirty="0" smtClean="0">
                <a:hlinkClick r:id="rId5"/>
              </a:rPr>
              <a:t>ultraviolet light</a:t>
            </a:r>
            <a:r>
              <a:rPr lang="en-US" dirty="0" smtClean="0"/>
              <a:t>, the relatively cool dark regions have temperatures of thousands of degrees </a:t>
            </a:r>
            <a:r>
              <a:rPr lang="en-US" dirty="0" smtClean="0">
                <a:hlinkClick r:id="rId6"/>
              </a:rPr>
              <a:t>Celsius</a:t>
            </a:r>
            <a:r>
              <a:rPr lang="en-US" dirty="0" smtClean="0"/>
              <a:t>. </a:t>
            </a:r>
            <a:r>
              <a:rPr lang="en-US" dirty="0" smtClean="0">
                <a:hlinkClick r:id="rId7"/>
              </a:rPr>
              <a:t>Large sunspot group</a:t>
            </a:r>
            <a:r>
              <a:rPr lang="en-US" dirty="0" smtClean="0"/>
              <a:t> AR 9169 from the last </a:t>
            </a:r>
            <a:r>
              <a:rPr lang="en-US" dirty="0" smtClean="0">
                <a:hlinkClick r:id="rId8"/>
              </a:rPr>
              <a:t>solar cycle</a:t>
            </a:r>
            <a:r>
              <a:rPr lang="en-US" dirty="0" smtClean="0"/>
              <a:t> is visible as the bright area near the horizon. The </a:t>
            </a:r>
            <a:r>
              <a:rPr lang="en-US" dirty="0" smtClean="0">
                <a:hlinkClick r:id="rId9"/>
              </a:rPr>
              <a:t>bright glowing gas</a:t>
            </a:r>
            <a:r>
              <a:rPr lang="en-US" dirty="0" smtClean="0"/>
              <a:t> flowing around the </a:t>
            </a:r>
            <a:r>
              <a:rPr lang="en-US" dirty="0" smtClean="0">
                <a:hlinkClick r:id="rId10"/>
              </a:rPr>
              <a:t>sunspots</a:t>
            </a:r>
            <a:r>
              <a:rPr lang="en-US" dirty="0" smtClean="0"/>
              <a:t> has a temperature of over one million degrees </a:t>
            </a:r>
            <a:r>
              <a:rPr lang="en-US" dirty="0" smtClean="0">
                <a:hlinkClick r:id="rId11"/>
              </a:rPr>
              <a:t>Celsius</a:t>
            </a:r>
            <a:r>
              <a:rPr lang="en-US" dirty="0" smtClean="0"/>
              <a:t>. The reason for the high temperatures is </a:t>
            </a:r>
            <a:r>
              <a:rPr lang="en-US" dirty="0" smtClean="0">
                <a:hlinkClick r:id="rId12"/>
              </a:rPr>
              <a:t>unknown</a:t>
            </a:r>
            <a:r>
              <a:rPr lang="en-US" dirty="0" smtClean="0"/>
              <a:t> but thought to be related to the rapidly changing </a:t>
            </a:r>
            <a:r>
              <a:rPr lang="en-US" dirty="0" smtClean="0">
                <a:hlinkClick r:id="rId13"/>
              </a:rPr>
              <a:t>magnetic field</a:t>
            </a:r>
            <a:r>
              <a:rPr lang="en-US" dirty="0" smtClean="0"/>
              <a:t> loops that channel solar plasma. Large </a:t>
            </a:r>
            <a:r>
              <a:rPr lang="en-US" dirty="0" smtClean="0">
                <a:hlinkClick r:id="rId14"/>
              </a:rPr>
              <a:t>sunspot group AR 9169</a:t>
            </a:r>
            <a:r>
              <a:rPr lang="en-US" dirty="0" smtClean="0"/>
              <a:t> moved across the </a:t>
            </a:r>
            <a:r>
              <a:rPr lang="en-US" dirty="0" smtClean="0">
                <a:hlinkClick r:id="rId15"/>
              </a:rPr>
              <a:t>Sun</a:t>
            </a:r>
            <a:r>
              <a:rPr lang="en-US" dirty="0" smtClean="0"/>
              <a:t> during 2000 September and decayed in a few weeks.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26</a:t>
            </a:fld>
            <a:endParaRPr lang="pl-P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Aurora </a:t>
            </a:r>
            <a:r>
              <a:rPr lang="en-US" b="1" dirty="0" err="1" smtClean="0"/>
              <a:t>Persei</a:t>
            </a:r>
            <a:r>
              <a:rPr lang="en-US" b="1" dirty="0" smtClean="0"/>
              <a:t> </a:t>
            </a:r>
            <a:r>
              <a:rPr lang="en-US" dirty="0" smtClean="0"/>
              <a:t/>
            </a:r>
            <a:br>
              <a:rPr lang="en-US" dirty="0" smtClean="0"/>
            </a:br>
            <a:r>
              <a:rPr lang="en-US" b="1" dirty="0" smtClean="0"/>
              <a:t>Credit &amp; Copyright: </a:t>
            </a:r>
            <a:r>
              <a:rPr lang="en-US" dirty="0" smtClean="0">
                <a:hlinkClick r:id="rId3"/>
              </a:rPr>
              <a:t>Jimmy</a:t>
            </a:r>
            <a:r>
              <a:rPr lang="en-US" dirty="0" smtClean="0"/>
              <a:t> </a:t>
            </a:r>
            <a:r>
              <a:rPr lang="en-US" dirty="0" smtClean="0">
                <a:hlinkClick r:id="rId4"/>
              </a:rPr>
              <a:t>Westlake</a:t>
            </a:r>
            <a:r>
              <a:rPr lang="en-US" dirty="0" smtClean="0"/>
              <a:t> (</a:t>
            </a:r>
            <a:r>
              <a:rPr lang="en-US" dirty="0" smtClean="0">
                <a:hlinkClick r:id="rId5"/>
              </a:rPr>
              <a:t>Colorado Mountain College</a:t>
            </a:r>
            <a:r>
              <a:rPr lang="en-US" dirty="0" smtClean="0"/>
              <a:t>) </a:t>
            </a:r>
            <a:r>
              <a:rPr lang="en-US" b="1" dirty="0" smtClean="0"/>
              <a:t>Explanation: </a:t>
            </a:r>
            <a:r>
              <a:rPr lang="en-US" dirty="0" smtClean="0">
                <a:hlinkClick r:id="rId6"/>
              </a:rPr>
              <a:t>Dark skies</a:t>
            </a:r>
            <a:r>
              <a:rPr lang="en-US" dirty="0" smtClean="0"/>
              <a:t> are favored for viewing meteor showers -- so the best viewing of this year's </a:t>
            </a:r>
            <a:r>
              <a:rPr lang="en-US" dirty="0" err="1" smtClean="0"/>
              <a:t>Perseids</a:t>
            </a:r>
            <a:r>
              <a:rPr lang="en-US" dirty="0" smtClean="0"/>
              <a:t> will occur in the early morning. While </a:t>
            </a:r>
            <a:r>
              <a:rPr lang="en-US" dirty="0" smtClean="0">
                <a:hlinkClick r:id="rId7"/>
              </a:rPr>
              <a:t>the </a:t>
            </a:r>
            <a:r>
              <a:rPr lang="en-US" dirty="0" err="1" smtClean="0">
                <a:hlinkClick r:id="rId7"/>
              </a:rPr>
              <a:t>Perseid</a:t>
            </a:r>
            <a:r>
              <a:rPr lang="en-US" dirty="0" smtClean="0"/>
              <a:t> meteor shower is scheduled to peak over the </a:t>
            </a:r>
            <a:r>
              <a:rPr lang="en-US" dirty="0" smtClean="0">
                <a:hlinkClick r:id="rId8"/>
              </a:rPr>
              <a:t>next few days</a:t>
            </a:r>
            <a:r>
              <a:rPr lang="en-US" dirty="0" smtClean="0"/>
              <a:t>, bright light from a </a:t>
            </a:r>
            <a:r>
              <a:rPr lang="en-US" dirty="0" smtClean="0">
                <a:hlinkClick r:id="rId9"/>
              </a:rPr>
              <a:t>gibbous Moon</a:t>
            </a:r>
            <a:r>
              <a:rPr lang="en-US" dirty="0" smtClean="0"/>
              <a:t> will also </a:t>
            </a:r>
            <a:r>
              <a:rPr lang="en-US" dirty="0" smtClean="0">
                <a:hlinkClick r:id="rId10"/>
              </a:rPr>
              <a:t>flood the early evening</a:t>
            </a:r>
            <a:r>
              <a:rPr lang="en-US" dirty="0" smtClean="0"/>
              <a:t> and mask the majority of relatively </a:t>
            </a:r>
            <a:r>
              <a:rPr lang="en-US" dirty="0" smtClean="0">
                <a:hlinkClick r:id="rId11"/>
              </a:rPr>
              <a:t>faint meteors</a:t>
            </a:r>
            <a:r>
              <a:rPr lang="en-US" dirty="0" smtClean="0"/>
              <a:t>. Still, </a:t>
            </a:r>
            <a:r>
              <a:rPr lang="en-US" dirty="0" err="1" smtClean="0"/>
              <a:t>skygazing</a:t>
            </a:r>
            <a:r>
              <a:rPr lang="en-US" dirty="0" smtClean="0"/>
              <a:t> in the early morning after the Moon sets (after about 2 AM local time) could reveal many faint meteors. </a:t>
            </a:r>
            <a:r>
              <a:rPr lang="en-US" dirty="0" err="1" smtClean="0"/>
              <a:t>Persistant</a:t>
            </a:r>
            <a:r>
              <a:rPr lang="en-US" dirty="0" smtClean="0"/>
              <a:t> observing at any time after sunset can reward northern hemisphere watchers looking for occasional </a:t>
            </a:r>
            <a:r>
              <a:rPr lang="en-US" dirty="0" err="1" smtClean="0"/>
              <a:t>Perseid</a:t>
            </a:r>
            <a:r>
              <a:rPr lang="en-US" dirty="0" smtClean="0"/>
              <a:t> </a:t>
            </a:r>
            <a:r>
              <a:rPr lang="en-US" dirty="0" smtClean="0">
                <a:hlinkClick r:id="rId12"/>
              </a:rPr>
              <a:t>fireballs</a:t>
            </a:r>
            <a:r>
              <a:rPr lang="en-US" dirty="0" smtClean="0"/>
              <a:t>. Astronomer Jimmy Westlake imaged this bright </a:t>
            </a:r>
            <a:r>
              <a:rPr lang="en-US" dirty="0" err="1" smtClean="0">
                <a:hlinkClick r:id="rId13"/>
              </a:rPr>
              <a:t>Perseid</a:t>
            </a:r>
            <a:r>
              <a:rPr lang="en-US" dirty="0" smtClean="0">
                <a:hlinkClick r:id="rId13"/>
              </a:rPr>
              <a:t> meteor</a:t>
            </a:r>
            <a:r>
              <a:rPr lang="en-US" dirty="0" smtClean="0"/>
              <a:t> despite the combination of moonlight and </a:t>
            </a:r>
            <a:r>
              <a:rPr lang="en-US" dirty="0" err="1" smtClean="0"/>
              <a:t>auroral</a:t>
            </a:r>
            <a:r>
              <a:rPr lang="en-US" dirty="0" smtClean="0"/>
              <a:t> glow over Colorado skies in August of 2000.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27</a:t>
            </a:fld>
            <a:endParaRPr lang="pl-P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Intense </a:t>
            </a:r>
            <a:r>
              <a:rPr lang="en-US" dirty="0" err="1" smtClean="0">
                <a:hlinkClick r:id="rId3"/>
              </a:rPr>
              <a:t>auroral</a:t>
            </a:r>
            <a:r>
              <a:rPr lang="en-US" dirty="0" smtClean="0">
                <a:hlinkClick r:id="rId3"/>
              </a:rPr>
              <a:t> activity</a:t>
            </a:r>
            <a:r>
              <a:rPr lang="en-US" dirty="0" smtClean="0"/>
              <a:t> flooded the night with </a:t>
            </a:r>
            <a:r>
              <a:rPr lang="en-US" dirty="0" smtClean="0">
                <a:hlinkClick r:id="rId4"/>
              </a:rPr>
              <a:t>shimmering colors</a:t>
            </a:r>
            <a:r>
              <a:rPr lang="en-US" dirty="0" smtClean="0"/>
              <a:t> on February 24, captured here from a lodge near the city of Yellowknife in northern Canada. The stunning sequence (left to right) of three all-sky exposures, taken at 30 second intervals, shows rapid changes in </a:t>
            </a:r>
            <a:r>
              <a:rPr lang="en-US" dirty="0" smtClean="0">
                <a:hlinkClick r:id="rId5"/>
              </a:rPr>
              <a:t>dancing curtains</a:t>
            </a:r>
            <a:r>
              <a:rPr lang="en-US" dirty="0" smtClean="0"/>
              <a:t> of northern lights against a starry background. What makes the northern lights dance? </a:t>
            </a:r>
            <a:r>
              <a:rPr lang="en-US" dirty="0" smtClean="0">
                <a:hlinkClick r:id="rId6"/>
              </a:rPr>
              <a:t>Measurements by</a:t>
            </a:r>
            <a:r>
              <a:rPr lang="en-US" dirty="0" smtClean="0"/>
              <a:t> NASA's fleet of </a:t>
            </a:r>
            <a:r>
              <a:rPr lang="en-US" dirty="0" smtClean="0">
                <a:hlinkClick r:id="rId7"/>
              </a:rPr>
              <a:t>THEMIS spacecraft</a:t>
            </a:r>
            <a:r>
              <a:rPr lang="en-US" dirty="0" smtClean="0"/>
              <a:t> indicate that these </a:t>
            </a:r>
            <a:r>
              <a:rPr lang="en-US" dirty="0" smtClean="0">
                <a:hlinkClick r:id="rId8"/>
              </a:rPr>
              <a:t>explosions of </a:t>
            </a:r>
            <a:r>
              <a:rPr lang="en-US" dirty="0" err="1" smtClean="0">
                <a:hlinkClick r:id="rId8"/>
              </a:rPr>
              <a:t>auroral</a:t>
            </a:r>
            <a:r>
              <a:rPr lang="en-US" dirty="0" smtClean="0">
                <a:hlinkClick r:id="rId8"/>
              </a:rPr>
              <a:t> activity</a:t>
            </a:r>
            <a:r>
              <a:rPr lang="en-US" dirty="0" smtClean="0"/>
              <a:t> are driven by sudden releases of energy in the </a:t>
            </a:r>
            <a:r>
              <a:rPr lang="en-US" dirty="0" smtClean="0">
                <a:hlinkClick r:id="rId9"/>
              </a:rPr>
              <a:t>Earth's magnetosphere</a:t>
            </a:r>
            <a:r>
              <a:rPr lang="en-US" dirty="0" smtClean="0"/>
              <a:t> called magnetic reconnection events. The reconnection events release energy when magnetic field lines snap like rubber bands, </a:t>
            </a:r>
            <a:r>
              <a:rPr lang="en-US" dirty="0" smtClean="0">
                <a:hlinkClick r:id="rId10"/>
              </a:rPr>
              <a:t>driving charged particles</a:t>
            </a:r>
            <a:r>
              <a:rPr lang="en-US" dirty="0" smtClean="0"/>
              <a:t> into the upper atmosphere. </a:t>
            </a:r>
            <a:r>
              <a:rPr lang="en-US" dirty="0" smtClean="0">
                <a:hlinkClick r:id="rId11"/>
              </a:rPr>
              <a:t>Stretching into space</a:t>
            </a:r>
            <a:r>
              <a:rPr lang="en-US" dirty="0" smtClean="0"/>
              <a:t>, these reconnection events occur in the magnetosphere on the Earth's night side at a distance about 1/3 of the way to the Moon.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28</a:t>
            </a:fld>
            <a:endParaRPr lang="pl-P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Rays from an Unexpected Aurora </a:t>
            </a:r>
            <a:r>
              <a:rPr lang="en-US" dirty="0" smtClean="0"/>
              <a:t/>
            </a:r>
            <a:br>
              <a:rPr lang="en-US" dirty="0" smtClean="0"/>
            </a:br>
            <a:r>
              <a:rPr lang="en-US" b="1" dirty="0" smtClean="0"/>
              <a:t>Credit &amp; Copyright: </a:t>
            </a:r>
            <a:r>
              <a:rPr lang="en-US" dirty="0" smtClean="0">
                <a:hlinkClick r:id="rId3"/>
              </a:rPr>
              <a:t>Lyndon Anderson</a:t>
            </a:r>
            <a:r>
              <a:rPr lang="en-US" dirty="0" smtClean="0"/>
              <a:t> (</a:t>
            </a:r>
            <a:r>
              <a:rPr lang="en-US" dirty="0" smtClean="0">
                <a:hlinkClick r:id="rId4"/>
              </a:rPr>
              <a:t>Prairie Journal</a:t>
            </a:r>
            <a:r>
              <a:rPr lang="en-US" dirty="0" smtClean="0"/>
              <a:t>) </a:t>
            </a:r>
            <a:r>
              <a:rPr lang="en-US" b="1" dirty="0" smtClean="0"/>
              <a:t>Explanation: </a:t>
            </a:r>
            <a:r>
              <a:rPr lang="en-US" dirty="0" smtClean="0"/>
              <a:t>This aurora was a bit of a surprise. For starters, on this Friday morning in August 2002, no intense </a:t>
            </a:r>
            <a:r>
              <a:rPr lang="en-US" dirty="0" err="1" smtClean="0">
                <a:hlinkClick r:id="rId5"/>
              </a:rPr>
              <a:t>auroral</a:t>
            </a:r>
            <a:r>
              <a:rPr lang="en-US" dirty="0" smtClean="0">
                <a:hlinkClick r:id="rId5"/>
              </a:rPr>
              <a:t> activity</a:t>
            </a:r>
            <a:r>
              <a:rPr lang="en-US" dirty="0" smtClean="0"/>
              <a:t> was expected at all. Possibly more surprising, however, the </a:t>
            </a:r>
            <a:r>
              <a:rPr lang="en-US" dirty="0" smtClean="0">
                <a:hlinkClick r:id="rId6"/>
              </a:rPr>
              <a:t>aurora</a:t>
            </a:r>
            <a:r>
              <a:rPr lang="en-US" dirty="0" smtClean="0"/>
              <a:t> appeared to show an usual structure of green </a:t>
            </a:r>
            <a:r>
              <a:rPr lang="en-US" dirty="0" smtClean="0">
                <a:hlinkClick r:id="rId7"/>
              </a:rPr>
              <a:t>rays</a:t>
            </a:r>
            <a:r>
              <a:rPr lang="en-US" dirty="0" smtClean="0"/>
              <a:t> from some locations. In the </a:t>
            </a:r>
            <a:r>
              <a:rPr lang="en-US" dirty="0" smtClean="0">
                <a:hlinkClick r:id="rId8"/>
              </a:rPr>
              <a:t>above image</a:t>
            </a:r>
            <a:r>
              <a:rPr lang="en-US" dirty="0" smtClean="0"/>
              <a:t>, captured from </a:t>
            </a:r>
            <a:r>
              <a:rPr lang="en-US" dirty="0" smtClean="0">
                <a:hlinkClick r:id="rId9"/>
              </a:rPr>
              <a:t>North Dakota</a:t>
            </a:r>
            <a:r>
              <a:rPr lang="en-US" dirty="0" smtClean="0"/>
              <a:t>, </a:t>
            </a:r>
            <a:r>
              <a:rPr lang="en-US" dirty="0" smtClean="0">
                <a:hlinkClick r:id="rId10"/>
              </a:rPr>
              <a:t>USA</a:t>
            </a:r>
            <a:r>
              <a:rPr lang="en-US" dirty="0" smtClean="0"/>
              <a:t>, a picket fence of green rays stretches toward the horizon. Mirroring the </a:t>
            </a:r>
            <a:r>
              <a:rPr lang="en-US" dirty="0" smtClean="0">
                <a:hlinkClick r:id="rId11"/>
              </a:rPr>
              <a:t>green</a:t>
            </a:r>
            <a:r>
              <a:rPr lang="en-US" dirty="0" smtClean="0"/>
              <a:t> rays is a </a:t>
            </a:r>
            <a:r>
              <a:rPr lang="en-US" dirty="0" smtClean="0">
                <a:hlinkClick r:id="rId12"/>
              </a:rPr>
              <a:t>red</a:t>
            </a:r>
            <a:r>
              <a:rPr lang="en-US" dirty="0" smtClean="0"/>
              <a:t> band, somewhat rare in its own right. Lights from the cities of </a:t>
            </a:r>
            <a:r>
              <a:rPr lang="en-US" dirty="0" smtClean="0">
                <a:hlinkClick r:id="rId13"/>
              </a:rPr>
              <a:t>Bismarck</a:t>
            </a:r>
            <a:r>
              <a:rPr lang="en-US" dirty="0" smtClean="0"/>
              <a:t> and Mandan are visible near the horizon. Large sunspot groups indicate that activity from an </a:t>
            </a:r>
            <a:r>
              <a:rPr lang="en-US" dirty="0" smtClean="0">
                <a:hlinkClick r:id="rId14"/>
              </a:rPr>
              <a:t>active Sun</a:t>
            </a:r>
            <a:r>
              <a:rPr lang="en-US" dirty="0" smtClean="0"/>
              <a:t> is relatively likely, possibly causing </a:t>
            </a:r>
            <a:r>
              <a:rPr lang="en-US" dirty="0" smtClean="0">
                <a:hlinkClick r:id="rId15"/>
              </a:rPr>
              <a:t>other streams</a:t>
            </a:r>
            <a:r>
              <a:rPr lang="en-US" dirty="0" smtClean="0"/>
              <a:t> of energetic particles to cascade onto the Earth and so causing more </a:t>
            </a:r>
            <a:r>
              <a:rPr lang="en-US" dirty="0" smtClean="0">
                <a:hlinkClick r:id="rId16"/>
              </a:rPr>
              <a:t>auroras</a:t>
            </a:r>
            <a:r>
              <a:rPr lang="en-US" dirty="0" smtClean="0"/>
              <a:t>. </a:t>
            </a:r>
            <a:endParaRPr lang="en-US" smtClean="0"/>
          </a:p>
          <a:p>
            <a:endParaRPr lang="pl-PL"/>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29</a:t>
            </a:fld>
            <a:endParaRPr lang="pl-P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Over 400,000 light years across </a:t>
            </a:r>
            <a:r>
              <a:rPr lang="en-US" dirty="0" smtClean="0">
                <a:hlinkClick r:id="rId3"/>
              </a:rPr>
              <a:t>NGC 6872 is</a:t>
            </a:r>
            <a:r>
              <a:rPr lang="en-US" dirty="0" smtClean="0"/>
              <a:t> an </a:t>
            </a:r>
            <a:r>
              <a:rPr lang="en-US" dirty="0" smtClean="0">
                <a:hlinkClick r:id="rId4"/>
              </a:rPr>
              <a:t>enormous spiral galaxy</a:t>
            </a:r>
            <a:r>
              <a:rPr lang="en-US" dirty="0" smtClean="0"/>
              <a:t>, at least 4 times the size of our own very large Milky Way. About 200 million light-years distant, toward the southern constellation </a:t>
            </a:r>
            <a:r>
              <a:rPr lang="en-US" dirty="0" err="1" smtClean="0"/>
              <a:t>Pavo</a:t>
            </a:r>
            <a:r>
              <a:rPr lang="en-US" dirty="0" smtClean="0"/>
              <a:t>, the Peacock, the remarkable </a:t>
            </a:r>
            <a:r>
              <a:rPr lang="en-US" dirty="0" smtClean="0">
                <a:hlinkClick r:id="rId5"/>
              </a:rPr>
              <a:t>galaxy's stretched out shape</a:t>
            </a:r>
            <a:r>
              <a:rPr lang="en-US" dirty="0" smtClean="0"/>
              <a:t> is due to its ongoing gravitational interaction, likely leading to an eventual merger, with the nearby smaller </a:t>
            </a:r>
            <a:r>
              <a:rPr lang="en-US" dirty="0" smtClean="0">
                <a:hlinkClick r:id="rId6"/>
              </a:rPr>
              <a:t>galaxy IC 4970</a:t>
            </a:r>
            <a:r>
              <a:rPr lang="en-US" dirty="0" smtClean="0"/>
              <a:t>. IC 4970 is seen just below and right of the giant galaxy's core in </a:t>
            </a:r>
            <a:r>
              <a:rPr lang="en-US" dirty="0" smtClean="0">
                <a:hlinkClick r:id="rId7"/>
              </a:rPr>
              <a:t>this cosmic color portrait</a:t>
            </a:r>
            <a:r>
              <a:rPr lang="en-US" dirty="0" smtClean="0"/>
              <a:t> from the 8 meter </a:t>
            </a:r>
            <a:r>
              <a:rPr lang="en-US" dirty="0" smtClean="0">
                <a:hlinkClick r:id="rId8"/>
              </a:rPr>
              <a:t>Gemini South telescope</a:t>
            </a:r>
            <a:r>
              <a:rPr lang="en-US" dirty="0" smtClean="0"/>
              <a:t> in Chile. The idea to image this titanic galaxy collision comes from a </a:t>
            </a:r>
            <a:r>
              <a:rPr lang="en-US" dirty="0" smtClean="0">
                <a:hlinkClick r:id="rId9"/>
              </a:rPr>
              <a:t>winning contest essay</a:t>
            </a:r>
            <a:r>
              <a:rPr lang="en-US" dirty="0" smtClean="0"/>
              <a:t> submitted last year to the </a:t>
            </a:r>
            <a:r>
              <a:rPr lang="en-US" dirty="0" smtClean="0">
                <a:hlinkClick r:id="rId10"/>
              </a:rPr>
              <a:t>Gemini Observatory</a:t>
            </a:r>
            <a:r>
              <a:rPr lang="en-US" dirty="0" smtClean="0"/>
              <a:t> by the Sydney Girls High School Astronomy Club. In addition to inspirational aspects and aesthetics, club members argued that a color image would be more than just a pretty picture. In their winning essay they noted that "If enough </a:t>
            </a:r>
            <a:r>
              <a:rPr lang="en-US" dirty="0" err="1" smtClean="0"/>
              <a:t>colour</a:t>
            </a:r>
            <a:r>
              <a:rPr lang="en-US" dirty="0" smtClean="0"/>
              <a:t> data is obtained in the image it may reveal easily accessible information about the different populations of stars, star formation, relative rate of star formation due to the interaction, and the extent of dust and gas present in these galaxies". (</a:t>
            </a:r>
            <a:r>
              <a:rPr lang="en-US" i="1" dirty="0" smtClean="0"/>
              <a:t>Editor's note:</a:t>
            </a:r>
            <a:r>
              <a:rPr lang="en-US" dirty="0" smtClean="0"/>
              <a:t> For Australian schools, </a:t>
            </a:r>
            <a:r>
              <a:rPr lang="en-US" dirty="0" smtClean="0">
                <a:hlinkClick r:id="rId11"/>
              </a:rPr>
              <a:t>2011 contest information is here.</a:t>
            </a:r>
            <a:r>
              <a:rPr lang="en-US" dirty="0" smtClean="0"/>
              <a:t>)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30</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a:t>
            </a:fld>
            <a:endParaRPr lang="pl-P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b="1" dirty="0" smtClean="0"/>
              <a:t>: </a:t>
            </a:r>
            <a:r>
              <a:rPr lang="en-US" dirty="0" smtClean="0"/>
              <a:t>Gorgeous spiral galaxy NGC 3521 is a mere 35 million light-years distant, toward the </a:t>
            </a:r>
            <a:r>
              <a:rPr lang="en-US" dirty="0" smtClean="0">
                <a:hlinkClick r:id="rId3"/>
              </a:rPr>
              <a:t>constellation Leo</a:t>
            </a:r>
            <a:r>
              <a:rPr lang="en-US" dirty="0" smtClean="0"/>
              <a:t>. Spanning some 50,000 light-years, its central region is shown in </a:t>
            </a:r>
            <a:r>
              <a:rPr lang="en-US" dirty="0" smtClean="0">
                <a:hlinkClick r:id="rId4"/>
              </a:rPr>
              <a:t>this dramatic image</a:t>
            </a:r>
            <a:r>
              <a:rPr lang="en-US" dirty="0" smtClean="0"/>
              <a:t>, constructed from data drawn from the </a:t>
            </a:r>
            <a:r>
              <a:rPr lang="en-US" dirty="0" smtClean="0">
                <a:hlinkClick r:id="rId5"/>
              </a:rPr>
              <a:t>Hubble Legacy Archive</a:t>
            </a:r>
            <a:r>
              <a:rPr lang="en-US" dirty="0" smtClean="0"/>
              <a:t>. The close-up view highlights this galaxy's </a:t>
            </a:r>
            <a:r>
              <a:rPr lang="en-US" dirty="0" smtClean="0">
                <a:hlinkClick r:id="rId6"/>
              </a:rPr>
              <a:t>characteristic</a:t>
            </a:r>
            <a:r>
              <a:rPr lang="en-US" dirty="0" smtClean="0"/>
              <a:t> multiple, patchy, irregular spiral arms laced with dust and clusters of young, blue stars. </a:t>
            </a:r>
            <a:r>
              <a:rPr lang="en-US" dirty="0" smtClean="0">
                <a:hlinkClick r:id="rId7"/>
              </a:rPr>
              <a:t>In contrast</a:t>
            </a:r>
            <a:r>
              <a:rPr lang="en-US" dirty="0" smtClean="0"/>
              <a:t>, many other spirals exhibit grand, sweeping arms. A relatively bright galaxy in planet Earth's sky, </a:t>
            </a:r>
            <a:r>
              <a:rPr lang="en-US" dirty="0" smtClean="0">
                <a:hlinkClick r:id="rId8"/>
              </a:rPr>
              <a:t>NGC 3521 is</a:t>
            </a:r>
            <a:r>
              <a:rPr lang="en-US" dirty="0" smtClean="0"/>
              <a:t> easily visible in small telescopes, but often overlooked by amateur imagers in favor of other Leo spiral galaxies, like </a:t>
            </a:r>
            <a:r>
              <a:rPr lang="en-US" dirty="0" smtClean="0">
                <a:hlinkClick r:id="rId9"/>
              </a:rPr>
              <a:t>M66 and M65</a:t>
            </a:r>
            <a:r>
              <a:rPr lang="en-US" dirty="0" smtClean="0"/>
              <a:t>. </a:t>
            </a:r>
            <a:r>
              <a:rPr lang="it-IT" dirty="0" smtClean="0">
                <a:hlinkClick r:id="rId5"/>
              </a:rPr>
              <a:t>Hubble Legacy Archive</a:t>
            </a:r>
            <a:r>
              <a:rPr lang="it-IT" dirty="0" smtClean="0"/>
              <a:t>, </a:t>
            </a:r>
            <a:r>
              <a:rPr lang="it-IT" dirty="0" smtClean="0">
                <a:hlinkClick r:id="rId10"/>
              </a:rPr>
              <a:t>ESA</a:t>
            </a:r>
            <a:r>
              <a:rPr lang="it-IT" dirty="0" smtClean="0"/>
              <a:t>, </a:t>
            </a:r>
            <a:r>
              <a:rPr lang="it-IT" dirty="0" smtClean="0">
                <a:hlinkClick r:id="rId11"/>
              </a:rPr>
              <a:t>NASA</a:t>
            </a:r>
            <a:r>
              <a:rPr lang="it-IT" dirty="0" smtClean="0"/>
              <a:t> </a:t>
            </a:r>
            <a:r>
              <a:rPr lang="it-IT" i="1" dirty="0" smtClean="0"/>
              <a:t>Processing</a:t>
            </a:r>
            <a:r>
              <a:rPr lang="it-IT" dirty="0" smtClean="0"/>
              <a:t> - </a:t>
            </a:r>
            <a:r>
              <a:rPr lang="it-IT" dirty="0" smtClean="0">
                <a:hlinkClick r:id="rId12"/>
              </a:rPr>
              <a:t>Robert Gendler</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31</a:t>
            </a:fld>
            <a:endParaRPr lang="pl-P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A mere 46 million light-years distant, spiral galaxy NGC 2841 can be found in the northern constellation of </a:t>
            </a:r>
            <a:r>
              <a:rPr lang="en-US" dirty="0" err="1" smtClean="0">
                <a:hlinkClick r:id="rId3"/>
              </a:rPr>
              <a:t>Ursa</a:t>
            </a:r>
            <a:r>
              <a:rPr lang="en-US" dirty="0" smtClean="0">
                <a:hlinkClick r:id="rId3"/>
              </a:rPr>
              <a:t> Major</a:t>
            </a:r>
            <a:r>
              <a:rPr lang="en-US" dirty="0" smtClean="0"/>
              <a:t>. This sharp view of the gorgeous </a:t>
            </a:r>
            <a:r>
              <a:rPr lang="en-US" dirty="0" smtClean="0">
                <a:hlinkClick r:id="rId4"/>
              </a:rPr>
              <a:t>island universe</a:t>
            </a:r>
            <a:r>
              <a:rPr lang="en-US" dirty="0" smtClean="0"/>
              <a:t> shows off a striking yellow nucleus and galactic disk. Dust lanes, small, pink star-forming regions, and young blue star clusters are embedded in the patchy, tightly </a:t>
            </a:r>
            <a:r>
              <a:rPr lang="en-US" dirty="0" smtClean="0">
                <a:hlinkClick r:id="rId5"/>
              </a:rPr>
              <a:t>wound</a:t>
            </a:r>
            <a:r>
              <a:rPr lang="en-US" dirty="0" smtClean="0"/>
              <a:t> </a:t>
            </a:r>
            <a:r>
              <a:rPr lang="en-US" dirty="0" smtClean="0">
                <a:hlinkClick r:id="rId6"/>
              </a:rPr>
              <a:t>spiral</a:t>
            </a:r>
            <a:r>
              <a:rPr lang="en-US" dirty="0" smtClean="0"/>
              <a:t> arms. </a:t>
            </a:r>
            <a:r>
              <a:rPr lang="en-US" dirty="0" smtClean="0">
                <a:hlinkClick r:id="rId7"/>
              </a:rPr>
              <a:t>In contrast</a:t>
            </a:r>
            <a:r>
              <a:rPr lang="en-US" dirty="0" smtClean="0"/>
              <a:t>, many other spirals exhibit grand, sweeping arms with large star-forming regions. NGC 2841 has a diameter of over 150,000 light-years, even larger than </a:t>
            </a:r>
            <a:r>
              <a:rPr lang="en-US" dirty="0" smtClean="0">
                <a:hlinkClick r:id="rId8"/>
              </a:rPr>
              <a:t>our own</a:t>
            </a:r>
            <a:r>
              <a:rPr lang="en-US" dirty="0" smtClean="0"/>
              <a:t> Milky Way, but this </a:t>
            </a:r>
            <a:r>
              <a:rPr lang="en-US" dirty="0" smtClean="0">
                <a:hlinkClick r:id="rId9"/>
              </a:rPr>
              <a:t>close-up Hubble image</a:t>
            </a:r>
            <a:r>
              <a:rPr lang="en-US" dirty="0" smtClean="0"/>
              <a:t> spans about 34,000 light-years along the galaxy's inner region. </a:t>
            </a:r>
            <a:r>
              <a:rPr lang="en-US" dirty="0" smtClean="0">
                <a:hlinkClick r:id="rId10"/>
              </a:rPr>
              <a:t>X-ray images</a:t>
            </a:r>
            <a:r>
              <a:rPr lang="en-US" dirty="0" smtClean="0"/>
              <a:t> suggest that resulting winds and stellar explosions create plumes of hot gas extending into a halo around NGC 2841. </a:t>
            </a:r>
            <a:r>
              <a:rPr lang="pl-PL" b="1" dirty="0" smtClean="0"/>
              <a:t>Credit: </a:t>
            </a:r>
            <a:r>
              <a:rPr lang="pl-PL" dirty="0" smtClean="0">
                <a:hlinkClick r:id="rId11"/>
              </a:rPr>
              <a:t>NASA</a:t>
            </a:r>
            <a:r>
              <a:rPr lang="pl-PL" dirty="0" smtClean="0"/>
              <a:t>, </a:t>
            </a:r>
            <a:r>
              <a:rPr lang="pl-PL" dirty="0" smtClean="0">
                <a:hlinkClick r:id="rId12"/>
              </a:rPr>
              <a:t>ESA</a:t>
            </a:r>
            <a:r>
              <a:rPr lang="pl-PL" dirty="0" smtClean="0"/>
              <a:t>, and </a:t>
            </a:r>
            <a:r>
              <a:rPr lang="pl-PL" dirty="0" err="1" smtClean="0"/>
              <a:t>the</a:t>
            </a:r>
            <a:r>
              <a:rPr lang="pl-PL" dirty="0" smtClean="0"/>
              <a:t> </a:t>
            </a:r>
            <a:r>
              <a:rPr lang="pl-PL" dirty="0" err="1" smtClean="0">
                <a:hlinkClick r:id="rId13"/>
              </a:rPr>
              <a:t>Hubble</a:t>
            </a:r>
            <a:r>
              <a:rPr lang="pl-PL" dirty="0" smtClean="0">
                <a:hlinkClick r:id="rId13"/>
              </a:rPr>
              <a:t> </a:t>
            </a:r>
            <a:r>
              <a:rPr lang="pl-PL" dirty="0" err="1" smtClean="0">
                <a:hlinkClick r:id="rId13"/>
              </a:rPr>
              <a:t>Heritage</a:t>
            </a:r>
            <a:r>
              <a:rPr lang="pl-PL" dirty="0" smtClean="0"/>
              <a:t> (</a:t>
            </a:r>
            <a:r>
              <a:rPr lang="pl-PL" dirty="0" err="1" smtClean="0">
                <a:hlinkClick r:id="rId14"/>
              </a:rPr>
              <a:t>STScI</a:t>
            </a:r>
            <a:r>
              <a:rPr lang="pl-PL" dirty="0" smtClean="0"/>
              <a:t> / </a:t>
            </a:r>
            <a:r>
              <a:rPr lang="pl-PL" dirty="0" smtClean="0">
                <a:hlinkClick r:id="rId15"/>
              </a:rPr>
              <a:t>AURA</a:t>
            </a:r>
            <a:r>
              <a:rPr lang="pl-PL" dirty="0" smtClean="0"/>
              <a:t>) - </a:t>
            </a:r>
            <a:r>
              <a:rPr lang="pl-PL" dirty="0" smtClean="0">
                <a:hlinkClick r:id="rId12"/>
              </a:rPr>
              <a:t>ESA</a:t>
            </a:r>
            <a:r>
              <a:rPr lang="pl-PL" dirty="0" smtClean="0"/>
              <a:t> / </a:t>
            </a:r>
            <a:r>
              <a:rPr lang="pl-PL" dirty="0" err="1" smtClean="0"/>
              <a:t>Hubble</a:t>
            </a:r>
            <a:r>
              <a:rPr lang="pl-PL" dirty="0" smtClean="0"/>
              <a:t> </a:t>
            </a:r>
            <a:r>
              <a:rPr lang="pl-PL" dirty="0" err="1" smtClean="0"/>
              <a:t>Collaboration</a:t>
            </a:r>
            <a:r>
              <a:rPr lang="pl-PL" dirty="0" smtClean="0"/>
              <a:t>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32</a:t>
            </a:fld>
            <a:endParaRPr lang="pl-P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Celebrate the New Year with the Fireworks Galaxy! Also known as NGC 6946, the big, beautiful </a:t>
            </a:r>
            <a:r>
              <a:rPr lang="en-US" dirty="0" smtClean="0">
                <a:hlinkClick r:id="rId3"/>
              </a:rPr>
              <a:t>spiral galaxy</a:t>
            </a:r>
            <a:r>
              <a:rPr lang="en-US" dirty="0" smtClean="0"/>
              <a:t> is located just 10 million light-years away, behind a veil of foreground dust and stars in the high and far-off </a:t>
            </a:r>
            <a:r>
              <a:rPr lang="en-US" dirty="0" smtClean="0">
                <a:hlinkClick r:id="rId4"/>
              </a:rPr>
              <a:t>constellation of </a:t>
            </a:r>
            <a:r>
              <a:rPr lang="en-US" dirty="0" err="1" smtClean="0">
                <a:hlinkClick r:id="rId4"/>
              </a:rPr>
              <a:t>Cepheus</a:t>
            </a:r>
            <a:r>
              <a:rPr lang="en-US" dirty="0" smtClean="0"/>
              <a:t>. From our vantage point in the </a:t>
            </a:r>
            <a:r>
              <a:rPr lang="en-US" dirty="0" smtClean="0">
                <a:hlinkClick r:id="rId5"/>
              </a:rPr>
              <a:t>Milky Way Galaxy</a:t>
            </a:r>
            <a:r>
              <a:rPr lang="en-US" dirty="0" smtClean="0"/>
              <a:t>, we see </a:t>
            </a:r>
            <a:r>
              <a:rPr lang="en-US" dirty="0" smtClean="0">
                <a:hlinkClick r:id="rId6"/>
              </a:rPr>
              <a:t>NGC 6946 face-on</a:t>
            </a:r>
            <a:r>
              <a:rPr lang="en-US" dirty="0" smtClean="0"/>
              <a:t>. In this </a:t>
            </a:r>
            <a:r>
              <a:rPr lang="en-US" dirty="0" smtClean="0">
                <a:hlinkClick r:id="rId7"/>
              </a:rPr>
              <a:t>colorful cosmic portrait</a:t>
            </a:r>
            <a:r>
              <a:rPr lang="en-US" dirty="0" smtClean="0"/>
              <a:t>, the galaxy's colors change from the yellowish light of old stars in the core to young blue star clusters and reddish star forming regions along the loose, fragmented spiral arms. NGC 6946 is </a:t>
            </a:r>
            <a:r>
              <a:rPr lang="en-US" dirty="0" smtClean="0">
                <a:hlinkClick r:id="rId8"/>
              </a:rPr>
              <a:t>bright in infrared light</a:t>
            </a:r>
            <a:r>
              <a:rPr lang="en-US" dirty="0" smtClean="0"/>
              <a:t> and rich in gas and dust, exhibiting a furious rate of star formation. Nearly 40,000 light-years across, the nearby spiral is fittingly referred to as the </a:t>
            </a:r>
            <a:r>
              <a:rPr lang="en-US" dirty="0" smtClean="0">
                <a:hlinkClick r:id="rId9"/>
              </a:rPr>
              <a:t>Fireworks Galaxy</a:t>
            </a:r>
            <a:r>
              <a:rPr lang="en-US" dirty="0" smtClean="0"/>
              <a:t>. Over the last 100 years, at least nine supernovae, the </a:t>
            </a:r>
            <a:r>
              <a:rPr lang="en-US" dirty="0" smtClean="0">
                <a:hlinkClick r:id="rId10"/>
              </a:rPr>
              <a:t>death explosions</a:t>
            </a:r>
            <a:r>
              <a:rPr lang="en-US" dirty="0" smtClean="0"/>
              <a:t> of massive stars, were </a:t>
            </a:r>
            <a:r>
              <a:rPr lang="en-US" dirty="0" smtClean="0">
                <a:hlinkClick r:id="rId11"/>
              </a:rPr>
              <a:t>discovered</a:t>
            </a:r>
            <a:r>
              <a:rPr lang="en-US" dirty="0" smtClean="0"/>
              <a:t> in NGC 6946. By comparison, the average rate for supernovae in the Milky Way is about 1 per century. </a:t>
            </a:r>
            <a:r>
              <a:rPr lang="pl-PL" b="1" dirty="0" smtClean="0">
                <a:hlinkClick r:id="rId12"/>
              </a:rPr>
              <a:t>Copyright</a:t>
            </a:r>
            <a:r>
              <a:rPr lang="pl-PL" b="1" dirty="0" smtClean="0"/>
              <a:t>: </a:t>
            </a:r>
            <a:r>
              <a:rPr lang="pl-PL" dirty="0" smtClean="0">
                <a:hlinkClick r:id="rId13"/>
              </a:rPr>
              <a:t>Adam Block</a:t>
            </a:r>
            <a:r>
              <a:rPr lang="pl-PL" dirty="0" smtClean="0"/>
              <a:t>, </a:t>
            </a:r>
            <a:r>
              <a:rPr lang="pl-PL" dirty="0" err="1" smtClean="0">
                <a:hlinkClick r:id="rId14"/>
              </a:rPr>
              <a:t>Mt</a:t>
            </a:r>
            <a:r>
              <a:rPr lang="pl-PL" dirty="0" smtClean="0">
                <a:hlinkClick r:id="rId14"/>
              </a:rPr>
              <a:t>. Lemmon </a:t>
            </a:r>
            <a:r>
              <a:rPr lang="pl-PL" dirty="0" err="1" smtClean="0">
                <a:hlinkClick r:id="rId14"/>
              </a:rPr>
              <a:t>SkyCenter</a:t>
            </a:r>
            <a:r>
              <a:rPr lang="pl-PL" dirty="0" smtClean="0"/>
              <a:t>, </a:t>
            </a:r>
            <a:r>
              <a:rPr lang="pl-PL" dirty="0" smtClean="0">
                <a:hlinkClick r:id="rId15"/>
              </a:rPr>
              <a:t>U. </a:t>
            </a:r>
            <a:r>
              <a:rPr lang="pl-PL" smtClean="0">
                <a:hlinkClick r:id="rId15"/>
              </a:rPr>
              <a:t>Arizona</a:t>
            </a:r>
            <a:endParaRPr lang="pl-PL"/>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33</a:t>
            </a:fld>
            <a:endParaRPr lang="pl-P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This </a:t>
            </a:r>
            <a:r>
              <a:rPr lang="en-US" dirty="0" smtClean="0">
                <a:hlinkClick r:id="rId3"/>
              </a:rPr>
              <a:t>colorful cosmic </a:t>
            </a:r>
            <a:r>
              <a:rPr lang="en-US" dirty="0" err="1" smtClean="0">
                <a:hlinkClick r:id="rId3"/>
              </a:rPr>
              <a:t>skyscape</a:t>
            </a:r>
            <a:r>
              <a:rPr lang="en-US" dirty="0" smtClean="0"/>
              <a:t> features a peculiar system of galaxies </a:t>
            </a:r>
            <a:r>
              <a:rPr lang="en-US" dirty="0" smtClean="0">
                <a:hlinkClick r:id="rId4"/>
              </a:rPr>
              <a:t>cataloged as</a:t>
            </a:r>
            <a:r>
              <a:rPr lang="en-US" dirty="0" smtClean="0"/>
              <a:t> Arp 227 some 100 million light-years distant. </a:t>
            </a:r>
            <a:r>
              <a:rPr lang="en-US" dirty="0" smtClean="0">
                <a:hlinkClick r:id="rId5"/>
              </a:rPr>
              <a:t>Swimming within</a:t>
            </a:r>
            <a:r>
              <a:rPr lang="en-US" dirty="0" smtClean="0"/>
              <a:t> the boundaries of the </a:t>
            </a:r>
            <a:r>
              <a:rPr lang="en-US" dirty="0" smtClean="0">
                <a:hlinkClick r:id="rId6"/>
              </a:rPr>
              <a:t>constellation Pisces</a:t>
            </a:r>
            <a:r>
              <a:rPr lang="en-US" dirty="0" smtClean="0"/>
              <a:t>, Arp 227 consists of the two galaxies </a:t>
            </a:r>
            <a:r>
              <a:rPr lang="en-US" dirty="0" smtClean="0">
                <a:hlinkClick r:id="rId7"/>
              </a:rPr>
              <a:t>prominent</a:t>
            </a:r>
            <a:r>
              <a:rPr lang="en-US" dirty="0" smtClean="0"/>
              <a:t> on the left; the curious shell galaxy NGC 474 and its blue, spiral-armed neighbor NGC 470. The faint, wide arcs or </a:t>
            </a:r>
            <a:r>
              <a:rPr lang="en-US" dirty="0" smtClean="0">
                <a:hlinkClick r:id="rId8"/>
              </a:rPr>
              <a:t>shells of NGC 474</a:t>
            </a:r>
            <a:r>
              <a:rPr lang="en-US" dirty="0" smtClean="0"/>
              <a:t> could have been formed by a gravitational encounter with neighbor NGC 470. Alternately the shells could be </a:t>
            </a:r>
            <a:r>
              <a:rPr lang="en-US" dirty="0" smtClean="0">
                <a:hlinkClick r:id="rId9"/>
              </a:rPr>
              <a:t>caused by a merger</a:t>
            </a:r>
            <a:r>
              <a:rPr lang="en-US" dirty="0" smtClean="0"/>
              <a:t> with a smaller galaxy producing an effect analogous to ripples across the surface of a pond. Remarkably, the large galaxy on the right hand side of the deep image, NGC 467, appears to be surrounded by faint shells too, evidence of another </a:t>
            </a:r>
            <a:r>
              <a:rPr lang="en-US" dirty="0" smtClean="0">
                <a:hlinkClick r:id="rId10"/>
              </a:rPr>
              <a:t>interacting</a:t>
            </a:r>
            <a:r>
              <a:rPr lang="en-US" dirty="0" smtClean="0"/>
              <a:t> galaxy system. Intriguing background galaxies are scattered around the field that also includes </a:t>
            </a:r>
            <a:r>
              <a:rPr lang="en-US" dirty="0" smtClean="0">
                <a:hlinkClick r:id="rId11"/>
              </a:rPr>
              <a:t>spiky</a:t>
            </a:r>
            <a:r>
              <a:rPr lang="en-US" dirty="0" smtClean="0"/>
              <a:t> foreground stars. Of course, those stars lie well within our own </a:t>
            </a:r>
            <a:r>
              <a:rPr lang="en-US" dirty="0" smtClean="0">
                <a:hlinkClick r:id="rId12"/>
              </a:rPr>
              <a:t>Milky Way Galaxy</a:t>
            </a:r>
            <a:r>
              <a:rPr lang="en-US" dirty="0" smtClean="0"/>
              <a:t>. The field of view spans 25 arc minutes or about 1/2 degree </a:t>
            </a:r>
            <a:r>
              <a:rPr lang="en-US" dirty="0" smtClean="0">
                <a:hlinkClick r:id="rId13"/>
              </a:rPr>
              <a:t>on the sky</a:t>
            </a:r>
            <a:r>
              <a:rPr lang="en-US" dirty="0" smtClean="0"/>
              <a:t>. </a:t>
            </a:r>
            <a:r>
              <a:rPr lang="pl-PL" b="1" dirty="0" smtClean="0">
                <a:hlinkClick r:id="rId14"/>
              </a:rPr>
              <a:t>Copyright</a:t>
            </a:r>
            <a:r>
              <a:rPr lang="pl-PL" b="1" dirty="0" smtClean="0"/>
              <a:t>: </a:t>
            </a:r>
            <a:r>
              <a:rPr lang="pl-PL" dirty="0" smtClean="0">
                <a:hlinkClick r:id="rId15"/>
              </a:rPr>
              <a:t>Stephen </a:t>
            </a:r>
            <a:r>
              <a:rPr lang="pl-PL" dirty="0" err="1" smtClean="0">
                <a:hlinkClick r:id="rId15"/>
              </a:rPr>
              <a:t>Leshin</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34</a:t>
            </a:fld>
            <a:endParaRPr lang="pl-P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Spiral Galaxies in Collision </a:t>
            </a:r>
            <a:r>
              <a:rPr lang="en-US" dirty="0" smtClean="0"/>
              <a:t/>
            </a:r>
            <a:br>
              <a:rPr lang="en-US" dirty="0" smtClean="0"/>
            </a:br>
            <a:r>
              <a:rPr lang="en-US" b="1" dirty="0" smtClean="0"/>
              <a:t>Credit: </a:t>
            </a:r>
            <a:r>
              <a:rPr lang="en-US" dirty="0" smtClean="0">
                <a:hlinkClick r:id="rId3"/>
              </a:rPr>
              <a:t>Debra </a:t>
            </a:r>
            <a:r>
              <a:rPr lang="en-US" dirty="0" err="1" smtClean="0">
                <a:hlinkClick r:id="rId3"/>
              </a:rPr>
              <a:t>Meloy</a:t>
            </a:r>
            <a:r>
              <a:rPr lang="en-US" dirty="0" smtClean="0">
                <a:hlinkClick r:id="rId3"/>
              </a:rPr>
              <a:t> </a:t>
            </a:r>
            <a:r>
              <a:rPr lang="en-US" dirty="0" err="1" smtClean="0">
                <a:hlinkClick r:id="rId3"/>
              </a:rPr>
              <a:t>Elmegreen</a:t>
            </a:r>
            <a:r>
              <a:rPr lang="en-US" dirty="0" smtClean="0"/>
              <a:t> (</a:t>
            </a:r>
            <a:r>
              <a:rPr lang="en-US" dirty="0" smtClean="0">
                <a:hlinkClick r:id="rId4"/>
              </a:rPr>
              <a:t>Vassar College</a:t>
            </a:r>
            <a:r>
              <a:rPr lang="en-US" dirty="0" smtClean="0"/>
              <a:t>) </a:t>
            </a:r>
            <a:r>
              <a:rPr lang="en-US" dirty="0" smtClean="0">
                <a:hlinkClick r:id="rId5"/>
              </a:rPr>
              <a:t>et al.</a:t>
            </a:r>
            <a:r>
              <a:rPr lang="en-US" dirty="0" smtClean="0"/>
              <a:t>, </a:t>
            </a:r>
            <a:br>
              <a:rPr lang="en-US" dirty="0" smtClean="0"/>
            </a:br>
            <a:r>
              <a:rPr lang="en-US" dirty="0" smtClean="0"/>
              <a:t>&amp; the </a:t>
            </a:r>
            <a:r>
              <a:rPr lang="en-US" dirty="0" smtClean="0">
                <a:hlinkClick r:id="rId6"/>
              </a:rPr>
              <a:t>Hubble Heritage Team</a:t>
            </a:r>
            <a:r>
              <a:rPr lang="en-US" dirty="0" smtClean="0"/>
              <a:t> (</a:t>
            </a:r>
            <a:r>
              <a:rPr lang="en-US" dirty="0" smtClean="0">
                <a:hlinkClick r:id="rId7"/>
              </a:rPr>
              <a:t>AURA</a:t>
            </a:r>
            <a:r>
              <a:rPr lang="en-US" dirty="0" smtClean="0"/>
              <a:t>/</a:t>
            </a:r>
            <a:r>
              <a:rPr lang="en-US" dirty="0" err="1" smtClean="0">
                <a:hlinkClick r:id="rId8"/>
              </a:rPr>
              <a:t>STScI</a:t>
            </a:r>
            <a:r>
              <a:rPr lang="en-US" dirty="0" smtClean="0"/>
              <a:t>/</a:t>
            </a:r>
            <a:r>
              <a:rPr lang="en-US" dirty="0" smtClean="0">
                <a:hlinkClick r:id="rId9"/>
              </a:rPr>
              <a:t>NASA</a:t>
            </a:r>
            <a:r>
              <a:rPr lang="en-US" dirty="0" smtClean="0"/>
              <a:t>) </a:t>
            </a:r>
            <a:r>
              <a:rPr lang="en-US" b="1" dirty="0" smtClean="0"/>
              <a:t>Explanation: </a:t>
            </a:r>
            <a:r>
              <a:rPr lang="en-US" dirty="0" smtClean="0"/>
              <a:t>Billions of years from now, only one of these two galaxies will remain. Until then, spiral </a:t>
            </a:r>
            <a:r>
              <a:rPr lang="en-US" dirty="0" smtClean="0">
                <a:hlinkClick r:id="rId10"/>
              </a:rPr>
              <a:t>galaxies</a:t>
            </a:r>
            <a:r>
              <a:rPr lang="en-US" dirty="0" smtClean="0"/>
              <a:t> NGC 2207 and IC 2163 will slowly pull each other apart, creating </a:t>
            </a:r>
            <a:r>
              <a:rPr lang="en-US" dirty="0" smtClean="0">
                <a:hlinkClick r:id="rId11"/>
              </a:rPr>
              <a:t>tides</a:t>
            </a:r>
            <a:r>
              <a:rPr lang="en-US" dirty="0" smtClean="0"/>
              <a:t> of matter, sheets of </a:t>
            </a:r>
            <a:r>
              <a:rPr lang="en-US" dirty="0" smtClean="0">
                <a:hlinkClick r:id="rId12"/>
              </a:rPr>
              <a:t>shocked gas</a:t>
            </a:r>
            <a:r>
              <a:rPr lang="en-US" dirty="0" smtClean="0"/>
              <a:t>, lanes of </a:t>
            </a:r>
            <a:r>
              <a:rPr lang="en-US" dirty="0" smtClean="0">
                <a:hlinkClick r:id="rId13"/>
              </a:rPr>
              <a:t>dark dust</a:t>
            </a:r>
            <a:r>
              <a:rPr lang="en-US" dirty="0" smtClean="0"/>
              <a:t>, bursts of </a:t>
            </a:r>
            <a:r>
              <a:rPr lang="en-US" dirty="0" smtClean="0">
                <a:hlinkClick r:id="rId14"/>
              </a:rPr>
              <a:t>star formation</a:t>
            </a:r>
            <a:r>
              <a:rPr lang="en-US" dirty="0" smtClean="0"/>
              <a:t>, and streams of </a:t>
            </a:r>
            <a:r>
              <a:rPr lang="en-US" dirty="0" smtClean="0">
                <a:hlinkClick r:id="rId15"/>
              </a:rPr>
              <a:t>cast-away stars</a:t>
            </a:r>
            <a:r>
              <a:rPr lang="en-US" dirty="0" smtClean="0"/>
              <a:t>. </a:t>
            </a:r>
            <a:r>
              <a:rPr lang="en-US" dirty="0" smtClean="0">
                <a:hlinkClick r:id="rId16"/>
              </a:rPr>
              <a:t>Astronomers predict</a:t>
            </a:r>
            <a:r>
              <a:rPr lang="en-US" dirty="0" smtClean="0"/>
              <a:t> that NGC 2207, the larger galaxy on the left, will </a:t>
            </a:r>
            <a:r>
              <a:rPr lang="en-US" dirty="0" smtClean="0">
                <a:hlinkClick r:id="rId17"/>
              </a:rPr>
              <a:t>eventually incorporate</a:t>
            </a:r>
            <a:r>
              <a:rPr lang="en-US" dirty="0" smtClean="0"/>
              <a:t> IC 2163, the smaller galaxy on the right. In the most </a:t>
            </a:r>
            <a:r>
              <a:rPr lang="en-US" dirty="0" smtClean="0">
                <a:hlinkClick r:id="rId18"/>
              </a:rPr>
              <a:t>recent encounter</a:t>
            </a:r>
            <a:r>
              <a:rPr lang="en-US" dirty="0" smtClean="0"/>
              <a:t> that peaked 40 million years ago, the smaller galaxy is swinging around counter-clockwise, and is now slightly behind the larger galaxy. The space between stars is so vast that when </a:t>
            </a:r>
            <a:r>
              <a:rPr lang="en-US" dirty="0" smtClean="0">
                <a:hlinkClick r:id="rId19"/>
              </a:rPr>
              <a:t>galaxies collide</a:t>
            </a:r>
            <a:r>
              <a:rPr lang="en-US" dirty="0" smtClean="0"/>
              <a:t>, the stars in them </a:t>
            </a:r>
            <a:r>
              <a:rPr lang="en-US" dirty="0" smtClean="0">
                <a:hlinkClick r:id="rId20"/>
              </a:rPr>
              <a:t>usually do not</a:t>
            </a:r>
            <a:r>
              <a:rPr lang="en-US" dirty="0" smtClean="0"/>
              <a:t> collide.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35</a:t>
            </a:fld>
            <a:endParaRPr lang="pl-P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M104 Hubble Remix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err="1" smtClean="0">
                <a:hlinkClick r:id="rId4"/>
              </a:rPr>
              <a:t>Vicent</a:t>
            </a:r>
            <a:r>
              <a:rPr lang="en-US" dirty="0" smtClean="0">
                <a:hlinkClick r:id="rId4"/>
              </a:rPr>
              <a:t> </a:t>
            </a:r>
            <a:r>
              <a:rPr lang="en-US" dirty="0" err="1" smtClean="0">
                <a:hlinkClick r:id="rId4"/>
              </a:rPr>
              <a:t>Peris</a:t>
            </a:r>
            <a:r>
              <a:rPr lang="en-US" dirty="0" smtClean="0"/>
              <a:t> (</a:t>
            </a:r>
            <a:r>
              <a:rPr lang="en-US" dirty="0" smtClean="0">
                <a:hlinkClick r:id="rId5"/>
              </a:rPr>
              <a:t>OAUV</a:t>
            </a:r>
            <a:r>
              <a:rPr lang="en-US" dirty="0" smtClean="0"/>
              <a:t> / </a:t>
            </a:r>
            <a:r>
              <a:rPr lang="en-US" dirty="0" err="1" smtClean="0">
                <a:hlinkClick r:id="rId6"/>
              </a:rPr>
              <a:t>PTeam</a:t>
            </a:r>
            <a:r>
              <a:rPr lang="en-US" dirty="0" smtClean="0"/>
              <a:t>), </a:t>
            </a:r>
            <a:r>
              <a:rPr lang="en-US" dirty="0" smtClean="0">
                <a:hlinkClick r:id="rId7"/>
              </a:rPr>
              <a:t>MAST</a:t>
            </a:r>
            <a:r>
              <a:rPr lang="en-US" dirty="0" smtClean="0"/>
              <a:t>, </a:t>
            </a:r>
            <a:r>
              <a:rPr lang="en-US" dirty="0" err="1" smtClean="0">
                <a:hlinkClick r:id="rId8"/>
              </a:rPr>
              <a:t>STScI</a:t>
            </a:r>
            <a:r>
              <a:rPr lang="en-US" dirty="0" smtClean="0"/>
              <a:t>, </a:t>
            </a:r>
            <a:r>
              <a:rPr lang="en-US" dirty="0" smtClean="0">
                <a:hlinkClick r:id="rId9"/>
              </a:rPr>
              <a:t>AURA</a:t>
            </a:r>
            <a:r>
              <a:rPr lang="en-US" dirty="0" smtClean="0"/>
              <a:t>, </a:t>
            </a:r>
            <a:r>
              <a:rPr lang="en-US" dirty="0" smtClean="0">
                <a:hlinkClick r:id="rId10"/>
              </a:rPr>
              <a:t>NASA</a:t>
            </a:r>
            <a:r>
              <a:rPr lang="en-US" dirty="0" smtClean="0"/>
              <a:t> </a:t>
            </a:r>
            <a:r>
              <a:rPr lang="en-US" b="1" dirty="0" smtClean="0"/>
              <a:t>Explanation: </a:t>
            </a:r>
            <a:r>
              <a:rPr lang="en-US" dirty="0" smtClean="0"/>
              <a:t>The striking spiral galaxy </a:t>
            </a:r>
            <a:r>
              <a:rPr lang="en-US" dirty="0" smtClean="0">
                <a:hlinkClick r:id="rId11"/>
              </a:rPr>
              <a:t>M104 is famous</a:t>
            </a:r>
            <a:r>
              <a:rPr lang="en-US" dirty="0" smtClean="0"/>
              <a:t> for its nearly </a:t>
            </a:r>
            <a:r>
              <a:rPr lang="en-US" dirty="0" smtClean="0">
                <a:hlinkClick r:id="rId12"/>
              </a:rPr>
              <a:t>edge-on</a:t>
            </a:r>
            <a:r>
              <a:rPr lang="en-US" dirty="0" smtClean="0"/>
              <a:t> profile featuring a broad ring of obscuring dust. Seen in silhouette against a bright bulge of stars, the swath of </a:t>
            </a:r>
            <a:r>
              <a:rPr lang="en-US" dirty="0" smtClean="0">
                <a:hlinkClick r:id="rId13"/>
              </a:rPr>
              <a:t>cosmic dust lanes</a:t>
            </a:r>
            <a:r>
              <a:rPr lang="en-US" dirty="0" smtClean="0"/>
              <a:t> lends a hat-like appearance to the galaxy in optical images suggesting the more popular moniker, </a:t>
            </a:r>
            <a:r>
              <a:rPr lang="en-US" dirty="0" smtClean="0">
                <a:hlinkClick r:id="rId14"/>
              </a:rPr>
              <a:t>The Sombrero Galaxy</a:t>
            </a:r>
            <a:r>
              <a:rPr lang="en-US" dirty="0" smtClean="0"/>
              <a:t>. Here, Hubble Space Telescope </a:t>
            </a:r>
            <a:r>
              <a:rPr lang="en-US" dirty="0" smtClean="0">
                <a:hlinkClick r:id="rId15"/>
              </a:rPr>
              <a:t>archival</a:t>
            </a:r>
            <a:r>
              <a:rPr lang="en-US" dirty="0" smtClean="0"/>
              <a:t> image data has been reprocessed to create this alternative look at the </a:t>
            </a:r>
            <a:r>
              <a:rPr lang="en-US" dirty="0" smtClean="0">
                <a:hlinkClick r:id="rId16"/>
              </a:rPr>
              <a:t>well-known galaxy</a:t>
            </a:r>
            <a:r>
              <a:rPr lang="en-US" dirty="0" smtClean="0"/>
              <a:t>. The newly developed </a:t>
            </a:r>
            <a:r>
              <a:rPr lang="en-US" dirty="0" smtClean="0">
                <a:hlinkClick r:id="rId17"/>
              </a:rPr>
              <a:t>processing</a:t>
            </a:r>
            <a:r>
              <a:rPr lang="en-US" dirty="0" smtClean="0"/>
              <a:t> improves the visibility of details otherwise lost in overwhelming glare, in this case allowing features of the galaxy's dust lanes to be followed well into the bright central region. About 50,000 light-years across and 28 million light-years away, M104 is one of the largest galaxies at the southern edge of the </a:t>
            </a:r>
            <a:r>
              <a:rPr lang="en-US" dirty="0" smtClean="0">
                <a:hlinkClick r:id="rId18"/>
              </a:rPr>
              <a:t>Virgo Galaxy Cluster</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36</a:t>
            </a:fld>
            <a:endParaRPr lang="pl-P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Sombrero Galaxy in Infrared </a:t>
            </a:r>
            <a:r>
              <a:rPr lang="en-US" dirty="0" smtClean="0"/>
              <a:t/>
            </a:r>
            <a:br>
              <a:rPr lang="en-US" dirty="0" smtClean="0"/>
            </a:br>
            <a:r>
              <a:rPr lang="en-US" b="1" dirty="0" smtClean="0"/>
              <a:t>Credit: </a:t>
            </a:r>
            <a:r>
              <a:rPr lang="en-US" dirty="0" smtClean="0">
                <a:hlinkClick r:id="rId3"/>
              </a:rPr>
              <a:t>R. </a:t>
            </a:r>
            <a:r>
              <a:rPr lang="en-US" dirty="0" err="1" smtClean="0">
                <a:hlinkClick r:id="rId3"/>
              </a:rPr>
              <a:t>Kennicutt</a:t>
            </a:r>
            <a:r>
              <a:rPr lang="en-US" dirty="0" smtClean="0"/>
              <a:t> (</a:t>
            </a:r>
            <a:r>
              <a:rPr lang="en-US" dirty="0" smtClean="0">
                <a:hlinkClick r:id="rId4"/>
              </a:rPr>
              <a:t>Steward Obs.</a:t>
            </a:r>
            <a:r>
              <a:rPr lang="en-US" dirty="0" smtClean="0"/>
              <a:t>) </a:t>
            </a:r>
            <a:r>
              <a:rPr lang="en-US" dirty="0" smtClean="0">
                <a:hlinkClick r:id="rId5"/>
              </a:rPr>
              <a:t>et al.</a:t>
            </a:r>
            <a:r>
              <a:rPr lang="en-US" dirty="0" smtClean="0"/>
              <a:t>, </a:t>
            </a:r>
            <a:r>
              <a:rPr lang="en-US" dirty="0" smtClean="0">
                <a:hlinkClick r:id="rId6"/>
              </a:rPr>
              <a:t>SSC</a:t>
            </a:r>
            <a:r>
              <a:rPr lang="en-US" dirty="0" smtClean="0"/>
              <a:t>, </a:t>
            </a:r>
            <a:r>
              <a:rPr lang="en-US" dirty="0" smtClean="0">
                <a:hlinkClick r:id="rId7"/>
              </a:rPr>
              <a:t>JPL</a:t>
            </a:r>
            <a:r>
              <a:rPr lang="en-US" dirty="0" smtClean="0"/>
              <a:t>, </a:t>
            </a:r>
            <a:r>
              <a:rPr lang="en-US" dirty="0" smtClean="0">
                <a:hlinkClick r:id="rId8"/>
              </a:rPr>
              <a:t>Caltech</a:t>
            </a:r>
            <a:r>
              <a:rPr lang="en-US" dirty="0" smtClean="0"/>
              <a:t>, </a:t>
            </a:r>
            <a:r>
              <a:rPr lang="en-US" dirty="0" smtClean="0">
                <a:hlinkClick r:id="rId9"/>
              </a:rPr>
              <a:t>NASA</a:t>
            </a:r>
            <a:r>
              <a:rPr lang="en-US" dirty="0" smtClean="0"/>
              <a:t> </a:t>
            </a:r>
            <a:r>
              <a:rPr lang="en-US" b="1" dirty="0" smtClean="0"/>
              <a:t>Explanation: </a:t>
            </a:r>
            <a:r>
              <a:rPr lang="en-US" dirty="0" smtClean="0"/>
              <a:t>This floating ring is the size of a galaxy. In fact, it is part of the photogenic </a:t>
            </a:r>
            <a:r>
              <a:rPr lang="en-US" dirty="0" smtClean="0">
                <a:hlinkClick r:id="rId10"/>
              </a:rPr>
              <a:t>Sombrero Galaxy</a:t>
            </a:r>
            <a:r>
              <a:rPr lang="en-US" dirty="0" smtClean="0"/>
              <a:t>, one of the largest galaxies in the nearby </a:t>
            </a:r>
            <a:r>
              <a:rPr lang="en-US" dirty="0" smtClean="0">
                <a:hlinkClick r:id="rId11"/>
              </a:rPr>
              <a:t>Virgo Cluster of Galaxies</a:t>
            </a:r>
            <a:r>
              <a:rPr lang="en-US" dirty="0" smtClean="0"/>
              <a:t>. The dark band of </a:t>
            </a:r>
            <a:r>
              <a:rPr lang="en-US" dirty="0" smtClean="0">
                <a:hlinkClick r:id="rId12"/>
              </a:rPr>
              <a:t>dust</a:t>
            </a:r>
            <a:r>
              <a:rPr lang="en-US" dirty="0" smtClean="0"/>
              <a:t> that obscures the mid-section of the </a:t>
            </a:r>
            <a:r>
              <a:rPr lang="en-US" dirty="0" smtClean="0">
                <a:hlinkClick r:id="rId13"/>
              </a:rPr>
              <a:t>Sombrero Galaxy</a:t>
            </a:r>
            <a:r>
              <a:rPr lang="en-US" dirty="0" smtClean="0"/>
              <a:t> in optical light actually glows brightly in infrared light. The </a:t>
            </a:r>
            <a:r>
              <a:rPr lang="en-US" dirty="0" smtClean="0">
                <a:hlinkClick r:id="rId14"/>
              </a:rPr>
              <a:t>above image</a:t>
            </a:r>
            <a:r>
              <a:rPr lang="en-US" dirty="0" smtClean="0"/>
              <a:t> shows the </a:t>
            </a:r>
            <a:r>
              <a:rPr lang="en-US" dirty="0" smtClean="0">
                <a:hlinkClick r:id="rId15"/>
              </a:rPr>
              <a:t>infrared</a:t>
            </a:r>
            <a:r>
              <a:rPr lang="en-US" dirty="0" smtClean="0"/>
              <a:t> glow, recently recorded by the orbiting </a:t>
            </a:r>
            <a:r>
              <a:rPr lang="en-US" dirty="0" smtClean="0">
                <a:hlinkClick r:id="rId16"/>
              </a:rPr>
              <a:t>Spitzer Space Telescope</a:t>
            </a:r>
            <a:r>
              <a:rPr lang="en-US" dirty="0" smtClean="0"/>
              <a:t>, superposed in false-color on an </a:t>
            </a:r>
            <a:r>
              <a:rPr lang="en-US" dirty="0" smtClean="0">
                <a:hlinkClick r:id="rId17"/>
              </a:rPr>
              <a:t>existing</a:t>
            </a:r>
            <a:r>
              <a:rPr lang="en-US" dirty="0" smtClean="0"/>
              <a:t> image taken by NASA's </a:t>
            </a:r>
            <a:r>
              <a:rPr lang="en-US" dirty="0" smtClean="0">
                <a:hlinkClick r:id="rId18"/>
              </a:rPr>
              <a:t>Hubble Space Telescope</a:t>
            </a:r>
            <a:r>
              <a:rPr lang="en-US" dirty="0" smtClean="0"/>
              <a:t> in optical light. The </a:t>
            </a:r>
            <a:r>
              <a:rPr lang="en-US" dirty="0" smtClean="0">
                <a:hlinkClick r:id="rId19"/>
              </a:rPr>
              <a:t>Sombrero</a:t>
            </a:r>
            <a:r>
              <a:rPr lang="en-US" dirty="0" smtClean="0"/>
              <a:t> Galaxy, also known as M104, spans about 50,000 </a:t>
            </a:r>
            <a:r>
              <a:rPr lang="en-US" dirty="0" smtClean="0">
                <a:hlinkClick r:id="rId20"/>
              </a:rPr>
              <a:t>light years</a:t>
            </a:r>
            <a:r>
              <a:rPr lang="en-US" dirty="0" smtClean="0"/>
              <a:t> across and lies 28 million light years away. M104 can be seen with a small telescope in the direction of the constellation </a:t>
            </a:r>
            <a:r>
              <a:rPr lang="en-US" dirty="0" smtClean="0">
                <a:hlinkClick r:id="rId21"/>
              </a:rPr>
              <a:t>Virgo</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37</a:t>
            </a:fld>
            <a:endParaRPr lang="pl-P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Antennae Galaxies in Collision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a:t>
            </a:r>
            <a:r>
              <a:rPr lang="en-US" dirty="0" smtClean="0"/>
              <a:t>, and the </a:t>
            </a:r>
            <a:r>
              <a:rPr lang="en-US" dirty="0" smtClean="0">
                <a:hlinkClick r:id="rId5"/>
              </a:rPr>
              <a:t>Hubble Heritage Team</a:t>
            </a:r>
            <a:r>
              <a:rPr lang="en-US" dirty="0" smtClean="0"/>
              <a:t> (</a:t>
            </a:r>
            <a:r>
              <a:rPr lang="en-US" dirty="0" err="1" smtClean="0">
                <a:hlinkClick r:id="rId6"/>
              </a:rPr>
              <a:t>STScI</a:t>
            </a:r>
            <a:r>
              <a:rPr lang="en-US" dirty="0" smtClean="0"/>
              <a:t>/</a:t>
            </a:r>
            <a:r>
              <a:rPr lang="en-US" dirty="0" smtClean="0">
                <a:hlinkClick r:id="rId7"/>
              </a:rPr>
              <a:t>AURA</a:t>
            </a:r>
            <a:r>
              <a:rPr lang="en-US" dirty="0" smtClean="0"/>
              <a:t>)-ESA/Hubble Collaboration </a:t>
            </a:r>
            <a:br>
              <a:rPr lang="en-US" dirty="0" smtClean="0"/>
            </a:br>
            <a:r>
              <a:rPr lang="en-US" b="1" dirty="0" smtClean="0"/>
              <a:t>Acknowledgment:</a:t>
            </a:r>
            <a:r>
              <a:rPr lang="en-US" dirty="0" smtClean="0"/>
              <a:t> </a:t>
            </a:r>
            <a:r>
              <a:rPr lang="en-US" dirty="0" smtClean="0">
                <a:hlinkClick r:id="rId8"/>
              </a:rPr>
              <a:t>B. Whitmore</a:t>
            </a:r>
            <a:r>
              <a:rPr lang="en-US" dirty="0" smtClean="0"/>
              <a:t> (</a:t>
            </a:r>
            <a:r>
              <a:rPr lang="en-US" dirty="0" smtClean="0">
                <a:hlinkClick r:id="rId6"/>
              </a:rPr>
              <a:t>Space Telescope Science Institute</a:t>
            </a:r>
            <a:r>
              <a:rPr lang="en-US" dirty="0" smtClean="0"/>
              <a:t>) </a:t>
            </a:r>
            <a:r>
              <a:rPr lang="en-US" dirty="0" smtClean="0">
                <a:hlinkClick r:id="rId8"/>
              </a:rPr>
              <a:t>et al.</a:t>
            </a:r>
            <a:r>
              <a:rPr lang="en-US" dirty="0" smtClean="0"/>
              <a:t> </a:t>
            </a:r>
            <a:r>
              <a:rPr lang="en-US" b="1" dirty="0" smtClean="0"/>
              <a:t>Explanation: </a:t>
            </a:r>
            <a:r>
              <a:rPr lang="en-US" dirty="0" smtClean="0"/>
              <a:t>Two galaxies are squaring off in </a:t>
            </a:r>
            <a:r>
              <a:rPr lang="en-US" dirty="0" err="1" smtClean="0">
                <a:hlinkClick r:id="rId9"/>
              </a:rPr>
              <a:t>Corvus</a:t>
            </a:r>
            <a:r>
              <a:rPr lang="en-US" dirty="0" smtClean="0"/>
              <a:t> and </a:t>
            </a:r>
            <a:r>
              <a:rPr lang="en-US" dirty="0" smtClean="0">
                <a:hlinkClick r:id="rId10"/>
              </a:rPr>
              <a:t>here are the latest pictures</a:t>
            </a:r>
            <a:r>
              <a:rPr lang="en-US" dirty="0" smtClean="0"/>
              <a:t>. When two </a:t>
            </a:r>
            <a:r>
              <a:rPr lang="en-US" dirty="0" smtClean="0">
                <a:hlinkClick r:id="rId11"/>
              </a:rPr>
              <a:t>galaxies collide</a:t>
            </a:r>
            <a:r>
              <a:rPr lang="en-US" dirty="0" smtClean="0"/>
              <a:t>, however, the stars that compose them usually do not. This is because galaxies are mostly empty space and, however bright, stars only take up only a small amount of that space. During the slow, hundred million year </a:t>
            </a:r>
            <a:r>
              <a:rPr lang="en-US" dirty="0" smtClean="0">
                <a:hlinkClick r:id="rId12"/>
              </a:rPr>
              <a:t>collision</a:t>
            </a:r>
            <a:r>
              <a:rPr lang="en-US" dirty="0" smtClean="0"/>
              <a:t>, however, one galaxy can rip the other apart gravitationally, and </a:t>
            </a:r>
            <a:r>
              <a:rPr lang="en-US" dirty="0" smtClean="0">
                <a:hlinkClick r:id="rId13"/>
              </a:rPr>
              <a:t>dust</a:t>
            </a:r>
            <a:r>
              <a:rPr lang="en-US" dirty="0" smtClean="0"/>
              <a:t> and </a:t>
            </a:r>
            <a:r>
              <a:rPr lang="en-US" dirty="0" smtClean="0">
                <a:hlinkClick r:id="rId14"/>
              </a:rPr>
              <a:t>gas</a:t>
            </a:r>
            <a:r>
              <a:rPr lang="en-US" dirty="0" smtClean="0"/>
              <a:t> common to both galaxies does collide. In the </a:t>
            </a:r>
            <a:r>
              <a:rPr lang="en-US" dirty="0" smtClean="0">
                <a:hlinkClick r:id="rId15"/>
              </a:rPr>
              <a:t>above clash</a:t>
            </a:r>
            <a:r>
              <a:rPr lang="en-US" dirty="0" smtClean="0"/>
              <a:t> of the </a:t>
            </a:r>
            <a:r>
              <a:rPr lang="en-US" dirty="0" smtClean="0">
                <a:hlinkClick r:id="rId16"/>
              </a:rPr>
              <a:t>titans</a:t>
            </a:r>
            <a:r>
              <a:rPr lang="en-US" dirty="0" smtClean="0"/>
              <a:t>, dark </a:t>
            </a:r>
            <a:r>
              <a:rPr lang="en-US" dirty="0" smtClean="0">
                <a:hlinkClick r:id="rId17"/>
              </a:rPr>
              <a:t>dust pillars</a:t>
            </a:r>
            <a:r>
              <a:rPr lang="en-US" dirty="0" smtClean="0"/>
              <a:t> mark massive </a:t>
            </a:r>
            <a:r>
              <a:rPr lang="en-US" dirty="0" smtClean="0">
                <a:hlinkClick r:id="rId18"/>
              </a:rPr>
              <a:t>molecular clouds</a:t>
            </a:r>
            <a:r>
              <a:rPr lang="en-US" dirty="0" smtClean="0"/>
              <a:t> are being compressed during the </a:t>
            </a:r>
            <a:r>
              <a:rPr lang="en-US" dirty="0" smtClean="0">
                <a:hlinkClick r:id="rId19"/>
              </a:rPr>
              <a:t>galactic encounter</a:t>
            </a:r>
            <a:r>
              <a:rPr lang="en-US" dirty="0" smtClean="0"/>
              <a:t>, causing the rapid birth of millions of stars, some of which are gravitationally bound together in </a:t>
            </a:r>
            <a:r>
              <a:rPr lang="en-US" dirty="0" smtClean="0">
                <a:hlinkClick r:id="rId20"/>
              </a:rPr>
              <a:t>massive star clusters</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38</a:t>
            </a:fld>
            <a:endParaRPr lang="pl-P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What's visible in the night sky during this time of year? To help illustrate the answer, a beautiful land, cloud, and </a:t>
            </a:r>
            <a:r>
              <a:rPr lang="en-US" dirty="0" err="1" smtClean="0"/>
              <a:t>skyscape</a:t>
            </a:r>
            <a:r>
              <a:rPr lang="en-US" dirty="0" smtClean="0"/>
              <a:t> was captured earlier this month over </a:t>
            </a:r>
            <a:r>
              <a:rPr lang="en-US" dirty="0" smtClean="0">
                <a:hlinkClick r:id="rId3"/>
              </a:rPr>
              <a:t>Neuchâtel</a:t>
            </a:r>
            <a:r>
              <a:rPr lang="en-US" dirty="0" smtClean="0"/>
              <a:t>, </a:t>
            </a:r>
            <a:r>
              <a:rPr lang="en-US" dirty="0" smtClean="0">
                <a:hlinkClick r:id="rId4"/>
              </a:rPr>
              <a:t>Switzerland</a:t>
            </a:r>
            <a:r>
              <a:rPr lang="en-US" dirty="0" smtClean="0"/>
              <a:t>. Visible in the foreground were the snow covered cliffs of the amphitheater shaped </a:t>
            </a:r>
            <a:r>
              <a:rPr lang="en-US" dirty="0" err="1" smtClean="0">
                <a:hlinkClick r:id="rId5"/>
              </a:rPr>
              <a:t>Creux</a:t>
            </a:r>
            <a:r>
              <a:rPr lang="en-US" dirty="0" smtClean="0">
                <a:hlinkClick r:id="rId5"/>
              </a:rPr>
              <a:t> du Van</a:t>
            </a:r>
            <a:r>
              <a:rPr lang="en-US" dirty="0" smtClean="0"/>
              <a:t>, as well as distant trees, and town-lit clouds. Visible in the night sky (at midnight) were galaxies including the </a:t>
            </a:r>
            <a:r>
              <a:rPr lang="en-US" dirty="0" smtClean="0">
                <a:hlinkClick r:id="rId6"/>
              </a:rPr>
              <a:t>long arch</a:t>
            </a:r>
            <a:r>
              <a:rPr lang="en-US" dirty="0" smtClean="0"/>
              <a:t> of the central band of our </a:t>
            </a:r>
            <a:r>
              <a:rPr lang="en-US" dirty="0" smtClean="0">
                <a:hlinkClick r:id="rId7"/>
              </a:rPr>
              <a:t>Milky Way Galaxy</a:t>
            </a:r>
            <a:r>
              <a:rPr lang="en-US" dirty="0" smtClean="0"/>
              <a:t>, the </a:t>
            </a:r>
            <a:r>
              <a:rPr lang="en-US" dirty="0" smtClean="0">
                <a:hlinkClick r:id="rId8"/>
              </a:rPr>
              <a:t>Andromeda galaxy</a:t>
            </a:r>
            <a:r>
              <a:rPr lang="en-US" dirty="0" smtClean="0"/>
              <a:t> (M31), and the </a:t>
            </a:r>
            <a:r>
              <a:rPr lang="en-US" dirty="0" err="1" smtClean="0">
                <a:hlinkClick r:id="rId9"/>
              </a:rPr>
              <a:t>Triangulum</a:t>
            </a:r>
            <a:r>
              <a:rPr lang="en-US" dirty="0" smtClean="0"/>
              <a:t> galaxy (</a:t>
            </a:r>
            <a:r>
              <a:rPr lang="en-US" dirty="0" smtClean="0">
                <a:hlinkClick r:id="rId10"/>
              </a:rPr>
              <a:t>M33</a:t>
            </a:r>
            <a:r>
              <a:rPr lang="en-US" dirty="0" smtClean="0"/>
              <a:t>). Star clusters visible included NGC 752, </a:t>
            </a:r>
            <a:r>
              <a:rPr lang="en-US" dirty="0" smtClean="0">
                <a:hlinkClick r:id="rId11"/>
              </a:rPr>
              <a:t>M34</a:t>
            </a:r>
            <a:r>
              <a:rPr lang="en-US" dirty="0" smtClean="0"/>
              <a:t>, </a:t>
            </a:r>
            <a:r>
              <a:rPr lang="en-US" dirty="0" smtClean="0">
                <a:hlinkClick r:id="rId12"/>
              </a:rPr>
              <a:t>M35</a:t>
            </a:r>
            <a:r>
              <a:rPr lang="en-US" dirty="0" smtClean="0"/>
              <a:t>, </a:t>
            </a:r>
            <a:r>
              <a:rPr lang="en-US" dirty="0" smtClean="0">
                <a:hlinkClick r:id="rId13"/>
              </a:rPr>
              <a:t>M41</a:t>
            </a:r>
            <a:r>
              <a:rPr lang="en-US" dirty="0" smtClean="0"/>
              <a:t>, the </a:t>
            </a:r>
            <a:r>
              <a:rPr lang="en-US" dirty="0" smtClean="0">
                <a:hlinkClick r:id="rId14"/>
              </a:rPr>
              <a:t>double cluster</a:t>
            </a:r>
            <a:r>
              <a:rPr lang="en-US" dirty="0" smtClean="0"/>
              <a:t>, and the Beehive (</a:t>
            </a:r>
            <a:r>
              <a:rPr lang="en-US" dirty="0" smtClean="0">
                <a:hlinkClick r:id="rId15"/>
              </a:rPr>
              <a:t>M44</a:t>
            </a:r>
            <a:r>
              <a:rPr lang="en-US" dirty="0" smtClean="0"/>
              <a:t>). Nebulas visible included the Orion Nebula (</a:t>
            </a:r>
            <a:r>
              <a:rPr lang="en-US" dirty="0" smtClean="0">
                <a:hlinkClick r:id="rId16"/>
              </a:rPr>
              <a:t>M42</a:t>
            </a:r>
            <a:r>
              <a:rPr lang="en-US" dirty="0" smtClean="0"/>
              <a:t>), </a:t>
            </a:r>
            <a:r>
              <a:rPr lang="en-US" dirty="0" smtClean="0">
                <a:hlinkClick r:id="rId17"/>
              </a:rPr>
              <a:t>NGC 7822</a:t>
            </a:r>
            <a:r>
              <a:rPr lang="en-US" dirty="0" smtClean="0"/>
              <a:t>, </a:t>
            </a:r>
            <a:r>
              <a:rPr lang="en-US" dirty="0" smtClean="0">
                <a:hlinkClick r:id="rId18"/>
              </a:rPr>
              <a:t>IC 1396</a:t>
            </a:r>
            <a:r>
              <a:rPr lang="en-US" dirty="0" smtClean="0"/>
              <a:t>, the </a:t>
            </a:r>
            <a:r>
              <a:rPr lang="en-US" dirty="0" smtClean="0">
                <a:hlinkClick r:id="rId19"/>
              </a:rPr>
              <a:t>Rosette Nebula</a:t>
            </a:r>
            <a:r>
              <a:rPr lang="en-US" dirty="0" smtClean="0"/>
              <a:t>, the </a:t>
            </a:r>
            <a:r>
              <a:rPr lang="en-US" dirty="0" smtClean="0">
                <a:hlinkClick r:id="rId20"/>
              </a:rPr>
              <a:t>Flaming Star Nebula</a:t>
            </a:r>
            <a:r>
              <a:rPr lang="en-US" dirty="0" smtClean="0"/>
              <a:t>, the </a:t>
            </a:r>
            <a:r>
              <a:rPr lang="en-US" dirty="0" smtClean="0">
                <a:hlinkClick r:id="rId21"/>
              </a:rPr>
              <a:t>California Nebula</a:t>
            </a:r>
            <a:r>
              <a:rPr lang="en-US" dirty="0" smtClean="0"/>
              <a:t>, the </a:t>
            </a:r>
            <a:r>
              <a:rPr lang="en-US" dirty="0" smtClean="0">
                <a:hlinkClick r:id="rId22"/>
              </a:rPr>
              <a:t>Heart</a:t>
            </a:r>
            <a:r>
              <a:rPr lang="en-US" dirty="0" smtClean="0"/>
              <a:t> and </a:t>
            </a:r>
            <a:r>
              <a:rPr lang="en-US" dirty="0" smtClean="0">
                <a:hlinkClick r:id="rId23"/>
              </a:rPr>
              <a:t>Soul Nebulas</a:t>
            </a:r>
            <a:r>
              <a:rPr lang="en-US" dirty="0" smtClean="0"/>
              <a:t>, and the </a:t>
            </a:r>
            <a:r>
              <a:rPr lang="en-US" dirty="0" err="1" smtClean="0">
                <a:hlinkClick r:id="rId24"/>
              </a:rPr>
              <a:t>Pacman</a:t>
            </a:r>
            <a:r>
              <a:rPr lang="en-US" dirty="0" smtClean="0">
                <a:hlinkClick r:id="rId24"/>
              </a:rPr>
              <a:t> Nebula</a:t>
            </a:r>
            <a:r>
              <a:rPr lang="en-US" dirty="0" smtClean="0"/>
              <a:t>. Rolling your cursor over the </a:t>
            </a:r>
            <a:r>
              <a:rPr lang="en-US" dirty="0" smtClean="0">
                <a:hlinkClick r:id="rId25"/>
              </a:rPr>
              <a:t>above image</a:t>
            </a:r>
            <a:r>
              <a:rPr lang="en-US" dirty="0" smtClean="0"/>
              <a:t> will bring up </a:t>
            </a:r>
            <a:r>
              <a:rPr lang="en-US" dirty="0" smtClean="0">
                <a:hlinkClick r:id="rId26"/>
              </a:rPr>
              <a:t>labels</a:t>
            </a:r>
            <a:r>
              <a:rPr lang="en-US" dirty="0" smtClean="0"/>
              <a:t> for </a:t>
            </a:r>
            <a:r>
              <a:rPr lang="en-US" dirty="0" smtClean="0">
                <a:hlinkClick r:id="rId27"/>
              </a:rPr>
              <a:t>all of these</a:t>
            </a:r>
            <a:r>
              <a:rPr lang="en-US" dirty="0" smtClean="0"/>
              <a:t>. But the above </a:t>
            </a:r>
            <a:r>
              <a:rPr lang="en-US" dirty="0" smtClean="0">
                <a:hlinkClick r:id="rId28"/>
              </a:rPr>
              <a:t>wide angle sky image</a:t>
            </a:r>
            <a:r>
              <a:rPr lang="en-US" dirty="0" smtClean="0"/>
              <a:t> captured even more sky wonders. What other nebulas </a:t>
            </a:r>
            <a:r>
              <a:rPr lang="en-US" dirty="0" smtClean="0">
                <a:hlinkClick r:id="rId29"/>
              </a:rPr>
              <a:t>can you find</a:t>
            </a:r>
            <a:r>
              <a:rPr lang="en-US" dirty="0" smtClean="0"/>
              <a:t> in the above image? </a:t>
            </a:r>
            <a:r>
              <a:rPr lang="en-US" b="1" dirty="0" smtClean="0"/>
              <a:t>Credit: </a:t>
            </a:r>
            <a:r>
              <a:rPr lang="en-US" dirty="0" err="1" smtClean="0">
                <a:hlinkClick r:id="rId30"/>
              </a:rPr>
              <a:t>Stephane</a:t>
            </a:r>
            <a:r>
              <a:rPr lang="en-US" dirty="0" smtClean="0">
                <a:hlinkClick r:id="rId30"/>
              </a:rPr>
              <a:t> Vetter</a:t>
            </a:r>
            <a:r>
              <a:rPr lang="en-US" dirty="0" smtClean="0"/>
              <a:t> (</a:t>
            </a:r>
            <a:r>
              <a:rPr lang="en-US" dirty="0" err="1" smtClean="0">
                <a:hlinkClick r:id="rId31"/>
              </a:rPr>
              <a:t>Nuits</a:t>
            </a:r>
            <a:r>
              <a:rPr lang="en-US" dirty="0" smtClean="0">
                <a:hlinkClick r:id="rId31"/>
              </a:rPr>
              <a:t> </a:t>
            </a:r>
            <a:r>
              <a:rPr lang="en-US" dirty="0" err="1" smtClean="0">
                <a:hlinkClick r:id="rId31"/>
              </a:rPr>
              <a:t>sacrees</a:t>
            </a:r>
            <a:r>
              <a:rPr lang="en-US" dirty="0" smtClean="0"/>
              <a:t>)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39</a:t>
            </a:fld>
            <a:endParaRPr lang="pl-P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 Graceful Arc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smtClean="0">
                <a:hlinkClick r:id="rId4"/>
              </a:rPr>
              <a:t>Tony </a:t>
            </a:r>
            <a:r>
              <a:rPr lang="en-US" dirty="0" err="1" smtClean="0">
                <a:hlinkClick r:id="rId4"/>
              </a:rPr>
              <a:t>Hallas</a:t>
            </a:r>
            <a:r>
              <a:rPr lang="en-US" dirty="0" smtClean="0"/>
              <a:t> </a:t>
            </a:r>
            <a:r>
              <a:rPr lang="en-US" b="1" dirty="0" smtClean="0"/>
              <a:t>Explanation: </a:t>
            </a:r>
            <a:r>
              <a:rPr lang="en-US" dirty="0" smtClean="0"/>
              <a:t>The graceful arc of the Milky Way </a:t>
            </a:r>
            <a:r>
              <a:rPr lang="en-US" dirty="0" smtClean="0">
                <a:hlinkClick r:id="rId5"/>
              </a:rPr>
              <a:t>begins and ends</a:t>
            </a:r>
            <a:r>
              <a:rPr lang="en-US" dirty="0" smtClean="0"/>
              <a:t> at two mountain peaks in this solemn night sky panorama. The view was created from a 24 frame mosaic, with exposures tracking Earth and sky separately. In the final composition, northern California's Mount Lassen was positioned at the left and Mount Shasta at the far right, just below the </a:t>
            </a:r>
            <a:r>
              <a:rPr lang="en-US" dirty="0" smtClean="0">
                <a:hlinkClick r:id="rId6"/>
              </a:rPr>
              <a:t>star and dust clouds</a:t>
            </a:r>
            <a:r>
              <a:rPr lang="en-US" dirty="0" smtClean="0"/>
              <a:t> of the galactic center. Lassen and Shasta are volcanoes in the </a:t>
            </a:r>
            <a:r>
              <a:rPr lang="en-US" dirty="0" smtClean="0">
                <a:hlinkClick r:id="rId7"/>
              </a:rPr>
              <a:t>Cascade Mountain Range</a:t>
            </a:r>
            <a:r>
              <a:rPr lang="en-US" dirty="0" smtClean="0"/>
              <a:t> of North America, an arc of the volcanic Pacific Ring of Fire. In the dim, </a:t>
            </a:r>
            <a:r>
              <a:rPr lang="en-US" dirty="0" smtClean="0">
                <a:hlinkClick r:id="rId8"/>
              </a:rPr>
              <a:t>snow-capped</a:t>
            </a:r>
            <a:r>
              <a:rPr lang="en-US" dirty="0" smtClean="0"/>
              <a:t> peaks, </a:t>
            </a:r>
            <a:r>
              <a:rPr lang="en-US" dirty="0" smtClean="0">
                <a:hlinkClick r:id="rId9"/>
              </a:rPr>
              <a:t>planet Earth</a:t>
            </a:r>
            <a:r>
              <a:rPr lang="en-US" dirty="0" smtClean="0"/>
              <a:t> seems to echo the subtle glow of the Milky Way's own faint, unresolved </a:t>
            </a:r>
            <a:r>
              <a:rPr lang="en-US" dirty="0" smtClean="0">
                <a:hlinkClick r:id="rId10"/>
              </a:rPr>
              <a:t>starlight</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40</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a:t>
            </a:fld>
            <a:endParaRPr lang="pl-P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b="1" dirty="0" smtClean="0"/>
              <a:t>Carina Nebula Panorama from Hubble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a:t>
            </a:r>
            <a:r>
              <a:rPr lang="en-US" dirty="0" smtClean="0"/>
              <a:t>, </a:t>
            </a:r>
            <a:r>
              <a:rPr lang="en-US" dirty="0" smtClean="0">
                <a:hlinkClick r:id="rId5"/>
              </a:rPr>
              <a:t>N. Smith</a:t>
            </a:r>
            <a:r>
              <a:rPr lang="en-US" dirty="0" smtClean="0"/>
              <a:t> (</a:t>
            </a:r>
            <a:r>
              <a:rPr lang="en-US" dirty="0" smtClean="0">
                <a:hlinkClick r:id="rId6"/>
              </a:rPr>
              <a:t>U. California, Berkeley</a:t>
            </a:r>
            <a:r>
              <a:rPr lang="en-US" dirty="0" smtClean="0"/>
              <a:t>) </a:t>
            </a:r>
            <a:r>
              <a:rPr lang="en-US" dirty="0" smtClean="0">
                <a:hlinkClick r:id="rId5"/>
              </a:rPr>
              <a:t>et al.</a:t>
            </a:r>
            <a:r>
              <a:rPr lang="en-US" dirty="0" smtClean="0"/>
              <a:t>, and The </a:t>
            </a:r>
            <a:r>
              <a:rPr lang="en-US" dirty="0" smtClean="0">
                <a:hlinkClick r:id="rId7"/>
              </a:rPr>
              <a:t>Hubble Heritage Team</a:t>
            </a:r>
            <a:r>
              <a:rPr lang="en-US" dirty="0" smtClean="0"/>
              <a:t> (</a:t>
            </a:r>
            <a:r>
              <a:rPr lang="en-US" dirty="0" err="1" smtClean="0">
                <a:hlinkClick r:id="rId8"/>
              </a:rPr>
              <a:t>STScI</a:t>
            </a:r>
            <a:r>
              <a:rPr lang="en-US" dirty="0" smtClean="0"/>
              <a:t>/</a:t>
            </a:r>
            <a:r>
              <a:rPr lang="en-US" dirty="0" smtClean="0">
                <a:hlinkClick r:id="rId9"/>
              </a:rPr>
              <a:t>AURA</a:t>
            </a:r>
            <a:r>
              <a:rPr lang="en-US" dirty="0" smtClean="0"/>
              <a:t>) </a:t>
            </a:r>
            <a:r>
              <a:rPr lang="en-US" b="1" dirty="0" smtClean="0"/>
              <a:t>Explanation: </a:t>
            </a:r>
            <a:r>
              <a:rPr lang="en-US" dirty="0" smtClean="0"/>
              <a:t>In one of the brightest parts of </a:t>
            </a:r>
            <a:r>
              <a:rPr lang="en-US" dirty="0" smtClean="0">
                <a:hlinkClick r:id="rId10"/>
              </a:rPr>
              <a:t>Milky Way</a:t>
            </a:r>
            <a:r>
              <a:rPr lang="en-US" dirty="0" smtClean="0"/>
              <a:t> lies a nebula where some of the oddest things occur. NGC 3372, known as the </a:t>
            </a:r>
            <a:r>
              <a:rPr lang="en-US" dirty="0" smtClean="0">
                <a:hlinkClick r:id="rId11"/>
              </a:rPr>
              <a:t>Great Nebula in Carina</a:t>
            </a:r>
            <a:r>
              <a:rPr lang="en-US" dirty="0" smtClean="0"/>
              <a:t>, is home to massive stars and changing nebulas. </a:t>
            </a:r>
            <a:r>
              <a:rPr lang="en-US" dirty="0" smtClean="0">
                <a:hlinkClick r:id="rId12"/>
              </a:rPr>
              <a:t>Eta </a:t>
            </a:r>
            <a:r>
              <a:rPr lang="en-US" dirty="0" err="1" smtClean="0">
                <a:hlinkClick r:id="rId12"/>
              </a:rPr>
              <a:t>Carinae</a:t>
            </a:r>
            <a:r>
              <a:rPr lang="en-US" dirty="0" smtClean="0"/>
              <a:t>, the most energetic star in the nebula, was one of the brightest stars in the sky in the 1830s, but then faded dramatically. The </a:t>
            </a:r>
            <a:r>
              <a:rPr lang="en-US" dirty="0" smtClean="0">
                <a:hlinkClick r:id="rId13"/>
              </a:rPr>
              <a:t>Keyhole Nebula, visible left of center</a:t>
            </a:r>
            <a:r>
              <a:rPr lang="en-US" dirty="0" smtClean="0"/>
              <a:t>, houses several of the most massive stars known and has also changed its appearance. The entire </a:t>
            </a:r>
            <a:r>
              <a:rPr lang="en-US" dirty="0" smtClean="0">
                <a:hlinkClick r:id="rId14"/>
              </a:rPr>
              <a:t>Carina Nebula</a:t>
            </a:r>
            <a:r>
              <a:rPr lang="en-US" dirty="0" smtClean="0"/>
              <a:t> spans over 300 </a:t>
            </a:r>
            <a:r>
              <a:rPr lang="en-US" dirty="0" smtClean="0">
                <a:hlinkClick r:id="rId15"/>
              </a:rPr>
              <a:t>light years</a:t>
            </a:r>
            <a:r>
              <a:rPr lang="en-US" dirty="0" smtClean="0"/>
              <a:t> and lies about 7,500 light-years away in the constellation of Carina. </a:t>
            </a:r>
            <a:r>
              <a:rPr lang="en-US" dirty="0" smtClean="0">
                <a:hlinkClick r:id="rId16"/>
              </a:rPr>
              <a:t>Pictured above</a:t>
            </a:r>
            <a:r>
              <a:rPr lang="en-US" dirty="0" smtClean="0"/>
              <a:t> is the most detailed </a:t>
            </a:r>
            <a:r>
              <a:rPr lang="en-US" dirty="0" smtClean="0">
                <a:hlinkClick r:id="rId17"/>
              </a:rPr>
              <a:t>image</a:t>
            </a:r>
            <a:r>
              <a:rPr lang="en-US" dirty="0" smtClean="0"/>
              <a:t> of the Carina Nebula ever taken. The </a:t>
            </a:r>
            <a:r>
              <a:rPr lang="en-US" dirty="0" smtClean="0">
                <a:hlinkClick r:id="rId18"/>
              </a:rPr>
              <a:t>controlled color</a:t>
            </a:r>
            <a:r>
              <a:rPr lang="en-US" dirty="0" smtClean="0"/>
              <a:t> </a:t>
            </a:r>
            <a:r>
              <a:rPr lang="en-US" dirty="0" smtClean="0">
                <a:hlinkClick r:id="rId19"/>
              </a:rPr>
              <a:t>image</a:t>
            </a:r>
            <a:r>
              <a:rPr lang="en-US" dirty="0" smtClean="0"/>
              <a:t> is a composite of 48 high-resolution frames taken by the </a:t>
            </a:r>
            <a:r>
              <a:rPr lang="en-US" dirty="0" smtClean="0">
                <a:hlinkClick r:id="rId20"/>
              </a:rPr>
              <a:t>Hubble Space Telescope</a:t>
            </a:r>
            <a:r>
              <a:rPr lang="en-US" dirty="0" smtClean="0"/>
              <a:t> two years ago. Wide-field </a:t>
            </a:r>
            <a:r>
              <a:rPr lang="en-US" dirty="0" smtClean="0">
                <a:hlinkClick r:id="rId13"/>
              </a:rPr>
              <a:t>annotated</a:t>
            </a:r>
            <a:r>
              <a:rPr lang="en-US" dirty="0" smtClean="0"/>
              <a:t> and </a:t>
            </a:r>
            <a:r>
              <a:rPr lang="en-US" dirty="0" err="1" smtClean="0">
                <a:hlinkClick r:id="rId21"/>
              </a:rPr>
              <a:t>zoomable</a:t>
            </a:r>
            <a:r>
              <a:rPr lang="en-US" dirty="0" smtClean="0"/>
              <a:t> image versions are also available. </a:t>
            </a:r>
          </a:p>
          <a:p>
            <a:r>
              <a:rPr lang="en-US" dirty="0" smtClean="0"/>
              <a:t>466diggsdigg</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41</a:t>
            </a:fld>
            <a:endParaRPr lang="pl-P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IC 5067 in the Pelican Nebula</a:t>
            </a:r>
            <a:r>
              <a:rPr lang="en-US" dirty="0" smtClean="0"/>
              <a:t> </a:t>
            </a:r>
            <a:br>
              <a:rPr lang="en-US" dirty="0" smtClean="0"/>
            </a:br>
            <a:r>
              <a:rPr lang="en-US" b="1" dirty="0" smtClean="0"/>
              <a:t>Credit &amp; </a:t>
            </a:r>
            <a:r>
              <a:rPr lang="en-US" b="1" dirty="0" smtClean="0">
                <a:hlinkClick r:id="rId3"/>
              </a:rPr>
              <a:t>Copyright</a:t>
            </a:r>
            <a:r>
              <a:rPr lang="en-US" b="1" dirty="0" smtClean="0"/>
              <a:t>: </a:t>
            </a:r>
            <a:r>
              <a:rPr lang="en-US" dirty="0" smtClean="0">
                <a:hlinkClick r:id="rId4"/>
              </a:rPr>
              <a:t>Antonio Fernandez</a:t>
            </a:r>
            <a:r>
              <a:rPr lang="en-US" dirty="0" smtClean="0"/>
              <a:t> </a:t>
            </a:r>
            <a:r>
              <a:rPr lang="en-US" b="1" dirty="0" smtClean="0"/>
              <a:t>Explanation: </a:t>
            </a:r>
            <a:r>
              <a:rPr lang="en-US" dirty="0" smtClean="0"/>
              <a:t>The prominent ridge of emission featured in </a:t>
            </a:r>
            <a:r>
              <a:rPr lang="en-US" dirty="0" smtClean="0">
                <a:hlinkClick r:id="rId5"/>
              </a:rPr>
              <a:t>this dramatic </a:t>
            </a:r>
            <a:r>
              <a:rPr lang="en-US" dirty="0" err="1" smtClean="0">
                <a:hlinkClick r:id="rId5"/>
              </a:rPr>
              <a:t>skyscape</a:t>
            </a:r>
            <a:r>
              <a:rPr lang="en-US" dirty="0" smtClean="0"/>
              <a:t> is cataloged as </a:t>
            </a:r>
            <a:r>
              <a:rPr lang="en-US" dirty="0" smtClean="0">
                <a:hlinkClick r:id="rId6"/>
              </a:rPr>
              <a:t>IC 5067</a:t>
            </a:r>
            <a:r>
              <a:rPr lang="en-US" dirty="0" smtClean="0"/>
              <a:t>. Part of a larger </a:t>
            </a:r>
            <a:r>
              <a:rPr lang="en-US" dirty="0" smtClean="0">
                <a:hlinkClick r:id="rId7"/>
              </a:rPr>
              <a:t>emission nebula</a:t>
            </a:r>
            <a:r>
              <a:rPr lang="en-US" dirty="0" smtClean="0"/>
              <a:t> with a distinctive shape, popularly called </a:t>
            </a:r>
            <a:r>
              <a:rPr lang="en-US" dirty="0" smtClean="0">
                <a:hlinkClick r:id="rId8"/>
              </a:rPr>
              <a:t>The Pelican Nebula</a:t>
            </a:r>
            <a:r>
              <a:rPr lang="en-US" dirty="0" smtClean="0"/>
              <a:t>, the ridge spans about 10 light-years following the curve of the cosmic pelican's head and neck. This false color view also translates the pervasive glow of narrow </a:t>
            </a:r>
            <a:r>
              <a:rPr lang="en-US" dirty="0" smtClean="0">
                <a:hlinkClick r:id="rId9"/>
              </a:rPr>
              <a:t>emission lines</a:t>
            </a:r>
            <a:r>
              <a:rPr lang="en-US" dirty="0" smtClean="0"/>
              <a:t> from atoms in the nebula to a </a:t>
            </a:r>
            <a:r>
              <a:rPr lang="en-US" dirty="0" smtClean="0">
                <a:hlinkClick r:id="rId10"/>
              </a:rPr>
              <a:t>color palette</a:t>
            </a:r>
            <a:r>
              <a:rPr lang="en-US" dirty="0" smtClean="0"/>
              <a:t> made popular in Hubble Space Telescope images of star forming regions. Fantastic, dark shapes inhabiting the 1/2 degree wide field are clouds of cool gas and dust sculpted by the winds and radiation from hot, massive stars. </a:t>
            </a:r>
            <a:r>
              <a:rPr lang="en-US" dirty="0" smtClean="0">
                <a:hlinkClick r:id="rId11"/>
              </a:rPr>
              <a:t>Close-ups</a:t>
            </a:r>
            <a:r>
              <a:rPr lang="en-US" dirty="0" smtClean="0"/>
              <a:t> of some of the sculpted clouds show clear </a:t>
            </a:r>
            <a:r>
              <a:rPr lang="en-US" dirty="0" smtClean="0">
                <a:hlinkClick r:id="rId12"/>
              </a:rPr>
              <a:t>signs</a:t>
            </a:r>
            <a:r>
              <a:rPr lang="en-US" dirty="0" smtClean="0"/>
              <a:t> of newly forming stars. The Pelican Nebula, itself cataloged as IC 5070, is about 2,000 light-years away. </a:t>
            </a:r>
            <a:r>
              <a:rPr lang="en-US" dirty="0" smtClean="0">
                <a:hlinkClick r:id="rId13"/>
              </a:rPr>
              <a:t>To find</a:t>
            </a:r>
            <a:r>
              <a:rPr lang="en-US" dirty="0" smtClean="0"/>
              <a:t> it, look northeast of bright </a:t>
            </a:r>
            <a:r>
              <a:rPr lang="en-US" dirty="0" smtClean="0">
                <a:hlinkClick r:id="rId14"/>
              </a:rPr>
              <a:t>star </a:t>
            </a:r>
            <a:r>
              <a:rPr lang="en-US" dirty="0" err="1" smtClean="0">
                <a:hlinkClick r:id="rId14"/>
              </a:rPr>
              <a:t>Deneb</a:t>
            </a:r>
            <a:r>
              <a:rPr lang="en-US" dirty="0" smtClean="0"/>
              <a:t> in the high flying constellation Cygnus.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42</a:t>
            </a:fld>
            <a:endParaRPr lang="pl-P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Sagittarius and the Central Milky Way </a:t>
            </a:r>
            <a:r>
              <a:rPr lang="en-US" dirty="0" smtClean="0"/>
              <a:t/>
            </a:r>
            <a:br>
              <a:rPr lang="en-US" dirty="0" smtClean="0"/>
            </a:br>
            <a:r>
              <a:rPr lang="en-US" b="1" dirty="0" smtClean="0"/>
              <a:t>Credit &amp; Copyright: </a:t>
            </a:r>
            <a:r>
              <a:rPr lang="en-US" dirty="0" smtClean="0">
                <a:hlinkClick r:id="rId3"/>
              </a:rPr>
              <a:t>Robert </a:t>
            </a:r>
            <a:r>
              <a:rPr lang="en-US" dirty="0" err="1" smtClean="0">
                <a:hlinkClick r:id="rId3"/>
              </a:rPr>
              <a:t>Gendler</a:t>
            </a:r>
            <a:r>
              <a:rPr lang="en-US" dirty="0" smtClean="0"/>
              <a:t> (robgendlerastropics.com) </a:t>
            </a:r>
            <a:r>
              <a:rPr lang="en-US" b="1" dirty="0" smtClean="0"/>
              <a:t>Explanation: </a:t>
            </a:r>
            <a:r>
              <a:rPr lang="en-US" dirty="0" smtClean="0"/>
              <a:t>What does the center of our Milky Way Galaxy look like? In visible light, no one knows! It is not possible to see the </a:t>
            </a:r>
            <a:r>
              <a:rPr lang="en-US" dirty="0" smtClean="0">
                <a:hlinkClick r:id="rId4"/>
              </a:rPr>
              <a:t>Galactic center</a:t>
            </a:r>
            <a:r>
              <a:rPr lang="en-US" dirty="0" smtClean="0"/>
              <a:t> in light our eyes are sensitive to because the thick </a:t>
            </a:r>
            <a:r>
              <a:rPr lang="en-US" dirty="0" smtClean="0">
                <a:hlinkClick r:id="rId5"/>
              </a:rPr>
              <a:t>dust</a:t>
            </a:r>
            <a:r>
              <a:rPr lang="en-US" dirty="0" smtClean="0"/>
              <a:t> in the </a:t>
            </a:r>
            <a:r>
              <a:rPr lang="en-US" dirty="0" smtClean="0">
                <a:hlinkClick r:id="rId6"/>
              </a:rPr>
              <a:t>plane of our Galaxy</a:t>
            </a:r>
            <a:r>
              <a:rPr lang="en-US" dirty="0" smtClean="0"/>
              <a:t> obscures it. If one looks </a:t>
            </a:r>
            <a:r>
              <a:rPr lang="en-US" i="1" dirty="0" smtClean="0"/>
              <a:t>in the direction </a:t>
            </a:r>
            <a:r>
              <a:rPr lang="en-US" dirty="0" smtClean="0"/>
              <a:t>of </a:t>
            </a:r>
            <a:r>
              <a:rPr lang="en-US" dirty="0" smtClean="0">
                <a:hlinkClick r:id="rId7"/>
              </a:rPr>
              <a:t>our Galaxy's center</a:t>
            </a:r>
            <a:r>
              <a:rPr lang="en-US" dirty="0" smtClean="0"/>
              <a:t> - which is toward the </a:t>
            </a:r>
            <a:r>
              <a:rPr lang="en-US" dirty="0" smtClean="0">
                <a:hlinkClick r:id="rId8"/>
              </a:rPr>
              <a:t>constellation of Sagittarius</a:t>
            </a:r>
            <a:r>
              <a:rPr lang="en-US" dirty="0" smtClean="0"/>
              <a:t> - many </a:t>
            </a:r>
            <a:r>
              <a:rPr lang="en-US" dirty="0" smtClean="0">
                <a:hlinkClick r:id="rId9"/>
              </a:rPr>
              <a:t>beautiful wonders</a:t>
            </a:r>
            <a:r>
              <a:rPr lang="en-US" dirty="0" smtClean="0"/>
              <a:t> become apparent, though. Large dust lanes and </a:t>
            </a:r>
            <a:r>
              <a:rPr lang="en-US" dirty="0" smtClean="0">
                <a:hlinkClick r:id="rId10"/>
              </a:rPr>
              <a:t>star clouds</a:t>
            </a:r>
            <a:r>
              <a:rPr lang="en-US" dirty="0" smtClean="0"/>
              <a:t> dominate the picture. As </a:t>
            </a:r>
            <a:r>
              <a:rPr lang="en-US" dirty="0" smtClean="0">
                <a:hlinkClick r:id="rId11"/>
              </a:rPr>
              <a:t>many</a:t>
            </a:r>
            <a:r>
              <a:rPr lang="en-US" dirty="0" smtClean="0"/>
              <a:t> as 30 </a:t>
            </a:r>
            <a:r>
              <a:rPr lang="en-US" dirty="0" smtClean="0">
                <a:hlinkClick r:id="rId12"/>
              </a:rPr>
              <a:t>Messier Objects</a:t>
            </a:r>
            <a:r>
              <a:rPr lang="en-US" dirty="0" smtClean="0"/>
              <a:t> </a:t>
            </a:r>
            <a:r>
              <a:rPr lang="en-US" dirty="0" smtClean="0">
                <a:hlinkClick r:id="rId13"/>
              </a:rPr>
              <a:t>are visible</a:t>
            </a:r>
            <a:r>
              <a:rPr lang="en-US" dirty="0" smtClean="0"/>
              <a:t> in the </a:t>
            </a:r>
            <a:r>
              <a:rPr lang="en-US" dirty="0" smtClean="0">
                <a:hlinkClick r:id="rId14"/>
              </a:rPr>
              <a:t>above spectacular image mosaic</a:t>
            </a:r>
            <a:r>
              <a:rPr lang="en-US" dirty="0" smtClean="0"/>
              <a:t>, including all types of nebulas and star clusters. Two notable nebula include the </a:t>
            </a:r>
            <a:r>
              <a:rPr lang="en-US" dirty="0" smtClean="0">
                <a:hlinkClick r:id="rId15"/>
              </a:rPr>
              <a:t>Lagoon Nebula (M8)</a:t>
            </a:r>
            <a:r>
              <a:rPr lang="en-US" dirty="0" smtClean="0"/>
              <a:t>, a red patch just above and to the right of center, and slightly to its right is the red and blue </a:t>
            </a:r>
            <a:r>
              <a:rPr lang="en-US" dirty="0" err="1" smtClean="0">
                <a:hlinkClick r:id="rId16"/>
              </a:rPr>
              <a:t>Trifid</a:t>
            </a:r>
            <a:r>
              <a:rPr lang="en-US" dirty="0" smtClean="0">
                <a:hlinkClick r:id="rId16"/>
              </a:rPr>
              <a:t> Nebula (M20)</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43</a:t>
            </a:fld>
            <a:endParaRPr lang="pl-P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Star Cluster R136 Bursts Out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a:t>
            </a:r>
            <a:r>
              <a:rPr lang="en-US" dirty="0" smtClean="0"/>
              <a:t>, &amp; </a:t>
            </a:r>
            <a:r>
              <a:rPr lang="en-US" dirty="0" smtClean="0">
                <a:hlinkClick r:id="rId5"/>
              </a:rPr>
              <a:t>F. </a:t>
            </a:r>
            <a:r>
              <a:rPr lang="en-US" dirty="0" err="1" smtClean="0">
                <a:hlinkClick r:id="rId5"/>
              </a:rPr>
              <a:t>Paresce</a:t>
            </a:r>
            <a:r>
              <a:rPr lang="en-US" dirty="0" smtClean="0"/>
              <a:t> (</a:t>
            </a:r>
            <a:r>
              <a:rPr lang="en-US" dirty="0" smtClean="0">
                <a:hlinkClick r:id="rId6"/>
              </a:rPr>
              <a:t>INAF-IASF</a:t>
            </a:r>
            <a:r>
              <a:rPr lang="en-US" dirty="0" smtClean="0"/>
              <a:t>), </a:t>
            </a:r>
            <a:r>
              <a:rPr lang="en-US" dirty="0" smtClean="0">
                <a:hlinkClick r:id="rId7"/>
              </a:rPr>
              <a:t>R. O'Connell</a:t>
            </a:r>
            <a:r>
              <a:rPr lang="en-US" dirty="0" smtClean="0"/>
              <a:t> (</a:t>
            </a:r>
            <a:r>
              <a:rPr lang="en-US" dirty="0" smtClean="0">
                <a:hlinkClick r:id="rId8"/>
              </a:rPr>
              <a:t>U. Virginia</a:t>
            </a:r>
            <a:r>
              <a:rPr lang="en-US" dirty="0" smtClean="0"/>
              <a:t>), &amp; the </a:t>
            </a:r>
            <a:r>
              <a:rPr lang="en-US" dirty="0" smtClean="0">
                <a:hlinkClick r:id="rId9"/>
              </a:rPr>
              <a:t>HST WFC3</a:t>
            </a:r>
            <a:r>
              <a:rPr lang="en-US" dirty="0" smtClean="0"/>
              <a:t> Science Oversight Committee </a:t>
            </a:r>
            <a:r>
              <a:rPr lang="en-US" b="1" dirty="0" smtClean="0"/>
              <a:t>Explanation: </a:t>
            </a:r>
            <a:r>
              <a:rPr lang="en-US" dirty="0" smtClean="0"/>
              <a:t>In the center of star-forming region </a:t>
            </a:r>
            <a:r>
              <a:rPr lang="en-US" dirty="0" smtClean="0">
                <a:hlinkClick r:id="rId10"/>
              </a:rPr>
              <a:t>30 </a:t>
            </a:r>
            <a:r>
              <a:rPr lang="en-US" dirty="0" err="1" smtClean="0">
                <a:hlinkClick r:id="rId10"/>
              </a:rPr>
              <a:t>Doradus</a:t>
            </a:r>
            <a:r>
              <a:rPr lang="en-US" dirty="0" smtClean="0"/>
              <a:t> lies a </a:t>
            </a:r>
            <a:r>
              <a:rPr lang="en-US" dirty="0" smtClean="0">
                <a:hlinkClick r:id="rId11"/>
              </a:rPr>
              <a:t>huge cluster</a:t>
            </a:r>
            <a:r>
              <a:rPr lang="en-US" dirty="0" smtClean="0"/>
              <a:t> of the largest, hottest, most massive stars known. These stars, known collectively as </a:t>
            </a:r>
            <a:r>
              <a:rPr lang="en-US" dirty="0" smtClean="0">
                <a:hlinkClick r:id="rId12"/>
              </a:rPr>
              <a:t>star cluster R136</a:t>
            </a:r>
            <a:r>
              <a:rPr lang="en-US" dirty="0" smtClean="0"/>
              <a:t>, were captured above in </a:t>
            </a:r>
            <a:r>
              <a:rPr lang="en-US" dirty="0" smtClean="0">
                <a:hlinkClick r:id="rId13"/>
              </a:rPr>
              <a:t>visible light</a:t>
            </a:r>
            <a:r>
              <a:rPr lang="en-US" dirty="0" smtClean="0"/>
              <a:t> by the newly installed </a:t>
            </a:r>
            <a:r>
              <a:rPr lang="en-US" dirty="0" smtClean="0">
                <a:hlinkClick r:id="rId9"/>
              </a:rPr>
              <a:t>Wide Field Camera</a:t>
            </a:r>
            <a:r>
              <a:rPr lang="en-US" dirty="0" smtClean="0"/>
              <a:t> peering though the recently refurbished </a:t>
            </a:r>
            <a:r>
              <a:rPr lang="en-US" dirty="0" smtClean="0">
                <a:hlinkClick r:id="rId14"/>
              </a:rPr>
              <a:t>Hubble Space Telescope</a:t>
            </a:r>
            <a:r>
              <a:rPr lang="en-US" dirty="0" smtClean="0"/>
              <a:t>. Gas and </a:t>
            </a:r>
            <a:r>
              <a:rPr lang="en-US" dirty="0" smtClean="0">
                <a:hlinkClick r:id="rId15"/>
              </a:rPr>
              <a:t>dust</a:t>
            </a:r>
            <a:r>
              <a:rPr lang="en-US" dirty="0" smtClean="0"/>
              <a:t> clouds in </a:t>
            </a:r>
            <a:r>
              <a:rPr lang="en-US" dirty="0" smtClean="0">
                <a:hlinkClick r:id="rId16"/>
              </a:rPr>
              <a:t>30 </a:t>
            </a:r>
            <a:r>
              <a:rPr lang="en-US" dirty="0" err="1" smtClean="0">
                <a:hlinkClick r:id="rId16"/>
              </a:rPr>
              <a:t>Doradus</a:t>
            </a:r>
            <a:r>
              <a:rPr lang="en-US" dirty="0" smtClean="0"/>
              <a:t>, also known as the </a:t>
            </a:r>
            <a:r>
              <a:rPr lang="en-US" dirty="0" smtClean="0">
                <a:hlinkClick r:id="rId17"/>
              </a:rPr>
              <a:t>Tarantula</a:t>
            </a:r>
            <a:r>
              <a:rPr lang="en-US" dirty="0" smtClean="0"/>
              <a:t> Nebula, have been sculpted into elongated shapes by powerful </a:t>
            </a:r>
            <a:r>
              <a:rPr lang="en-US" dirty="0" smtClean="0">
                <a:hlinkClick r:id="rId18"/>
              </a:rPr>
              <a:t>winds</a:t>
            </a:r>
            <a:r>
              <a:rPr lang="en-US" dirty="0" smtClean="0"/>
              <a:t> and </a:t>
            </a:r>
            <a:r>
              <a:rPr lang="en-US" dirty="0" smtClean="0">
                <a:hlinkClick r:id="rId19"/>
              </a:rPr>
              <a:t>ultraviolet radiation</a:t>
            </a:r>
            <a:r>
              <a:rPr lang="en-US" dirty="0" smtClean="0"/>
              <a:t> from these hot cluster stars. The </a:t>
            </a:r>
            <a:r>
              <a:rPr lang="en-US" dirty="0" smtClean="0">
                <a:hlinkClick r:id="rId20"/>
              </a:rPr>
              <a:t>30 </a:t>
            </a:r>
            <a:r>
              <a:rPr lang="en-US" dirty="0" err="1" smtClean="0">
                <a:hlinkClick r:id="rId20"/>
              </a:rPr>
              <a:t>Doradus</a:t>
            </a:r>
            <a:r>
              <a:rPr lang="en-US" dirty="0" smtClean="0">
                <a:hlinkClick r:id="rId20"/>
              </a:rPr>
              <a:t> Nebula</a:t>
            </a:r>
            <a:r>
              <a:rPr lang="en-US" dirty="0" smtClean="0"/>
              <a:t> lies </a:t>
            </a:r>
            <a:r>
              <a:rPr lang="en-US" dirty="0" smtClean="0">
                <a:hlinkClick r:id="rId21"/>
              </a:rPr>
              <a:t>within a neighboring galaxy</a:t>
            </a:r>
            <a:r>
              <a:rPr lang="en-US" dirty="0" smtClean="0"/>
              <a:t> known as the </a:t>
            </a:r>
            <a:r>
              <a:rPr lang="en-US" dirty="0" smtClean="0">
                <a:hlinkClick r:id="rId22"/>
              </a:rPr>
              <a:t>Large </a:t>
            </a:r>
            <a:r>
              <a:rPr lang="en-US" dirty="0" err="1" smtClean="0">
                <a:hlinkClick r:id="rId22"/>
              </a:rPr>
              <a:t>Magellanic</a:t>
            </a:r>
            <a:r>
              <a:rPr lang="en-US" dirty="0" smtClean="0">
                <a:hlinkClick r:id="rId22"/>
              </a:rPr>
              <a:t> Cloud</a:t>
            </a:r>
            <a:r>
              <a:rPr lang="en-US" dirty="0" smtClean="0"/>
              <a:t> and is located a mere 170,000 </a:t>
            </a:r>
            <a:r>
              <a:rPr lang="en-US" dirty="0" smtClean="0">
                <a:hlinkClick r:id="rId23"/>
              </a:rPr>
              <a:t>light-years</a:t>
            </a:r>
            <a:r>
              <a:rPr lang="en-US" dirty="0" smtClean="0"/>
              <a:t> away.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44</a:t>
            </a:fld>
            <a:endParaRPr lang="pl-P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Colors of IC 1795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smtClean="0">
                <a:hlinkClick r:id="rId4"/>
              </a:rPr>
              <a:t>Don Goldman</a:t>
            </a:r>
            <a:r>
              <a:rPr lang="en-US" dirty="0" smtClean="0"/>
              <a:t> </a:t>
            </a:r>
            <a:r>
              <a:rPr lang="en-US" b="1" dirty="0" smtClean="0"/>
              <a:t>Explanation: </a:t>
            </a:r>
            <a:r>
              <a:rPr lang="en-US" dirty="0" smtClean="0">
                <a:hlinkClick r:id="rId5"/>
              </a:rPr>
              <a:t>This colorful cosmic portrait</a:t>
            </a:r>
            <a:r>
              <a:rPr lang="en-US" dirty="0" smtClean="0"/>
              <a:t> features </a:t>
            </a:r>
            <a:r>
              <a:rPr lang="en-US" dirty="0" smtClean="0">
                <a:hlinkClick r:id="rId6"/>
              </a:rPr>
              <a:t>glowing gas and obscuring dust</a:t>
            </a:r>
            <a:r>
              <a:rPr lang="en-US" dirty="0" smtClean="0"/>
              <a:t> clouds in IC 1795, a star forming region in the northern constellation Cassiopeia. The nebula's colors were created by adopting the </a:t>
            </a:r>
            <a:r>
              <a:rPr lang="en-US" dirty="0" smtClean="0">
                <a:hlinkClick r:id="rId7"/>
              </a:rPr>
              <a:t>Hubble false-color palette</a:t>
            </a:r>
            <a:r>
              <a:rPr lang="en-US" dirty="0" smtClean="0"/>
              <a:t> for mapping narrow emission from oxygen, hydrogen, and sulfur atoms to blue, green and red colors, and further blending the data with images of the region recorded through broadband filters. Not far on the sky from the famous </a:t>
            </a:r>
            <a:r>
              <a:rPr lang="en-US" dirty="0" smtClean="0">
                <a:hlinkClick r:id="rId8"/>
              </a:rPr>
              <a:t>Double Star Cluster</a:t>
            </a:r>
            <a:r>
              <a:rPr lang="en-US" dirty="0" smtClean="0"/>
              <a:t> in </a:t>
            </a:r>
            <a:r>
              <a:rPr lang="en-US" dirty="0" err="1" smtClean="0"/>
              <a:t>Perseus</a:t>
            </a:r>
            <a:r>
              <a:rPr lang="en-US" dirty="0" smtClean="0"/>
              <a:t>, IC 1795 is itself located next to IC 1805, the </a:t>
            </a:r>
            <a:r>
              <a:rPr lang="en-US" dirty="0" smtClean="0">
                <a:hlinkClick r:id="rId9"/>
              </a:rPr>
              <a:t>Heart Nebula</a:t>
            </a:r>
            <a:r>
              <a:rPr lang="en-US" dirty="0" smtClean="0"/>
              <a:t>, as part of a </a:t>
            </a:r>
            <a:r>
              <a:rPr lang="en-US" dirty="0" smtClean="0">
                <a:hlinkClick r:id="rId10"/>
              </a:rPr>
              <a:t>complex of star forming regions</a:t>
            </a:r>
            <a:r>
              <a:rPr lang="en-US" dirty="0" smtClean="0"/>
              <a:t> that lie at the edge of a large molecular cloud. Located just over 6,000 light-years away, the larger star forming complex sprawls along the </a:t>
            </a:r>
            <a:r>
              <a:rPr lang="en-US" dirty="0" err="1" smtClean="0"/>
              <a:t>Perseus</a:t>
            </a:r>
            <a:r>
              <a:rPr lang="en-US" dirty="0" smtClean="0"/>
              <a:t> spiral arm of our </a:t>
            </a:r>
            <a:r>
              <a:rPr lang="en-US" dirty="0" smtClean="0">
                <a:hlinkClick r:id="rId11"/>
              </a:rPr>
              <a:t>Milky Way Galaxy</a:t>
            </a:r>
            <a:r>
              <a:rPr lang="en-US" dirty="0" smtClean="0"/>
              <a:t>. At that distance, this picture would span about 70 light-years across IC 1795.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45</a:t>
            </a:fld>
            <a:endParaRPr lang="pl-P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Dust Pillar of the Carina Nebula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a:t>
            </a:r>
            <a:r>
              <a:rPr lang="en-US" dirty="0" smtClean="0"/>
              <a:t>, and </a:t>
            </a:r>
            <a:r>
              <a:rPr lang="en-US" dirty="0" smtClean="0">
                <a:hlinkClick r:id="rId5"/>
              </a:rPr>
              <a:t>M. </a:t>
            </a:r>
            <a:r>
              <a:rPr lang="en-US" dirty="0" err="1" smtClean="0">
                <a:hlinkClick r:id="rId5"/>
              </a:rPr>
              <a:t>Livio</a:t>
            </a:r>
            <a:r>
              <a:rPr lang="en-US" dirty="0" smtClean="0"/>
              <a:t> and the </a:t>
            </a:r>
            <a:r>
              <a:rPr lang="en-US" dirty="0" smtClean="0">
                <a:hlinkClick r:id="rId6"/>
              </a:rPr>
              <a:t>Hubble 20th Anniversary</a:t>
            </a:r>
            <a:r>
              <a:rPr lang="en-US" dirty="0" smtClean="0"/>
              <a:t> Team (</a:t>
            </a:r>
            <a:r>
              <a:rPr lang="en-US" dirty="0" err="1" smtClean="0">
                <a:hlinkClick r:id="rId7"/>
              </a:rPr>
              <a:t>STScI</a:t>
            </a:r>
            <a:r>
              <a:rPr lang="en-US" dirty="0" smtClean="0"/>
              <a:t>) </a:t>
            </a:r>
            <a:r>
              <a:rPr lang="en-US" b="1" dirty="0" smtClean="0"/>
              <a:t>Explanation: </a:t>
            </a:r>
            <a:r>
              <a:rPr lang="en-US" dirty="0" smtClean="0"/>
              <a:t>Inside the head of this interstellar monster is a star that is slowly destroying it. The monster, on the right, is actually an inanimate pillar of </a:t>
            </a:r>
            <a:r>
              <a:rPr lang="en-US" dirty="0" smtClean="0">
                <a:hlinkClick r:id="rId8"/>
              </a:rPr>
              <a:t>gas</a:t>
            </a:r>
            <a:r>
              <a:rPr lang="en-US" dirty="0" smtClean="0"/>
              <a:t> and </a:t>
            </a:r>
            <a:r>
              <a:rPr lang="en-US" dirty="0" smtClean="0">
                <a:hlinkClick r:id="rId9"/>
              </a:rPr>
              <a:t>dust</a:t>
            </a:r>
            <a:r>
              <a:rPr lang="en-US" dirty="0" smtClean="0"/>
              <a:t> that measures over a </a:t>
            </a:r>
            <a:r>
              <a:rPr lang="en-US" dirty="0" smtClean="0">
                <a:hlinkClick r:id="rId10"/>
              </a:rPr>
              <a:t>light year</a:t>
            </a:r>
            <a:r>
              <a:rPr lang="en-US" dirty="0" smtClean="0"/>
              <a:t> in length. The star, not itself visible through the </a:t>
            </a:r>
            <a:r>
              <a:rPr lang="en-US" dirty="0" smtClean="0">
                <a:hlinkClick r:id="rId11"/>
              </a:rPr>
              <a:t>opaque dust</a:t>
            </a:r>
            <a:r>
              <a:rPr lang="en-US" dirty="0" smtClean="0"/>
              <a:t>, is bursting out partly by ejecting </a:t>
            </a:r>
            <a:r>
              <a:rPr lang="en-US" dirty="0" smtClean="0">
                <a:hlinkClick r:id="rId12"/>
              </a:rPr>
              <a:t>energetic beams of particles</a:t>
            </a:r>
            <a:r>
              <a:rPr lang="en-US" dirty="0" smtClean="0"/>
              <a:t>. Similar epic battles are being waged all over the star-forming </a:t>
            </a:r>
            <a:r>
              <a:rPr lang="en-US" dirty="0" smtClean="0">
                <a:hlinkClick r:id="rId13"/>
              </a:rPr>
              <a:t>Carina Nebula</a:t>
            </a:r>
            <a:r>
              <a:rPr lang="en-US" dirty="0" smtClean="0"/>
              <a:t>. The stars will win in the end, destroying their </a:t>
            </a:r>
            <a:r>
              <a:rPr lang="en-US" dirty="0" smtClean="0">
                <a:hlinkClick r:id="rId14"/>
              </a:rPr>
              <a:t>pillars of creation</a:t>
            </a:r>
            <a:r>
              <a:rPr lang="en-US" dirty="0" smtClean="0"/>
              <a:t> over the next 100,000 years, and resulting in a new </a:t>
            </a:r>
            <a:r>
              <a:rPr lang="en-US" dirty="0" smtClean="0">
                <a:hlinkClick r:id="rId15"/>
              </a:rPr>
              <a:t>open cluster</a:t>
            </a:r>
            <a:r>
              <a:rPr lang="en-US" dirty="0" smtClean="0"/>
              <a:t> of stars. The pink dots around the image are newly formed stars that have already been freed from their birth </a:t>
            </a:r>
            <a:r>
              <a:rPr lang="en-US" dirty="0" smtClean="0">
                <a:hlinkClick r:id="rId16"/>
              </a:rPr>
              <a:t>monster</a:t>
            </a:r>
            <a:r>
              <a:rPr lang="en-US" dirty="0" smtClean="0"/>
              <a:t>. The </a:t>
            </a:r>
            <a:r>
              <a:rPr lang="en-US" dirty="0" smtClean="0">
                <a:hlinkClick r:id="rId17"/>
              </a:rPr>
              <a:t>above image</a:t>
            </a:r>
            <a:r>
              <a:rPr lang="en-US" dirty="0" smtClean="0"/>
              <a:t> was released last week in commemoration of the </a:t>
            </a:r>
            <a:r>
              <a:rPr lang="en-US" dirty="0" smtClean="0">
                <a:hlinkClick r:id="rId18"/>
              </a:rPr>
              <a:t>Hubble Space Telescope</a:t>
            </a:r>
            <a:r>
              <a:rPr lang="en-US" dirty="0" smtClean="0"/>
              <a:t>s 20th year of operation. The technical name for the stellar jets are </a:t>
            </a:r>
            <a:r>
              <a:rPr lang="en-US" dirty="0" err="1" smtClean="0">
                <a:hlinkClick r:id="rId19"/>
              </a:rPr>
              <a:t>Herbig-Haro</a:t>
            </a:r>
            <a:r>
              <a:rPr lang="en-US" dirty="0" smtClean="0">
                <a:hlinkClick r:id="rId19"/>
              </a:rPr>
              <a:t> objects</a:t>
            </a:r>
            <a:r>
              <a:rPr lang="en-US" dirty="0" smtClean="0"/>
              <a:t>. How a star creates </a:t>
            </a:r>
            <a:r>
              <a:rPr lang="en-US" dirty="0" err="1" smtClean="0">
                <a:hlinkClick r:id="rId20"/>
              </a:rPr>
              <a:t>Herbig-Haro</a:t>
            </a:r>
            <a:r>
              <a:rPr lang="en-US" dirty="0" smtClean="0">
                <a:hlinkClick r:id="rId20"/>
              </a:rPr>
              <a:t> jet</a:t>
            </a:r>
            <a:r>
              <a:rPr lang="en-US" dirty="0" smtClean="0"/>
              <a:t>s is an ongoing </a:t>
            </a:r>
            <a:r>
              <a:rPr lang="en-US" dirty="0" smtClean="0">
                <a:hlinkClick r:id="rId21"/>
              </a:rPr>
              <a:t>topic of research</a:t>
            </a:r>
            <a:r>
              <a:rPr lang="en-US" dirty="0" smtClean="0"/>
              <a:t>, but it likely involves an </a:t>
            </a:r>
            <a:r>
              <a:rPr lang="en-US" dirty="0" smtClean="0">
                <a:hlinkClick r:id="rId22"/>
              </a:rPr>
              <a:t>accretion disk</a:t>
            </a:r>
            <a:r>
              <a:rPr lang="en-US" dirty="0" smtClean="0"/>
              <a:t> swirling around a central star. A second impressive </a:t>
            </a:r>
            <a:r>
              <a:rPr lang="en-US" dirty="0" err="1" smtClean="0">
                <a:hlinkClick r:id="rId23"/>
              </a:rPr>
              <a:t>Herbig-Haro</a:t>
            </a:r>
            <a:r>
              <a:rPr lang="en-US" dirty="0" smtClean="0">
                <a:hlinkClick r:id="rId23"/>
              </a:rPr>
              <a:t> jet</a:t>
            </a:r>
            <a:r>
              <a:rPr lang="en-US" dirty="0" smtClean="0"/>
              <a:t> occurs diagonally near the image center.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46</a:t>
            </a:fld>
            <a:endParaRPr lang="pl-PL"/>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Elusive Jellyfish Nebula </a:t>
            </a:r>
            <a:r>
              <a:rPr lang="en-US" dirty="0" smtClean="0"/>
              <a:t/>
            </a:r>
            <a:br>
              <a:rPr lang="en-US" dirty="0" smtClean="0"/>
            </a:br>
            <a:r>
              <a:rPr lang="en-US" b="1" dirty="0" smtClean="0"/>
              <a:t>Image Credit &amp; </a:t>
            </a:r>
            <a:r>
              <a:rPr lang="en-US" b="1" dirty="0" smtClean="0">
                <a:hlinkClick r:id="rId3"/>
              </a:rPr>
              <a:t>Copyright</a:t>
            </a:r>
            <a:r>
              <a:rPr lang="en-US" b="1" dirty="0" smtClean="0"/>
              <a:t>: </a:t>
            </a:r>
            <a:r>
              <a:rPr lang="en-US" dirty="0" smtClean="0">
                <a:hlinkClick r:id="rId4"/>
              </a:rPr>
              <a:t>Bob </a:t>
            </a:r>
            <a:r>
              <a:rPr lang="en-US" dirty="0" err="1" smtClean="0">
                <a:hlinkClick r:id="rId4"/>
              </a:rPr>
              <a:t>Franke</a:t>
            </a:r>
            <a:r>
              <a:rPr lang="en-US" dirty="0" smtClean="0"/>
              <a:t> </a:t>
            </a:r>
            <a:r>
              <a:rPr lang="en-US" b="1" dirty="0" smtClean="0"/>
              <a:t>Explanation: </a:t>
            </a:r>
            <a:r>
              <a:rPr lang="en-US" dirty="0" smtClean="0"/>
              <a:t>Normally faint and elusive, the Jellyfish Nebula is caught in </a:t>
            </a:r>
            <a:r>
              <a:rPr lang="en-US" dirty="0" smtClean="0">
                <a:hlinkClick r:id="rId5"/>
              </a:rPr>
              <a:t>this alluring, false-color</a:t>
            </a:r>
            <a:r>
              <a:rPr lang="en-US" dirty="0" smtClean="0"/>
              <a:t>, telescopic view. Flanked by two bright stars, </a:t>
            </a:r>
            <a:r>
              <a:rPr lang="en-US" dirty="0" smtClean="0">
                <a:hlinkClick r:id="rId6"/>
              </a:rPr>
              <a:t>Mu</a:t>
            </a:r>
            <a:r>
              <a:rPr lang="en-US" dirty="0" smtClean="0"/>
              <a:t> and </a:t>
            </a:r>
            <a:r>
              <a:rPr lang="en-US" dirty="0" smtClean="0">
                <a:hlinkClick r:id="rId7"/>
              </a:rPr>
              <a:t>Eta</a:t>
            </a:r>
            <a:r>
              <a:rPr lang="en-US" dirty="0" smtClean="0"/>
              <a:t> </a:t>
            </a:r>
            <a:r>
              <a:rPr lang="en-US" dirty="0" err="1" smtClean="0"/>
              <a:t>Geminorum</a:t>
            </a:r>
            <a:r>
              <a:rPr lang="en-US" dirty="0" smtClean="0"/>
              <a:t>, at the foot of a </a:t>
            </a:r>
            <a:r>
              <a:rPr lang="en-US" dirty="0" smtClean="0">
                <a:hlinkClick r:id="rId8"/>
              </a:rPr>
              <a:t>celestial twin</a:t>
            </a:r>
            <a:r>
              <a:rPr lang="en-US" dirty="0" smtClean="0"/>
              <a:t>, the Jellyfish Nebula is the brighter arcing ridge of emission with dangling tentacles below and right of center. In fact, the cosmic jellyfish is seen to be part of bubble-shaped </a:t>
            </a:r>
            <a:r>
              <a:rPr lang="en-US" dirty="0" smtClean="0">
                <a:hlinkClick r:id="rId9"/>
              </a:rPr>
              <a:t>supernova remnant IC 443</a:t>
            </a:r>
            <a:r>
              <a:rPr lang="en-US" dirty="0" smtClean="0"/>
              <a:t>, the expanding debris cloud from a </a:t>
            </a:r>
            <a:r>
              <a:rPr lang="en-US" dirty="0" smtClean="0">
                <a:hlinkClick r:id="rId10"/>
              </a:rPr>
              <a:t>massive star that exploded</a:t>
            </a:r>
            <a:r>
              <a:rPr lang="en-US" dirty="0" smtClean="0"/>
              <a:t>. Light from the explosion first reached planet Earth over 30,000 years ago. Like its cousin in astrophysical waters the </a:t>
            </a:r>
            <a:r>
              <a:rPr lang="en-US" dirty="0" smtClean="0">
                <a:hlinkClick r:id="rId11"/>
              </a:rPr>
              <a:t>Crab Nebula</a:t>
            </a:r>
            <a:r>
              <a:rPr lang="en-US" dirty="0" smtClean="0"/>
              <a:t> supernova remnant, IC 443 is </a:t>
            </a:r>
            <a:r>
              <a:rPr lang="en-US" dirty="0" smtClean="0">
                <a:hlinkClick r:id="rId12"/>
              </a:rPr>
              <a:t>known to harbor</a:t>
            </a:r>
            <a:r>
              <a:rPr lang="en-US" dirty="0" smtClean="0"/>
              <a:t> a neutron star, the remnant of the collapsed stellar core. Emission nebula </a:t>
            </a:r>
            <a:r>
              <a:rPr lang="en-US" dirty="0" err="1" smtClean="0"/>
              <a:t>Sharpless</a:t>
            </a:r>
            <a:r>
              <a:rPr lang="en-US" dirty="0" smtClean="0"/>
              <a:t> 249 fills the field at the upper left. The Jellyfish Nebula is about 5,000 light-years away. At that distance, this image would be about 300 light-years across. The color scheme used in the narrowband composite was made popular in Hubble Space Telescope images, </a:t>
            </a:r>
            <a:r>
              <a:rPr lang="en-US" dirty="0" smtClean="0">
                <a:hlinkClick r:id="rId13"/>
              </a:rPr>
              <a:t>mapping emission</a:t>
            </a:r>
            <a:r>
              <a:rPr lang="en-US" dirty="0" smtClean="0"/>
              <a:t> from oxygen, hydrogen, and sulfur atoms to blue, green and red colors.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47</a:t>
            </a:fld>
            <a:endParaRPr lang="pl-PL"/>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hlinkClick r:id="rId3"/>
              </a:rPr>
              <a:t>AE </a:t>
            </a:r>
            <a:r>
              <a:rPr lang="en-US" dirty="0" err="1" smtClean="0">
                <a:hlinkClick r:id="rId3"/>
              </a:rPr>
              <a:t>Aurigae</a:t>
            </a:r>
            <a:r>
              <a:rPr lang="en-US" dirty="0" smtClean="0"/>
              <a:t> is the bright star below and left of center in this </a:t>
            </a:r>
            <a:r>
              <a:rPr lang="en-US" dirty="0" smtClean="0">
                <a:hlinkClick r:id="rId4"/>
              </a:rPr>
              <a:t>evocative portrait of IC 405</a:t>
            </a:r>
            <a:r>
              <a:rPr lang="en-US" dirty="0" smtClean="0"/>
              <a:t>, also known as the Flaming Star Nebula. Embedded in the cosmic cloud, the hot, variable </a:t>
            </a:r>
            <a:r>
              <a:rPr lang="en-US" dirty="0" smtClean="0">
                <a:hlinkClick r:id="rId5"/>
              </a:rPr>
              <a:t>O-type star</a:t>
            </a:r>
            <a:r>
              <a:rPr lang="en-US" dirty="0" smtClean="0"/>
              <a:t> energizes the glow of hydrogen along convoluted filaments of atomic gas, its blue starlight scattered by </a:t>
            </a:r>
            <a:r>
              <a:rPr lang="en-US" dirty="0" smtClean="0">
                <a:hlinkClick r:id="rId6"/>
              </a:rPr>
              <a:t>interstellar</a:t>
            </a:r>
            <a:r>
              <a:rPr lang="en-US" dirty="0" smtClean="0"/>
              <a:t> dust. But AE </a:t>
            </a:r>
            <a:r>
              <a:rPr lang="en-US" dirty="0" err="1" smtClean="0"/>
              <a:t>Aurigae</a:t>
            </a:r>
            <a:r>
              <a:rPr lang="en-US" dirty="0" smtClean="0"/>
              <a:t> wasn't formed in the nebula it illuminates. Retracing the star's motion through space, astronomers conclude that AE </a:t>
            </a:r>
            <a:r>
              <a:rPr lang="en-US" dirty="0" err="1" smtClean="0"/>
              <a:t>Aurigae</a:t>
            </a:r>
            <a:r>
              <a:rPr lang="en-US" dirty="0" smtClean="0"/>
              <a:t> was probably born in the </a:t>
            </a:r>
            <a:r>
              <a:rPr lang="en-US" dirty="0" smtClean="0">
                <a:hlinkClick r:id="rId7"/>
              </a:rPr>
              <a:t>Orion Nebula</a:t>
            </a:r>
            <a:r>
              <a:rPr lang="en-US" dirty="0" smtClean="0"/>
              <a:t>. Close gravitational encounters with other stars ejected it from the region, along with another O star, </a:t>
            </a:r>
            <a:r>
              <a:rPr lang="en-US" dirty="0" smtClean="0">
                <a:hlinkClick r:id="rId8"/>
              </a:rPr>
              <a:t>Mu </a:t>
            </a:r>
            <a:r>
              <a:rPr lang="en-US" dirty="0" err="1" smtClean="0">
                <a:hlinkClick r:id="rId8"/>
              </a:rPr>
              <a:t>Columbae</a:t>
            </a:r>
            <a:r>
              <a:rPr lang="en-US" dirty="0" smtClean="0"/>
              <a:t>, over two million years ago. </a:t>
            </a:r>
            <a:r>
              <a:rPr lang="en-US" dirty="0" smtClean="0">
                <a:hlinkClick r:id="rId9"/>
              </a:rPr>
              <a:t>The runaway stars</a:t>
            </a:r>
            <a:r>
              <a:rPr lang="en-US" dirty="0" smtClean="0"/>
              <a:t> have drifted in opposite directions ever since, separating at about 200 kilometers per </a:t>
            </a:r>
            <a:r>
              <a:rPr lang="en-US" i="1" dirty="0" smtClean="0"/>
              <a:t>second</a:t>
            </a:r>
            <a:r>
              <a:rPr lang="en-US" dirty="0" smtClean="0"/>
              <a:t>. This sharp, detailed image of IC 405 spans over 5 light-years at the nebula's estimated distance of 1,500 light-years in the northern constellation </a:t>
            </a:r>
            <a:r>
              <a:rPr lang="en-US" dirty="0" err="1" smtClean="0">
                <a:hlinkClick r:id="rId10"/>
              </a:rPr>
              <a:t>Auriga</a:t>
            </a:r>
            <a:r>
              <a:rPr lang="en-US" dirty="0" smtClean="0"/>
              <a:t>, the Charioteer. </a:t>
            </a:r>
            <a:r>
              <a:rPr lang="pl-PL" b="1" dirty="0" smtClean="0">
                <a:hlinkClick r:id="rId11"/>
              </a:rPr>
              <a:t>Copyright</a:t>
            </a:r>
            <a:r>
              <a:rPr lang="pl-PL" b="1" dirty="0" smtClean="0"/>
              <a:t>: </a:t>
            </a:r>
            <a:r>
              <a:rPr lang="pl-PL" dirty="0" smtClean="0">
                <a:hlinkClick r:id="rId12"/>
              </a:rPr>
              <a:t>Rolf </a:t>
            </a:r>
            <a:r>
              <a:rPr lang="pl-PL" dirty="0" err="1" smtClean="0">
                <a:hlinkClick r:id="rId12"/>
              </a:rPr>
              <a:t>Geissinger</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48</a:t>
            </a:fld>
            <a:endParaRPr lang="pl-PL"/>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What's California doing in space? Drifting through the Orion Arm of the spiral Milky Way Galaxy, </a:t>
            </a:r>
            <a:r>
              <a:rPr lang="en-US" dirty="0" smtClean="0">
                <a:hlinkClick r:id="rId3"/>
              </a:rPr>
              <a:t>this cosmic cloud</a:t>
            </a:r>
            <a:r>
              <a:rPr lang="en-US" dirty="0" smtClean="0"/>
              <a:t> by chance echoes the outline of </a:t>
            </a:r>
            <a:r>
              <a:rPr lang="en-US" dirty="0" smtClean="0">
                <a:hlinkClick r:id="rId4"/>
              </a:rPr>
              <a:t>California</a:t>
            </a:r>
            <a:r>
              <a:rPr lang="en-US" dirty="0" smtClean="0"/>
              <a:t> on the west coast of the </a:t>
            </a:r>
            <a:r>
              <a:rPr lang="en-US" dirty="0" smtClean="0">
                <a:hlinkClick r:id="rId5"/>
              </a:rPr>
              <a:t>United States</a:t>
            </a:r>
            <a:r>
              <a:rPr lang="en-US" dirty="0" smtClean="0"/>
              <a:t>. Our own Sun also lies within the Milky Way's </a:t>
            </a:r>
            <a:r>
              <a:rPr lang="en-US" dirty="0" smtClean="0">
                <a:hlinkClick r:id="rId6"/>
              </a:rPr>
              <a:t>Orion Arm</a:t>
            </a:r>
            <a:r>
              <a:rPr lang="en-US" dirty="0" smtClean="0"/>
              <a:t>, only about 1,500 light-years from the </a:t>
            </a:r>
            <a:r>
              <a:rPr lang="en-US" dirty="0" smtClean="0">
                <a:hlinkClick r:id="rId7"/>
              </a:rPr>
              <a:t>California Nebula</a:t>
            </a:r>
            <a:r>
              <a:rPr lang="en-US" dirty="0" smtClean="0"/>
              <a:t>. Also known as </a:t>
            </a:r>
            <a:r>
              <a:rPr lang="en-US" dirty="0" smtClean="0">
                <a:hlinkClick r:id="rId8"/>
              </a:rPr>
              <a:t>NGC 1499</a:t>
            </a:r>
            <a:r>
              <a:rPr lang="en-US" dirty="0" smtClean="0"/>
              <a:t>, the classic emission nebula is around 100 </a:t>
            </a:r>
            <a:r>
              <a:rPr lang="en-US" dirty="0" smtClean="0">
                <a:hlinkClick r:id="rId9"/>
              </a:rPr>
              <a:t>light-year</a:t>
            </a:r>
            <a:r>
              <a:rPr lang="en-US" dirty="0" smtClean="0"/>
              <a:t>s long. On many images, the most prominent glow of the California Nebula is the red light characteristic of </a:t>
            </a:r>
            <a:r>
              <a:rPr lang="en-US" dirty="0" smtClean="0">
                <a:hlinkClick r:id="rId10"/>
              </a:rPr>
              <a:t>hydrogen</a:t>
            </a:r>
            <a:r>
              <a:rPr lang="en-US" dirty="0" smtClean="0"/>
              <a:t> atoms recombining with </a:t>
            </a:r>
            <a:r>
              <a:rPr lang="en-US" dirty="0" smtClean="0">
                <a:hlinkClick r:id="rId11"/>
              </a:rPr>
              <a:t>long lost</a:t>
            </a:r>
            <a:r>
              <a:rPr lang="en-US" dirty="0" smtClean="0"/>
              <a:t> electrons, stripped away (</a:t>
            </a:r>
            <a:r>
              <a:rPr lang="en-US" dirty="0" smtClean="0">
                <a:hlinkClick r:id="rId12"/>
              </a:rPr>
              <a:t>ionized</a:t>
            </a:r>
            <a:r>
              <a:rPr lang="en-US" dirty="0" smtClean="0"/>
              <a:t>) by energetic starlight. In the </a:t>
            </a:r>
            <a:r>
              <a:rPr lang="en-US" dirty="0" smtClean="0">
                <a:hlinkClick r:id="rId13"/>
              </a:rPr>
              <a:t>above image</a:t>
            </a:r>
            <a:r>
              <a:rPr lang="en-US" dirty="0" smtClean="0"/>
              <a:t>, however, hydrogen is colored green, while sulfur is </a:t>
            </a:r>
            <a:r>
              <a:rPr lang="en-US" dirty="0" smtClean="0">
                <a:hlinkClick r:id="rId14"/>
              </a:rPr>
              <a:t>mapped</a:t>
            </a:r>
            <a:r>
              <a:rPr lang="en-US" dirty="0" smtClean="0"/>
              <a:t> to red and oxygen mapped to blue. The star most likely providing the energetic starlight that ionizes much of the nebular gas is the bright, hot, bluish </a:t>
            </a:r>
            <a:r>
              <a:rPr lang="en-US" dirty="0" smtClean="0">
                <a:hlinkClick r:id="rId15"/>
              </a:rPr>
              <a:t>Xi </a:t>
            </a:r>
            <a:r>
              <a:rPr lang="en-US" dirty="0" err="1" smtClean="0">
                <a:hlinkClick r:id="rId15"/>
              </a:rPr>
              <a:t>Persei</a:t>
            </a:r>
            <a:r>
              <a:rPr lang="en-US" dirty="0" smtClean="0"/>
              <a:t>, just outside the right image edge. A regular target for </a:t>
            </a:r>
            <a:r>
              <a:rPr lang="en-US" dirty="0" err="1" smtClean="0"/>
              <a:t>astrophotographers</a:t>
            </a:r>
            <a:r>
              <a:rPr lang="en-US" dirty="0" smtClean="0"/>
              <a:t>, the California Nebula </a:t>
            </a:r>
            <a:r>
              <a:rPr lang="en-US" dirty="0" smtClean="0">
                <a:hlinkClick r:id="rId16"/>
              </a:rPr>
              <a:t>can be spotted</a:t>
            </a:r>
            <a:r>
              <a:rPr lang="en-US" dirty="0" smtClean="0"/>
              <a:t> with a wide-field telescope under a dark sky toward the constellation of </a:t>
            </a:r>
            <a:r>
              <a:rPr lang="en-US" dirty="0" err="1" smtClean="0">
                <a:hlinkClick r:id="rId17"/>
              </a:rPr>
              <a:t>Perseus</a:t>
            </a:r>
            <a:r>
              <a:rPr lang="en-US" dirty="0" smtClean="0"/>
              <a:t>, not far from the </a:t>
            </a:r>
            <a:r>
              <a:rPr lang="en-US" dirty="0" smtClean="0">
                <a:hlinkClick r:id="rId18"/>
              </a:rPr>
              <a:t>Pleiades</a:t>
            </a:r>
            <a:r>
              <a:rPr lang="en-US" dirty="0" smtClean="0"/>
              <a:t>. </a:t>
            </a:r>
            <a:r>
              <a:rPr lang="pl-PL" dirty="0" smtClean="0">
                <a:hlinkClick r:id="rId19"/>
              </a:rPr>
              <a:t>Markus </a:t>
            </a:r>
            <a:r>
              <a:rPr lang="pl-PL" dirty="0" err="1" smtClean="0">
                <a:hlinkClick r:id="rId19"/>
              </a:rPr>
              <a:t>Noller</a:t>
            </a:r>
            <a:r>
              <a:rPr lang="pl-PL" dirty="0" smtClean="0"/>
              <a:t> (</a:t>
            </a:r>
            <a:r>
              <a:rPr lang="pl-PL" dirty="0" err="1" smtClean="0">
                <a:hlinkClick r:id="rId20"/>
              </a:rPr>
              <a:t>Deep</a:t>
            </a:r>
            <a:r>
              <a:rPr lang="pl-PL" dirty="0" smtClean="0">
                <a:hlinkClick r:id="rId20"/>
              </a:rPr>
              <a:t> </a:t>
            </a:r>
            <a:r>
              <a:rPr lang="pl-PL" dirty="0" err="1" smtClean="0">
                <a:hlinkClick r:id="rId20"/>
              </a:rPr>
              <a:t>Sky</a:t>
            </a:r>
            <a:r>
              <a:rPr lang="pl-PL" dirty="0" smtClean="0">
                <a:hlinkClick r:id="rId20"/>
              </a:rPr>
              <a:t> </a:t>
            </a:r>
            <a:r>
              <a:rPr lang="pl-PL" dirty="0" err="1" smtClean="0">
                <a:hlinkClick r:id="rId20"/>
              </a:rPr>
              <a:t>Images</a:t>
            </a:r>
            <a:r>
              <a:rPr lang="pl-PL" dirty="0" smtClean="0"/>
              <a:t>)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49</a:t>
            </a:fld>
            <a:endParaRPr lang="pl-PL"/>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Long Stem Rosette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smtClean="0"/>
              <a:t>Adam Block (</a:t>
            </a:r>
            <a:r>
              <a:rPr lang="en-US" dirty="0" smtClean="0">
                <a:hlinkClick r:id="rId4"/>
              </a:rPr>
              <a:t>Caelum Observatory</a:t>
            </a:r>
            <a:r>
              <a:rPr lang="en-US" dirty="0" smtClean="0"/>
              <a:t>) and </a:t>
            </a:r>
            <a:br>
              <a:rPr lang="en-US" dirty="0" smtClean="0"/>
            </a:br>
            <a:r>
              <a:rPr lang="en-US" dirty="0" smtClean="0">
                <a:hlinkClick r:id="rId5"/>
              </a:rPr>
              <a:t>Tim Puckett</a:t>
            </a:r>
            <a:r>
              <a:rPr lang="en-US" dirty="0" smtClean="0"/>
              <a:t> </a:t>
            </a:r>
            <a:r>
              <a:rPr lang="en-US" b="1" dirty="0" smtClean="0"/>
              <a:t>Explanation: </a:t>
            </a:r>
            <a:r>
              <a:rPr lang="en-US" dirty="0" smtClean="0"/>
              <a:t>The Rosette Nebula (aka NGC 2237) is not the only cosmic cloud of gas and dust to evoke the </a:t>
            </a:r>
            <a:r>
              <a:rPr lang="en-US" dirty="0" smtClean="0">
                <a:hlinkClick r:id="rId6"/>
              </a:rPr>
              <a:t>imagery</a:t>
            </a:r>
            <a:r>
              <a:rPr lang="en-US" dirty="0" smtClean="0"/>
              <a:t> of </a:t>
            </a:r>
            <a:r>
              <a:rPr lang="en-US" dirty="0" smtClean="0">
                <a:hlinkClick r:id="rId7"/>
              </a:rPr>
              <a:t>flowers</a:t>
            </a:r>
            <a:r>
              <a:rPr lang="en-US" dirty="0" smtClean="0"/>
              <a:t>. But it is the one most often suggested as a suitable astronomy image for Valentine's Day. Of the many excellent </a:t>
            </a:r>
            <a:r>
              <a:rPr lang="en-US" dirty="0" smtClean="0">
                <a:hlinkClick r:id="rId8"/>
              </a:rPr>
              <a:t>Rosette Nebula</a:t>
            </a:r>
            <a:r>
              <a:rPr lang="en-US" dirty="0" smtClean="0"/>
              <a:t> pictures submitted to APOD editors, </a:t>
            </a:r>
            <a:r>
              <a:rPr lang="en-US" dirty="0" smtClean="0">
                <a:hlinkClick r:id="rId9"/>
              </a:rPr>
              <a:t>this view</a:t>
            </a:r>
            <a:r>
              <a:rPr lang="en-US" dirty="0" smtClean="0"/>
              <a:t> seemed most appropriate, with a long stem of </a:t>
            </a:r>
            <a:r>
              <a:rPr lang="en-US" dirty="0" smtClean="0">
                <a:hlinkClick r:id="rId10"/>
              </a:rPr>
              <a:t>glowing hydrogen</a:t>
            </a:r>
            <a:r>
              <a:rPr lang="en-US" dirty="0" smtClean="0"/>
              <a:t> gas in the region included in the composition. At the edge of a large </a:t>
            </a:r>
            <a:r>
              <a:rPr lang="en-US" dirty="0" smtClean="0">
                <a:hlinkClick r:id="rId11"/>
              </a:rPr>
              <a:t>molecular cloud</a:t>
            </a:r>
            <a:r>
              <a:rPr lang="en-US" dirty="0" smtClean="0"/>
              <a:t> in </a:t>
            </a:r>
            <a:r>
              <a:rPr lang="en-US" dirty="0" err="1" smtClean="0"/>
              <a:t>Monoceros</a:t>
            </a:r>
            <a:r>
              <a:rPr lang="en-US" dirty="0" smtClean="0"/>
              <a:t>, some 5,000 light years away, the petals of this rose are actually a stellar nursery whose lovely, symmetric shape is sculpted by the winds and radiation from its central cluster of </a:t>
            </a:r>
            <a:r>
              <a:rPr lang="en-US" dirty="0" smtClean="0">
                <a:hlinkClick r:id="rId12"/>
              </a:rPr>
              <a:t>hot young stars</a:t>
            </a:r>
            <a:r>
              <a:rPr lang="en-US" dirty="0" smtClean="0"/>
              <a:t>. The stars in the energetic cluster, cataloged </a:t>
            </a:r>
            <a:r>
              <a:rPr lang="en-US" dirty="0" smtClean="0">
                <a:hlinkClick r:id="rId13"/>
              </a:rPr>
              <a:t>as NGC 2244</a:t>
            </a:r>
            <a:r>
              <a:rPr lang="en-US" dirty="0" smtClean="0"/>
              <a:t>, are only a few million years old, while the central cavity in the Rosette Nebula is about 50 light-years in diameter. </a:t>
            </a:r>
            <a:r>
              <a:rPr lang="en-US" dirty="0" smtClean="0">
                <a:hlinkClick r:id="rId14"/>
              </a:rPr>
              <a:t>Happy Valentine's Day</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50</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a:t>
            </a:fld>
            <a:endParaRPr lang="pl-PL"/>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Would the </a:t>
            </a:r>
            <a:r>
              <a:rPr lang="en-US" dirty="0" smtClean="0">
                <a:hlinkClick r:id="rId3"/>
              </a:rPr>
              <a:t>Rosette Nebula</a:t>
            </a:r>
            <a:r>
              <a:rPr lang="en-US" dirty="0" smtClean="0"/>
              <a:t> by any other </a:t>
            </a:r>
            <a:r>
              <a:rPr lang="en-US" dirty="0" smtClean="0">
                <a:hlinkClick r:id="rId4"/>
              </a:rPr>
              <a:t>name</a:t>
            </a:r>
            <a:r>
              <a:rPr lang="en-US" dirty="0" smtClean="0"/>
              <a:t> </a:t>
            </a:r>
            <a:r>
              <a:rPr lang="en-US" i="1" dirty="0" smtClean="0"/>
              <a:t>look</a:t>
            </a:r>
            <a:r>
              <a:rPr lang="en-US" dirty="0" smtClean="0"/>
              <a:t> as </a:t>
            </a:r>
            <a:r>
              <a:rPr lang="en-US" dirty="0" smtClean="0">
                <a:hlinkClick r:id="rId5"/>
              </a:rPr>
              <a:t>sweet</a:t>
            </a:r>
            <a:r>
              <a:rPr lang="en-US" dirty="0" smtClean="0"/>
              <a:t>? The bland </a:t>
            </a:r>
            <a:r>
              <a:rPr lang="en-US" dirty="0" smtClean="0">
                <a:hlinkClick r:id="rId6"/>
              </a:rPr>
              <a:t>New General Catalog</a:t>
            </a:r>
            <a:r>
              <a:rPr lang="en-US" dirty="0" smtClean="0"/>
              <a:t> designation of </a:t>
            </a:r>
            <a:r>
              <a:rPr lang="en-US" dirty="0" smtClean="0">
                <a:hlinkClick r:id="rId7"/>
              </a:rPr>
              <a:t>NGC 2237</a:t>
            </a:r>
            <a:r>
              <a:rPr lang="en-US" dirty="0" smtClean="0"/>
              <a:t> doesn't appear to diminish the appearance of </a:t>
            </a:r>
            <a:r>
              <a:rPr lang="en-US" dirty="0" smtClean="0">
                <a:hlinkClick r:id="rId8"/>
              </a:rPr>
              <a:t>this</a:t>
            </a:r>
            <a:r>
              <a:rPr lang="en-US" dirty="0" smtClean="0"/>
              <a:t> flowery </a:t>
            </a:r>
            <a:r>
              <a:rPr lang="en-US" dirty="0" smtClean="0">
                <a:hlinkClick r:id="rId9"/>
              </a:rPr>
              <a:t>emission nebula</a:t>
            </a:r>
            <a:r>
              <a:rPr lang="en-US" dirty="0" smtClean="0"/>
              <a:t>. Inside the nebula lies an </a:t>
            </a:r>
            <a:r>
              <a:rPr lang="en-US" dirty="0" smtClean="0">
                <a:hlinkClick r:id="rId10"/>
              </a:rPr>
              <a:t>open cluster</a:t>
            </a:r>
            <a:r>
              <a:rPr lang="en-US" dirty="0" smtClean="0"/>
              <a:t> of bright young stars designated </a:t>
            </a:r>
            <a:r>
              <a:rPr lang="en-US" dirty="0" smtClean="0">
                <a:hlinkClick r:id="rId11"/>
              </a:rPr>
              <a:t>NGC 2244</a:t>
            </a:r>
            <a:r>
              <a:rPr lang="en-US" dirty="0" smtClean="0"/>
              <a:t>. These stars </a:t>
            </a:r>
            <a:r>
              <a:rPr lang="en-US" dirty="0" smtClean="0">
                <a:hlinkClick r:id="rId12"/>
              </a:rPr>
              <a:t>formed about four million years ago</a:t>
            </a:r>
            <a:r>
              <a:rPr lang="en-US" dirty="0" smtClean="0"/>
              <a:t> from the nebular material and their </a:t>
            </a:r>
            <a:r>
              <a:rPr lang="en-US" dirty="0" smtClean="0">
                <a:hlinkClick r:id="rId13"/>
              </a:rPr>
              <a:t>stellar winds</a:t>
            </a:r>
            <a:r>
              <a:rPr lang="en-US" dirty="0" smtClean="0"/>
              <a:t> are clearing a hole in the nebula's center, insulated by a layer of </a:t>
            </a:r>
            <a:r>
              <a:rPr lang="en-US" dirty="0" smtClean="0">
                <a:hlinkClick r:id="rId14"/>
              </a:rPr>
              <a:t>dust</a:t>
            </a:r>
            <a:r>
              <a:rPr lang="en-US" dirty="0" smtClean="0"/>
              <a:t> and hot gas. </a:t>
            </a:r>
            <a:r>
              <a:rPr lang="en-US" dirty="0" smtClean="0">
                <a:hlinkClick r:id="rId15"/>
              </a:rPr>
              <a:t>Ultraviolet light</a:t>
            </a:r>
            <a:r>
              <a:rPr lang="en-US" dirty="0" smtClean="0"/>
              <a:t> from the hot cluster stars causes the surrounding nebula to </a:t>
            </a:r>
            <a:r>
              <a:rPr lang="en-US" dirty="0" smtClean="0">
                <a:hlinkClick r:id="rId16"/>
              </a:rPr>
              <a:t>glow</a:t>
            </a:r>
            <a:r>
              <a:rPr lang="en-US" dirty="0" smtClean="0"/>
              <a:t>. The </a:t>
            </a:r>
            <a:r>
              <a:rPr lang="en-US" dirty="0" smtClean="0">
                <a:hlinkClick r:id="rId17"/>
              </a:rPr>
              <a:t>Rosette Nebula</a:t>
            </a:r>
            <a:r>
              <a:rPr lang="en-US" dirty="0" smtClean="0"/>
              <a:t> spans about 100 </a:t>
            </a:r>
            <a:r>
              <a:rPr lang="en-US" dirty="0" smtClean="0">
                <a:hlinkClick r:id="rId18"/>
              </a:rPr>
              <a:t>light-years</a:t>
            </a:r>
            <a:r>
              <a:rPr lang="en-US" dirty="0" smtClean="0"/>
              <a:t> across, lies </a:t>
            </a:r>
            <a:r>
              <a:rPr lang="en-US" dirty="0" smtClean="0">
                <a:hlinkClick r:id="rId19"/>
              </a:rPr>
              <a:t>about 5000 light-years away</a:t>
            </a:r>
            <a:r>
              <a:rPr lang="en-US" dirty="0" smtClean="0"/>
              <a:t>, and can be seen with a small telescope towards the </a:t>
            </a:r>
            <a:r>
              <a:rPr lang="en-US" dirty="0" smtClean="0">
                <a:hlinkClick r:id="rId20"/>
              </a:rPr>
              <a:t>constellation</a:t>
            </a:r>
            <a:r>
              <a:rPr lang="en-US" dirty="0" smtClean="0"/>
              <a:t> of the Unicorn (</a:t>
            </a:r>
            <a:r>
              <a:rPr lang="en-US" dirty="0" err="1" smtClean="0">
                <a:hlinkClick r:id="rId21"/>
              </a:rPr>
              <a:t>Monoceros</a:t>
            </a:r>
            <a:r>
              <a:rPr lang="en-US" dirty="0" smtClean="0"/>
              <a:t>). </a:t>
            </a:r>
            <a:r>
              <a:rPr lang="pl-PL" b="1" dirty="0" smtClean="0">
                <a:hlinkClick r:id="rId22"/>
              </a:rPr>
              <a:t>Copyright</a:t>
            </a:r>
            <a:r>
              <a:rPr lang="pl-PL" b="1" dirty="0" smtClean="0"/>
              <a:t>: </a:t>
            </a:r>
            <a:r>
              <a:rPr lang="pl-PL" dirty="0" smtClean="0">
                <a:hlinkClick r:id="rId23"/>
              </a:rPr>
              <a:t>Brian Lula</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51</a:t>
            </a:fld>
            <a:endParaRPr lang="pl-PL"/>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Hubble's Lagoon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 Hubble Space Telescope</a:t>
            </a:r>
            <a:r>
              <a:rPr lang="en-US" dirty="0" smtClean="0"/>
              <a:t> </a:t>
            </a:r>
            <a:r>
              <a:rPr lang="en-US" b="1" dirty="0" smtClean="0"/>
              <a:t>Explanation: </a:t>
            </a:r>
            <a:r>
              <a:rPr lang="en-US" dirty="0" smtClean="0"/>
              <a:t>Like </a:t>
            </a:r>
            <a:r>
              <a:rPr lang="en-US" dirty="0" smtClean="0">
                <a:hlinkClick r:id="rId5"/>
              </a:rPr>
              <a:t>brush strokes</a:t>
            </a:r>
            <a:r>
              <a:rPr lang="en-US" dirty="0" smtClean="0"/>
              <a:t> on a canvas, ridges of color seem to </a:t>
            </a:r>
            <a:r>
              <a:rPr lang="en-US" dirty="0" smtClean="0">
                <a:hlinkClick r:id="rId6"/>
              </a:rPr>
              <a:t>flow across this scene</a:t>
            </a:r>
            <a:r>
              <a:rPr lang="en-US" dirty="0" smtClean="0"/>
              <a:t>. But here, the canvas is nearly 3 light-years wide and the colors map emission from ionized gas in the Lagoon Nebula, recorded by the Hubble Space Telescope's </a:t>
            </a:r>
            <a:r>
              <a:rPr lang="en-US" dirty="0" smtClean="0">
                <a:hlinkClick r:id="rId7"/>
              </a:rPr>
              <a:t>Advanced Camera for Surveys</a:t>
            </a:r>
            <a:r>
              <a:rPr lang="en-US" dirty="0" smtClean="0"/>
              <a:t>. Also known as M8, the nebula is a </a:t>
            </a:r>
            <a:r>
              <a:rPr lang="en-US" dirty="0" smtClean="0">
                <a:hlinkClick r:id="rId8"/>
              </a:rPr>
              <a:t>star forming region</a:t>
            </a:r>
            <a:r>
              <a:rPr lang="en-US" dirty="0" smtClean="0"/>
              <a:t> about 5,000 light-years distant in the constellation Sagittarius. Hubble's remarkably sharp, </a:t>
            </a:r>
            <a:r>
              <a:rPr lang="en-US" dirty="0" smtClean="0">
                <a:hlinkClick r:id="rId6"/>
              </a:rPr>
              <a:t>close-up view</a:t>
            </a:r>
            <a:r>
              <a:rPr lang="en-US" dirty="0" smtClean="0"/>
              <a:t> reveals undulating shapes sculpted by the energetic light and winds from the region's new born stars. </a:t>
            </a:r>
            <a:r>
              <a:rPr lang="en-US" dirty="0" smtClean="0">
                <a:hlinkClick r:id="rId9"/>
              </a:rPr>
              <a:t>Of course</a:t>
            </a:r>
            <a:r>
              <a:rPr lang="en-US" dirty="0" smtClean="0"/>
              <a:t>, the Lagoon nebula is a popular target for earthbound </a:t>
            </a:r>
            <a:r>
              <a:rPr lang="en-US" dirty="0" err="1" smtClean="0"/>
              <a:t>skygazers</a:t>
            </a:r>
            <a:r>
              <a:rPr lang="en-US" dirty="0" smtClean="0"/>
              <a:t>, too. It features a prominent dust lane and bright hourglass shape in small telescopes with </a:t>
            </a:r>
            <a:r>
              <a:rPr lang="en-US" dirty="0" smtClean="0">
                <a:hlinkClick r:id="rId10"/>
              </a:rPr>
              <a:t>wider fields of view</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52</a:t>
            </a:fld>
            <a:endParaRPr lang="pl-PL"/>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M8: The Lagoon Nebula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smtClean="0"/>
              <a:t>Steve </a:t>
            </a:r>
            <a:r>
              <a:rPr lang="en-US" dirty="0" err="1" smtClean="0"/>
              <a:t>Mazlin</a:t>
            </a:r>
            <a:r>
              <a:rPr lang="en-US" dirty="0" smtClean="0"/>
              <a:t>, Jack Harvey, Rick Gilbert, and Daniel </a:t>
            </a:r>
            <a:r>
              <a:rPr lang="en-US" dirty="0" err="1" smtClean="0"/>
              <a:t>Verschatse</a:t>
            </a:r>
            <a:r>
              <a:rPr lang="en-US" dirty="0" smtClean="0"/>
              <a:t> </a:t>
            </a:r>
            <a:br>
              <a:rPr lang="en-US" dirty="0" smtClean="0"/>
            </a:br>
            <a:r>
              <a:rPr lang="en-US" dirty="0" smtClean="0"/>
              <a:t>(</a:t>
            </a:r>
            <a:r>
              <a:rPr lang="en-US" dirty="0" smtClean="0">
                <a:hlinkClick r:id="rId4"/>
              </a:rPr>
              <a:t>Star Shadows Remote Observatory</a:t>
            </a:r>
            <a:r>
              <a:rPr lang="en-US" dirty="0" smtClean="0"/>
              <a:t>, </a:t>
            </a:r>
            <a:r>
              <a:rPr lang="en-US" dirty="0" smtClean="0">
                <a:hlinkClick r:id="rId5"/>
              </a:rPr>
              <a:t>PROMPT</a:t>
            </a:r>
            <a:r>
              <a:rPr lang="en-US" dirty="0" smtClean="0"/>
              <a:t>, CTIO) </a:t>
            </a:r>
            <a:br>
              <a:rPr lang="en-US" dirty="0" smtClean="0"/>
            </a:br>
            <a:r>
              <a:rPr lang="en-US" b="1" dirty="0" smtClean="0"/>
              <a:t>Explanation: </a:t>
            </a:r>
            <a:r>
              <a:rPr lang="en-US" dirty="0" smtClean="0"/>
              <a:t>This beautiful cosmic cloud is a popular stop on telescopic tours of the constellation </a:t>
            </a:r>
            <a:r>
              <a:rPr lang="en-US" dirty="0" smtClean="0">
                <a:hlinkClick r:id="rId6"/>
              </a:rPr>
              <a:t>Sagittarius</a:t>
            </a:r>
            <a:r>
              <a:rPr lang="en-US" dirty="0" smtClean="0"/>
              <a:t>. Eighteenth century cosmic tourist </a:t>
            </a:r>
            <a:r>
              <a:rPr lang="en-US" dirty="0" smtClean="0">
                <a:hlinkClick r:id="rId7"/>
              </a:rPr>
              <a:t>Charles Messier</a:t>
            </a:r>
            <a:r>
              <a:rPr lang="en-US" dirty="0" smtClean="0"/>
              <a:t> cataloged the bright </a:t>
            </a:r>
            <a:r>
              <a:rPr lang="en-US" dirty="0" smtClean="0">
                <a:hlinkClick r:id="rId8"/>
              </a:rPr>
              <a:t>nebula as M8</a:t>
            </a:r>
            <a:r>
              <a:rPr lang="en-US" dirty="0" smtClean="0"/>
              <a:t>. Modern day astronomers recognize the Lagoon Nebula as an active stellar nursery about 5,000 light-years distant, in the direction of </a:t>
            </a:r>
            <a:r>
              <a:rPr lang="en-US" dirty="0" smtClean="0">
                <a:hlinkClick r:id="rId9"/>
              </a:rPr>
              <a:t>the center</a:t>
            </a:r>
            <a:r>
              <a:rPr lang="en-US" dirty="0" smtClean="0"/>
              <a:t> of our Milky Way Galaxy. Remarkable features can be traced through </a:t>
            </a:r>
            <a:r>
              <a:rPr lang="en-US" dirty="0" smtClean="0">
                <a:hlinkClick r:id="rId10"/>
              </a:rPr>
              <a:t>this sharp picture</a:t>
            </a:r>
            <a:r>
              <a:rPr lang="en-US" dirty="0" smtClean="0"/>
              <a:t>, showing off the Lagoon's filaments of glowing gas and dark dust clouds. </a:t>
            </a:r>
            <a:r>
              <a:rPr lang="en-US" dirty="0" smtClean="0">
                <a:hlinkClick r:id="rId11"/>
              </a:rPr>
              <a:t>Twisting near</a:t>
            </a:r>
            <a:r>
              <a:rPr lang="en-US" dirty="0" smtClean="0"/>
              <a:t> the center of the Lagoon, the bright </a:t>
            </a:r>
            <a:r>
              <a:rPr lang="en-US" dirty="0" smtClean="0">
                <a:hlinkClick r:id="rId12"/>
              </a:rPr>
              <a:t>hourglass shape</a:t>
            </a:r>
            <a:r>
              <a:rPr lang="en-US" dirty="0" smtClean="0"/>
              <a:t> is the turbulent result of extreme stellar winds and intense starlight. The alluring view is a color composite of both broad and narrow band images captured while M8 was high in dark, </a:t>
            </a:r>
            <a:r>
              <a:rPr lang="en-US" dirty="0" smtClean="0">
                <a:hlinkClick r:id="rId13"/>
              </a:rPr>
              <a:t>Chilean skies</a:t>
            </a:r>
            <a:r>
              <a:rPr lang="en-US" dirty="0" smtClean="0"/>
              <a:t>. It records the Lagoon with a bluer hue than typically represented in </a:t>
            </a:r>
            <a:r>
              <a:rPr lang="en-US" dirty="0" smtClean="0">
                <a:hlinkClick r:id="rId14"/>
              </a:rPr>
              <a:t>images dominated</a:t>
            </a:r>
            <a:r>
              <a:rPr lang="en-US" dirty="0" smtClean="0"/>
              <a:t> by the red light of the region's hydrogen emission. At the nebula's estimated distance, the picture </a:t>
            </a:r>
            <a:r>
              <a:rPr lang="en-US" dirty="0" smtClean="0">
                <a:hlinkClick r:id="rId15"/>
              </a:rPr>
              <a:t>spans</a:t>
            </a:r>
            <a:r>
              <a:rPr lang="en-US" dirty="0" smtClean="0"/>
              <a:t> about 30 light-years.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53</a:t>
            </a:fld>
            <a:endParaRPr lang="pl-PL"/>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b="1" dirty="0" smtClean="0"/>
              <a:t>The </a:t>
            </a:r>
            <a:r>
              <a:rPr lang="en-US" b="1" dirty="0" err="1" smtClean="0"/>
              <a:t>Trifid</a:t>
            </a:r>
            <a:r>
              <a:rPr lang="en-US" b="1" dirty="0" smtClean="0"/>
              <a:t> Nebula is Stars and Dust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smtClean="0">
                <a:hlinkClick r:id="rId4"/>
              </a:rPr>
              <a:t>Robert </a:t>
            </a:r>
            <a:r>
              <a:rPr lang="en-US" dirty="0" err="1" smtClean="0">
                <a:hlinkClick r:id="rId4"/>
              </a:rPr>
              <a:t>Gendler</a:t>
            </a:r>
            <a:r>
              <a:rPr lang="en-US" dirty="0" smtClean="0"/>
              <a:t>; </a:t>
            </a:r>
            <a:r>
              <a:rPr lang="en-US" i="1" dirty="0" smtClean="0"/>
              <a:t>Data Acquisition: </a:t>
            </a:r>
            <a:r>
              <a:rPr lang="en-US" dirty="0" smtClean="0">
                <a:hlinkClick r:id="rId5"/>
              </a:rPr>
              <a:t>Ryan </a:t>
            </a:r>
            <a:r>
              <a:rPr lang="en-US" dirty="0" err="1" smtClean="0">
                <a:hlinkClick r:id="rId5"/>
              </a:rPr>
              <a:t>Hannahoe</a:t>
            </a:r>
            <a:r>
              <a:rPr lang="en-US" dirty="0" smtClean="0"/>
              <a:t> </a:t>
            </a:r>
            <a:r>
              <a:rPr lang="en-US" b="1" dirty="0" smtClean="0"/>
              <a:t>Explanation: </a:t>
            </a:r>
            <a:r>
              <a:rPr lang="en-US" dirty="0" smtClean="0"/>
              <a:t>Unspeakable beauty and unimaginable bedlam can be found together in the </a:t>
            </a:r>
            <a:r>
              <a:rPr lang="en-US" dirty="0" err="1" smtClean="0">
                <a:hlinkClick r:id="rId6"/>
              </a:rPr>
              <a:t>Trifid</a:t>
            </a:r>
            <a:r>
              <a:rPr lang="en-US" dirty="0" smtClean="0">
                <a:hlinkClick r:id="rId6"/>
              </a:rPr>
              <a:t> Nebula</a:t>
            </a:r>
            <a:r>
              <a:rPr lang="en-US" dirty="0" smtClean="0"/>
              <a:t>. Also known as M20, </a:t>
            </a:r>
            <a:r>
              <a:rPr lang="en-US" dirty="0" smtClean="0">
                <a:hlinkClick r:id="rId7"/>
              </a:rPr>
              <a:t>this photogenic nebula</a:t>
            </a:r>
            <a:r>
              <a:rPr lang="en-US" dirty="0" smtClean="0"/>
              <a:t> is </a:t>
            </a:r>
            <a:r>
              <a:rPr lang="en-US" dirty="0" smtClean="0">
                <a:hlinkClick r:id="rId8"/>
              </a:rPr>
              <a:t>visible</a:t>
            </a:r>
            <a:r>
              <a:rPr lang="en-US" dirty="0" smtClean="0"/>
              <a:t> with good binoculars towards the </a:t>
            </a:r>
            <a:r>
              <a:rPr lang="en-US" dirty="0" smtClean="0">
                <a:hlinkClick r:id="rId9"/>
              </a:rPr>
              <a:t>constellation</a:t>
            </a:r>
            <a:r>
              <a:rPr lang="en-US" dirty="0" smtClean="0"/>
              <a:t> of </a:t>
            </a:r>
            <a:r>
              <a:rPr lang="en-US" dirty="0" smtClean="0">
                <a:hlinkClick r:id="rId10"/>
              </a:rPr>
              <a:t>Sagittarius</a:t>
            </a:r>
            <a:r>
              <a:rPr lang="en-US" dirty="0" smtClean="0"/>
              <a:t>. The energetic processes of </a:t>
            </a:r>
            <a:r>
              <a:rPr lang="en-US" dirty="0" smtClean="0">
                <a:hlinkClick r:id="rId11"/>
              </a:rPr>
              <a:t>star formation</a:t>
            </a:r>
            <a:r>
              <a:rPr lang="en-US" dirty="0" smtClean="0"/>
              <a:t> create not only the colors but the </a:t>
            </a:r>
            <a:r>
              <a:rPr lang="en-US" dirty="0" smtClean="0">
                <a:hlinkClick r:id="rId12"/>
              </a:rPr>
              <a:t>chaos</a:t>
            </a:r>
            <a:r>
              <a:rPr lang="en-US" dirty="0" smtClean="0"/>
              <a:t>. The </a:t>
            </a:r>
            <a:r>
              <a:rPr lang="en-US" dirty="0" smtClean="0">
                <a:hlinkClick r:id="rId13"/>
              </a:rPr>
              <a:t>red-glowing gas</a:t>
            </a:r>
            <a:r>
              <a:rPr lang="en-US" dirty="0" smtClean="0"/>
              <a:t> results from high-energy starlight striking interstellar </a:t>
            </a:r>
            <a:r>
              <a:rPr lang="en-US" dirty="0" smtClean="0">
                <a:hlinkClick r:id="rId14"/>
              </a:rPr>
              <a:t>hydrogen</a:t>
            </a:r>
            <a:r>
              <a:rPr lang="en-US" dirty="0" smtClean="0"/>
              <a:t> gas. The dark </a:t>
            </a:r>
            <a:r>
              <a:rPr lang="en-US" dirty="0" smtClean="0">
                <a:hlinkClick r:id="rId15"/>
              </a:rPr>
              <a:t>dust</a:t>
            </a:r>
            <a:r>
              <a:rPr lang="en-US" dirty="0" smtClean="0"/>
              <a:t> </a:t>
            </a:r>
            <a:r>
              <a:rPr lang="en-US" dirty="0" smtClean="0">
                <a:hlinkClick r:id="rId16"/>
              </a:rPr>
              <a:t>filaments</a:t>
            </a:r>
            <a:r>
              <a:rPr lang="en-US" dirty="0" smtClean="0"/>
              <a:t> that lace </a:t>
            </a:r>
            <a:r>
              <a:rPr lang="en-US" dirty="0" smtClean="0">
                <a:hlinkClick r:id="rId17"/>
              </a:rPr>
              <a:t>M20</a:t>
            </a:r>
            <a:r>
              <a:rPr lang="en-US" dirty="0" smtClean="0"/>
              <a:t> were created in the atmospheres of cool </a:t>
            </a:r>
            <a:r>
              <a:rPr lang="en-US" dirty="0" smtClean="0">
                <a:hlinkClick r:id="rId18"/>
              </a:rPr>
              <a:t>giant stars</a:t>
            </a:r>
            <a:r>
              <a:rPr lang="en-US" dirty="0" smtClean="0"/>
              <a:t> and in the </a:t>
            </a:r>
            <a:r>
              <a:rPr lang="en-US" dirty="0" smtClean="0">
                <a:hlinkClick r:id="rId19"/>
              </a:rPr>
              <a:t>debris</a:t>
            </a:r>
            <a:r>
              <a:rPr lang="en-US" dirty="0" smtClean="0"/>
              <a:t> from </a:t>
            </a:r>
            <a:r>
              <a:rPr lang="en-US" dirty="0" smtClean="0">
                <a:hlinkClick r:id="rId20"/>
              </a:rPr>
              <a:t>supernovae</a:t>
            </a:r>
            <a:r>
              <a:rPr lang="en-US" dirty="0" smtClean="0"/>
              <a:t> explosions. Which bright young stars light up the blue </a:t>
            </a:r>
            <a:r>
              <a:rPr lang="en-US" dirty="0" smtClean="0">
                <a:hlinkClick r:id="rId21"/>
              </a:rPr>
              <a:t>reflection nebula</a:t>
            </a:r>
            <a:r>
              <a:rPr lang="en-US" dirty="0" smtClean="0"/>
              <a:t> is still </a:t>
            </a:r>
            <a:r>
              <a:rPr lang="en-US" dirty="0" smtClean="0">
                <a:hlinkClick r:id="rId22"/>
              </a:rPr>
              <a:t>being investigated</a:t>
            </a:r>
            <a:r>
              <a:rPr lang="en-US" dirty="0" smtClean="0"/>
              <a:t>. The light from </a:t>
            </a:r>
            <a:r>
              <a:rPr lang="en-US" dirty="0" smtClean="0">
                <a:hlinkClick r:id="rId23"/>
              </a:rPr>
              <a:t>M20</a:t>
            </a:r>
            <a:r>
              <a:rPr lang="en-US" dirty="0" smtClean="0"/>
              <a:t> we see today left perhaps 3,000 years ago, although the exact distance remains unknown. Light takes about 50 years to cross </a:t>
            </a:r>
            <a:r>
              <a:rPr lang="en-US" dirty="0" smtClean="0">
                <a:hlinkClick r:id="rId24"/>
              </a:rPr>
              <a:t>M20</a:t>
            </a:r>
            <a:r>
              <a:rPr lang="en-US" dirty="0" smtClean="0"/>
              <a:t>. </a:t>
            </a:r>
            <a:endParaRPr lang="en-US"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54</a:t>
            </a:fld>
            <a:endParaRPr lang="pl-PL"/>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Bubble Nebula </a:t>
            </a:r>
            <a:r>
              <a:rPr lang="en-US" dirty="0" smtClean="0"/>
              <a:t/>
            </a:r>
            <a:br>
              <a:rPr lang="en-US" dirty="0" smtClean="0"/>
            </a:br>
            <a:r>
              <a:rPr lang="en-US" b="1" dirty="0" smtClean="0"/>
              <a:t>Credit &amp; </a:t>
            </a:r>
            <a:r>
              <a:rPr lang="en-US" b="1" dirty="0" smtClean="0">
                <a:hlinkClick r:id="rId3"/>
              </a:rPr>
              <a:t>Copyright</a:t>
            </a:r>
            <a:r>
              <a:rPr lang="en-US" b="1" dirty="0" smtClean="0"/>
              <a:t>: </a:t>
            </a:r>
            <a:r>
              <a:rPr lang="en-US" dirty="0" smtClean="0">
                <a:hlinkClick r:id="rId4"/>
              </a:rPr>
              <a:t>Dave </a:t>
            </a:r>
            <a:r>
              <a:rPr lang="en-US" dirty="0" err="1" smtClean="0">
                <a:hlinkClick r:id="rId4"/>
              </a:rPr>
              <a:t>Jurasevich</a:t>
            </a:r>
            <a:r>
              <a:rPr lang="en-US" dirty="0" smtClean="0"/>
              <a:t> (Mount Wilson Observatory) </a:t>
            </a:r>
            <a:br>
              <a:rPr lang="en-US" dirty="0" smtClean="0"/>
            </a:br>
            <a:r>
              <a:rPr lang="en-US" b="1" dirty="0" smtClean="0"/>
              <a:t>Explanation: </a:t>
            </a:r>
            <a:r>
              <a:rPr lang="en-US" dirty="0" smtClean="0"/>
              <a:t>Blown by the wind from a massive star, this interstellar apparition has a surprisingly </a:t>
            </a:r>
            <a:r>
              <a:rPr lang="en-US" dirty="0" smtClean="0">
                <a:hlinkClick r:id="rId5"/>
              </a:rPr>
              <a:t>familiar shape</a:t>
            </a:r>
            <a:r>
              <a:rPr lang="en-US" dirty="0" smtClean="0"/>
              <a:t>. Cataloged as NGC 7635, it is also known simply as </a:t>
            </a:r>
            <a:r>
              <a:rPr lang="en-US" dirty="0" smtClean="0">
                <a:hlinkClick r:id="rId6"/>
              </a:rPr>
              <a:t>The Bubble Nebula</a:t>
            </a:r>
            <a:r>
              <a:rPr lang="en-US" dirty="0" smtClean="0"/>
              <a:t>. Although it looks delicate, the 10 light-year diameter bubble offers evidence of </a:t>
            </a:r>
            <a:r>
              <a:rPr lang="en-US" dirty="0" smtClean="0">
                <a:hlinkClick r:id="rId7"/>
              </a:rPr>
              <a:t>violent processes</a:t>
            </a:r>
            <a:r>
              <a:rPr lang="en-US" dirty="0" smtClean="0"/>
              <a:t> at work. Above and right of the Bubble's center is a hot, </a:t>
            </a:r>
            <a:r>
              <a:rPr lang="en-US" dirty="0" smtClean="0">
                <a:hlinkClick r:id="rId8"/>
              </a:rPr>
              <a:t>O-type star</a:t>
            </a:r>
            <a:r>
              <a:rPr lang="en-US" dirty="0" smtClean="0"/>
              <a:t>, several hundred thousand times more luminous and approximately 45 times more massive than the Sun. A fierce stellar wind and intense radiation from that star has blasted out the </a:t>
            </a:r>
            <a:r>
              <a:rPr lang="en-US" dirty="0" smtClean="0">
                <a:hlinkClick r:id="rId9"/>
              </a:rPr>
              <a:t>structure of glowing gas</a:t>
            </a:r>
            <a:r>
              <a:rPr lang="en-US" dirty="0" smtClean="0"/>
              <a:t> against denser material </a:t>
            </a:r>
            <a:r>
              <a:rPr lang="en-US" dirty="0" smtClean="0">
                <a:hlinkClick r:id="rId10"/>
              </a:rPr>
              <a:t>in a surrounding</a:t>
            </a:r>
            <a:r>
              <a:rPr lang="en-US" dirty="0" smtClean="0"/>
              <a:t> </a:t>
            </a:r>
            <a:r>
              <a:rPr lang="en-US" dirty="0" smtClean="0">
                <a:hlinkClick r:id="rId11"/>
              </a:rPr>
              <a:t>molecular cloud</a:t>
            </a:r>
            <a:r>
              <a:rPr lang="en-US" dirty="0" smtClean="0"/>
              <a:t>. The intriguing Bubble Nebula lies a mere 11,000 light-years away toward the boastful constellation </a:t>
            </a:r>
            <a:r>
              <a:rPr lang="en-US" dirty="0" smtClean="0">
                <a:hlinkClick r:id="rId12"/>
              </a:rPr>
              <a:t>Cassiopeia</a:t>
            </a:r>
            <a:r>
              <a:rPr lang="en-US" dirty="0" smtClean="0"/>
              <a:t>. A false-color </a:t>
            </a:r>
            <a:r>
              <a:rPr lang="en-US" dirty="0" smtClean="0">
                <a:hlinkClick r:id="rId13"/>
              </a:rPr>
              <a:t>Hubble palette</a:t>
            </a:r>
            <a:r>
              <a:rPr lang="en-US" dirty="0" smtClean="0"/>
              <a:t> was used to create this sharp image and shows emission from sulfur, hydrogen, and oxygen atoms in red, green, and blue hues. </a:t>
            </a:r>
            <a:r>
              <a:rPr lang="en-US" dirty="0" smtClean="0">
                <a:hlinkClick r:id="rId14"/>
              </a:rPr>
              <a:t>The image data</a:t>
            </a:r>
            <a:r>
              <a:rPr lang="en-US" dirty="0" smtClean="0"/>
              <a:t> was recorded using a small telescope under clear, steady skies, from Mount Wilson Observatory.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55</a:t>
            </a:fld>
            <a:endParaRPr lang="pl-PL"/>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Like a ship plowing through cosmic seas, </a:t>
            </a:r>
            <a:r>
              <a:rPr lang="en-US" dirty="0" smtClean="0">
                <a:hlinkClick r:id="rId3"/>
              </a:rPr>
              <a:t>runaway star</a:t>
            </a:r>
            <a:r>
              <a:rPr lang="en-US" dirty="0" smtClean="0"/>
              <a:t> Zeta </a:t>
            </a:r>
            <a:r>
              <a:rPr lang="en-US" dirty="0" err="1" smtClean="0"/>
              <a:t>Ophiuchi</a:t>
            </a:r>
            <a:r>
              <a:rPr lang="en-US" dirty="0" smtClean="0"/>
              <a:t> produces the arcing interstellar bow wave or bow shock seen in this </a:t>
            </a:r>
            <a:r>
              <a:rPr lang="en-US" dirty="0" smtClean="0">
                <a:hlinkClick r:id="rId4"/>
              </a:rPr>
              <a:t>stunning infrared portrait</a:t>
            </a:r>
            <a:r>
              <a:rPr lang="en-US" dirty="0" smtClean="0"/>
              <a:t> from the WISE spacecraft. In the false-color view, bluish Zeta </a:t>
            </a:r>
            <a:r>
              <a:rPr lang="en-US" dirty="0" err="1" smtClean="0"/>
              <a:t>Oph</a:t>
            </a:r>
            <a:r>
              <a:rPr lang="en-US" dirty="0" smtClean="0"/>
              <a:t>, a star about 20 times more massive than the Sun, lies near the center of the frame, moving toward the top at 24 kilometers per </a:t>
            </a:r>
            <a:r>
              <a:rPr lang="en-US" i="1" dirty="0" smtClean="0"/>
              <a:t>second</a:t>
            </a:r>
            <a:r>
              <a:rPr lang="en-US" dirty="0" smtClean="0"/>
              <a:t>. Its strong stellar wind precedes it, compressing and heating the dusty </a:t>
            </a:r>
            <a:r>
              <a:rPr lang="en-US" dirty="0" smtClean="0">
                <a:hlinkClick r:id="rId5"/>
              </a:rPr>
              <a:t>interstellar material</a:t>
            </a:r>
            <a:r>
              <a:rPr lang="en-US" dirty="0" smtClean="0"/>
              <a:t> and shaping the curved shock front. Around it are clouds of relatively undisturbed material. What set this star in motion? Zeta </a:t>
            </a:r>
            <a:r>
              <a:rPr lang="en-US" dirty="0" err="1" smtClean="0"/>
              <a:t>Oph</a:t>
            </a:r>
            <a:r>
              <a:rPr lang="en-US" dirty="0" smtClean="0"/>
              <a:t> was likely once a member of a </a:t>
            </a:r>
            <a:r>
              <a:rPr lang="en-US" dirty="0" smtClean="0">
                <a:hlinkClick r:id="rId6"/>
              </a:rPr>
              <a:t>binary star system</a:t>
            </a:r>
            <a:r>
              <a:rPr lang="en-US" dirty="0" smtClean="0"/>
              <a:t>, its companion star was more massive and hence </a:t>
            </a:r>
            <a:r>
              <a:rPr lang="en-US" dirty="0" smtClean="0">
                <a:hlinkClick r:id="rId7"/>
              </a:rPr>
              <a:t>shorter lived</a:t>
            </a:r>
            <a:r>
              <a:rPr lang="en-US" dirty="0" smtClean="0"/>
              <a:t>. When the companion </a:t>
            </a:r>
            <a:r>
              <a:rPr lang="en-US" dirty="0" smtClean="0">
                <a:hlinkClick r:id="rId8"/>
              </a:rPr>
              <a:t>exploded as a supernova</a:t>
            </a:r>
            <a:r>
              <a:rPr lang="en-US" dirty="0" smtClean="0"/>
              <a:t> catastrophically losing mass, Zeta </a:t>
            </a:r>
            <a:r>
              <a:rPr lang="en-US" dirty="0" err="1" smtClean="0"/>
              <a:t>Oph</a:t>
            </a:r>
            <a:r>
              <a:rPr lang="en-US" dirty="0" smtClean="0"/>
              <a:t> was flung out of the system. About 460 light-years away, Zeta </a:t>
            </a:r>
            <a:r>
              <a:rPr lang="en-US" dirty="0" err="1" smtClean="0"/>
              <a:t>Oph</a:t>
            </a:r>
            <a:r>
              <a:rPr lang="en-US" dirty="0" smtClean="0"/>
              <a:t> is 65,000 times more luminous than the Sun and would be one of the brighter stars in the sky if it weren't surrounded by obscuring dust. The </a:t>
            </a:r>
            <a:r>
              <a:rPr lang="en-US" dirty="0" smtClean="0">
                <a:hlinkClick r:id="rId9"/>
              </a:rPr>
              <a:t>WISE</a:t>
            </a:r>
            <a:r>
              <a:rPr lang="en-US" dirty="0" smtClean="0"/>
              <a:t> image spans about 1.5 degrees or 12 light-years at the estimated distance of </a:t>
            </a:r>
            <a:r>
              <a:rPr lang="en-US" dirty="0" smtClean="0">
                <a:hlinkClick r:id="rId10"/>
              </a:rPr>
              <a:t>Zeta </a:t>
            </a:r>
            <a:r>
              <a:rPr lang="en-US" dirty="0" err="1" smtClean="0">
                <a:hlinkClick r:id="rId10"/>
              </a:rPr>
              <a:t>Ophiuchi</a:t>
            </a:r>
            <a:r>
              <a:rPr lang="en-US" dirty="0" smtClean="0"/>
              <a:t>. </a:t>
            </a:r>
            <a:r>
              <a:rPr lang="en-US" b="1" dirty="0" smtClean="0"/>
              <a:t>Credit: </a:t>
            </a:r>
            <a:r>
              <a:rPr lang="en-US" dirty="0" smtClean="0">
                <a:hlinkClick r:id="rId11"/>
              </a:rPr>
              <a:t>NASA</a:t>
            </a:r>
            <a:r>
              <a:rPr lang="en-US" dirty="0" smtClean="0"/>
              <a:t>, </a:t>
            </a:r>
            <a:r>
              <a:rPr lang="en-US" dirty="0" smtClean="0">
                <a:hlinkClick r:id="rId12"/>
              </a:rPr>
              <a:t>JPL-Caltech</a:t>
            </a:r>
            <a:r>
              <a:rPr lang="en-US" dirty="0" smtClean="0"/>
              <a:t>, </a:t>
            </a:r>
            <a:r>
              <a:rPr lang="en-US" dirty="0" smtClean="0">
                <a:hlinkClick r:id="rId13"/>
              </a:rPr>
              <a:t>WISE</a:t>
            </a:r>
            <a:r>
              <a:rPr lang="en-US" dirty="0" smtClean="0"/>
              <a:t> Team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56</a:t>
            </a:fld>
            <a:endParaRPr lang="pl-PL"/>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Light Echoes from V838 Mon </a:t>
            </a:r>
            <a:r>
              <a:rPr lang="en-US" dirty="0" smtClean="0"/>
              <a:t/>
            </a:r>
            <a:br>
              <a:rPr lang="en-US" dirty="0" smtClean="0"/>
            </a:br>
            <a:r>
              <a:rPr lang="en-US" b="1" dirty="0" smtClean="0"/>
              <a:t>Credit: </a:t>
            </a:r>
            <a:r>
              <a:rPr lang="en-US" dirty="0" smtClean="0">
                <a:hlinkClick r:id="rId3"/>
              </a:rPr>
              <a:t>NASA</a:t>
            </a:r>
            <a:r>
              <a:rPr lang="en-US" dirty="0" smtClean="0"/>
              <a:t> and the </a:t>
            </a:r>
            <a:r>
              <a:rPr lang="en-US" dirty="0" smtClean="0">
                <a:hlinkClick r:id="rId4"/>
              </a:rPr>
              <a:t>Hubble Heritage Team</a:t>
            </a:r>
            <a:r>
              <a:rPr lang="en-US" dirty="0" smtClean="0"/>
              <a:t> (</a:t>
            </a:r>
            <a:r>
              <a:rPr lang="en-US" dirty="0" smtClean="0">
                <a:hlinkClick r:id="rId5"/>
              </a:rPr>
              <a:t>AURA</a:t>
            </a:r>
            <a:r>
              <a:rPr lang="en-US" dirty="0" smtClean="0"/>
              <a:t>/</a:t>
            </a:r>
            <a:r>
              <a:rPr lang="en-US" dirty="0" err="1" smtClean="0">
                <a:hlinkClick r:id="rId6"/>
              </a:rPr>
              <a:t>STScI</a:t>
            </a:r>
            <a:r>
              <a:rPr lang="en-US" dirty="0" smtClean="0"/>
              <a:t>) </a:t>
            </a:r>
            <a:r>
              <a:rPr lang="en-US" b="1" dirty="0" smtClean="0"/>
              <a:t>Explanation: </a:t>
            </a:r>
            <a:r>
              <a:rPr lang="en-US" dirty="0" smtClean="0"/>
              <a:t>What caused this outburst of V838 Mon? For </a:t>
            </a:r>
            <a:r>
              <a:rPr lang="en-US" dirty="0" smtClean="0">
                <a:hlinkClick r:id="rId7"/>
              </a:rPr>
              <a:t>reasons unknown</a:t>
            </a:r>
            <a:r>
              <a:rPr lang="en-US" dirty="0" smtClean="0"/>
              <a:t>, star </a:t>
            </a:r>
            <a:r>
              <a:rPr lang="en-US" dirty="0" smtClean="0">
                <a:hlinkClick r:id="rId8"/>
              </a:rPr>
              <a:t>V838 Mon</a:t>
            </a:r>
            <a:r>
              <a:rPr lang="en-US" dirty="0" smtClean="0"/>
              <a:t>'s outer surface suddenly greatly expanded with the result that it became the brightest star in the entire </a:t>
            </a:r>
            <a:r>
              <a:rPr lang="en-US" dirty="0" smtClean="0">
                <a:hlinkClick r:id="rId9"/>
              </a:rPr>
              <a:t>Milky Way Galaxy</a:t>
            </a:r>
            <a:r>
              <a:rPr lang="en-US" dirty="0" smtClean="0"/>
              <a:t> in January 2002. Then, just as suddenly, it faded. A </a:t>
            </a:r>
            <a:r>
              <a:rPr lang="en-US" dirty="0" smtClean="0">
                <a:hlinkClick r:id="rId10"/>
              </a:rPr>
              <a:t>stellar flash</a:t>
            </a:r>
            <a:r>
              <a:rPr lang="en-US" dirty="0" smtClean="0"/>
              <a:t> like this has never been seen before -- </a:t>
            </a:r>
            <a:r>
              <a:rPr lang="en-US" dirty="0" smtClean="0">
                <a:hlinkClick r:id="rId11"/>
              </a:rPr>
              <a:t>supernovas</a:t>
            </a:r>
            <a:r>
              <a:rPr lang="en-US" dirty="0" smtClean="0"/>
              <a:t> and </a:t>
            </a:r>
            <a:r>
              <a:rPr lang="en-US" dirty="0" smtClean="0">
                <a:hlinkClick r:id="rId12"/>
              </a:rPr>
              <a:t>novas</a:t>
            </a:r>
            <a:r>
              <a:rPr lang="en-US" dirty="0" smtClean="0"/>
              <a:t> expel matter out into space. Although the </a:t>
            </a:r>
            <a:r>
              <a:rPr lang="en-US" dirty="0" smtClean="0">
                <a:hlinkClick r:id="rId13"/>
              </a:rPr>
              <a:t>V838 Mon</a:t>
            </a:r>
            <a:r>
              <a:rPr lang="en-US" dirty="0" smtClean="0"/>
              <a:t> flash appears to expel material into space, what is seen in the </a:t>
            </a:r>
            <a:r>
              <a:rPr lang="en-US" dirty="0" smtClean="0">
                <a:hlinkClick r:id="rId14"/>
              </a:rPr>
              <a:t>above image</a:t>
            </a:r>
            <a:r>
              <a:rPr lang="en-US" dirty="0" smtClean="0"/>
              <a:t> from the </a:t>
            </a:r>
            <a:r>
              <a:rPr lang="en-US" dirty="0" smtClean="0">
                <a:hlinkClick r:id="rId15"/>
              </a:rPr>
              <a:t>Hubble Space Telescope</a:t>
            </a:r>
            <a:r>
              <a:rPr lang="en-US" dirty="0" smtClean="0"/>
              <a:t> is actually an outwardly moving </a:t>
            </a:r>
            <a:r>
              <a:rPr lang="en-US" dirty="0" smtClean="0">
                <a:hlinkClick r:id="rId16"/>
              </a:rPr>
              <a:t>light echo</a:t>
            </a:r>
            <a:r>
              <a:rPr lang="en-US" dirty="0" smtClean="0"/>
              <a:t> of the bright flash. In a </a:t>
            </a:r>
            <a:r>
              <a:rPr lang="en-US" dirty="0" smtClean="0">
                <a:hlinkClick r:id="rId17"/>
              </a:rPr>
              <a:t>light echo</a:t>
            </a:r>
            <a:r>
              <a:rPr lang="en-US" dirty="0" smtClean="0"/>
              <a:t>, light from the flash is reflected by successively </a:t>
            </a:r>
            <a:r>
              <a:rPr lang="en-US" dirty="0" smtClean="0">
                <a:hlinkClick r:id="rId18"/>
              </a:rPr>
              <a:t>more distant rings</a:t>
            </a:r>
            <a:r>
              <a:rPr lang="en-US" dirty="0" smtClean="0"/>
              <a:t> in the complex array of ambient </a:t>
            </a:r>
            <a:r>
              <a:rPr lang="en-US" dirty="0" smtClean="0">
                <a:hlinkClick r:id="rId19"/>
              </a:rPr>
              <a:t>interstellar dust</a:t>
            </a:r>
            <a:r>
              <a:rPr lang="en-US" dirty="0" smtClean="0"/>
              <a:t> that already surrounded the star. </a:t>
            </a:r>
            <a:r>
              <a:rPr lang="en-US" dirty="0" smtClean="0">
                <a:hlinkClick r:id="rId20"/>
              </a:rPr>
              <a:t>V838 Mon</a:t>
            </a:r>
            <a:r>
              <a:rPr lang="en-US" dirty="0" smtClean="0"/>
              <a:t> lies about 20,000 </a:t>
            </a:r>
            <a:r>
              <a:rPr lang="en-US" dirty="0" smtClean="0">
                <a:hlinkClick r:id="rId21"/>
              </a:rPr>
              <a:t>light years</a:t>
            </a:r>
            <a:r>
              <a:rPr lang="en-US" dirty="0" smtClean="0"/>
              <a:t> away toward the </a:t>
            </a:r>
            <a:r>
              <a:rPr lang="en-US" dirty="0" smtClean="0">
                <a:hlinkClick r:id="rId22"/>
              </a:rPr>
              <a:t>constellation</a:t>
            </a:r>
            <a:r>
              <a:rPr lang="en-US" dirty="0" smtClean="0"/>
              <a:t> of the unicorn (</a:t>
            </a:r>
            <a:r>
              <a:rPr lang="en-US" dirty="0" err="1" smtClean="0">
                <a:hlinkClick r:id="rId23"/>
              </a:rPr>
              <a:t>Monoceros</a:t>
            </a:r>
            <a:r>
              <a:rPr lang="en-US" dirty="0" smtClean="0"/>
              <a:t>), while the </a:t>
            </a:r>
            <a:r>
              <a:rPr lang="en-US" dirty="0" smtClean="0">
                <a:hlinkClick r:id="rId24"/>
              </a:rPr>
              <a:t>light echo</a:t>
            </a:r>
            <a:r>
              <a:rPr lang="en-US" dirty="0" smtClean="0"/>
              <a:t> above spans about six </a:t>
            </a:r>
            <a:r>
              <a:rPr lang="en-US" dirty="0" smtClean="0">
                <a:hlinkClick r:id="rId25"/>
              </a:rPr>
              <a:t>light years</a:t>
            </a:r>
            <a:r>
              <a:rPr lang="en-US" dirty="0" smtClean="0"/>
              <a:t> in diameter.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57</a:t>
            </a:fld>
            <a:endParaRPr lang="pl-PL"/>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It's easy to get lost following the intricate filaments in this </a:t>
            </a:r>
            <a:r>
              <a:rPr lang="en-US" dirty="0" smtClean="0">
                <a:hlinkClick r:id="rId3"/>
              </a:rPr>
              <a:t>detailed mosaic image</a:t>
            </a:r>
            <a:r>
              <a:rPr lang="en-US" dirty="0" smtClean="0"/>
              <a:t> of faint </a:t>
            </a:r>
            <a:r>
              <a:rPr lang="en-US" dirty="0" smtClean="0">
                <a:hlinkClick r:id="rId4"/>
              </a:rPr>
              <a:t>supernova remnant</a:t>
            </a:r>
            <a:r>
              <a:rPr lang="en-US" dirty="0" smtClean="0"/>
              <a:t> </a:t>
            </a:r>
            <a:r>
              <a:rPr lang="en-US" dirty="0" err="1" smtClean="0"/>
              <a:t>Simeis</a:t>
            </a:r>
            <a:r>
              <a:rPr lang="en-US" dirty="0" smtClean="0"/>
              <a:t> 147. Also cataloged as Sh2-240 and </a:t>
            </a:r>
            <a:r>
              <a:rPr lang="en-US" dirty="0" smtClean="0">
                <a:hlinkClick r:id="rId5"/>
              </a:rPr>
              <a:t>seen towards</a:t>
            </a:r>
            <a:r>
              <a:rPr lang="en-US" dirty="0" smtClean="0"/>
              <a:t> the constellation </a:t>
            </a:r>
            <a:r>
              <a:rPr lang="en-US" dirty="0" smtClean="0">
                <a:hlinkClick r:id="rId6"/>
              </a:rPr>
              <a:t>Taurus</a:t>
            </a:r>
            <a:r>
              <a:rPr lang="en-US" dirty="0" smtClean="0"/>
              <a:t>, it covers nearly 3 degrees (6 full moons) on the sky. That corresponds to a width of 150 light-years at the stellar debris cloud's estimated distance of 3,000 light-years. The remarkable composite includes image data taken through narrow-band filters to highlight emission from hydrogen and oxygen atoms tracing regions of </a:t>
            </a:r>
            <a:r>
              <a:rPr lang="en-US" dirty="0" smtClean="0">
                <a:hlinkClick r:id="rId7"/>
              </a:rPr>
              <a:t>shocked, glowing gas</a:t>
            </a:r>
            <a:r>
              <a:rPr lang="en-US" dirty="0" smtClean="0"/>
              <a:t>. This supernova remnant has an estimated age of about 40,000 years - meaning light from the massive stellar explosion first reached Earth 40,000 years ago. But this expanding remnant is not the only </a:t>
            </a:r>
            <a:r>
              <a:rPr lang="en-US" dirty="0" smtClean="0">
                <a:hlinkClick r:id="rId8"/>
              </a:rPr>
              <a:t>aftermath</a:t>
            </a:r>
            <a:r>
              <a:rPr lang="en-US" dirty="0" smtClean="0"/>
              <a:t>. The cosmic catastrophe </a:t>
            </a:r>
            <a:r>
              <a:rPr lang="en-US" dirty="0" smtClean="0">
                <a:hlinkClick r:id="rId9"/>
              </a:rPr>
              <a:t>also left behind</a:t>
            </a:r>
            <a:r>
              <a:rPr lang="en-US" dirty="0" smtClean="0"/>
              <a:t> a spinning neutron star or pulsar, </a:t>
            </a:r>
            <a:r>
              <a:rPr lang="en-US" dirty="0" smtClean="0">
                <a:hlinkClick r:id="rId10"/>
              </a:rPr>
              <a:t>all that remains</a:t>
            </a:r>
            <a:r>
              <a:rPr lang="en-US" dirty="0" smtClean="0"/>
              <a:t> of the original star's core. </a:t>
            </a:r>
            <a:r>
              <a:rPr lang="pl-PL" b="1" dirty="0" smtClean="0">
                <a:hlinkClick r:id="rId11"/>
              </a:rPr>
              <a:t>Copyright</a:t>
            </a:r>
            <a:r>
              <a:rPr lang="pl-PL" b="1" dirty="0" smtClean="0"/>
              <a:t>: </a:t>
            </a:r>
            <a:r>
              <a:rPr lang="pl-PL" dirty="0" err="1" smtClean="0">
                <a:hlinkClick r:id="rId12"/>
              </a:rPr>
              <a:t>Nobuhiko</a:t>
            </a:r>
            <a:r>
              <a:rPr lang="pl-PL" dirty="0" smtClean="0">
                <a:hlinkClick r:id="rId12"/>
              </a:rPr>
              <a:t> Miki</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58</a:t>
            </a:fld>
            <a:endParaRPr lang="pl-PL"/>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M1: The Crab Nebula from Hubble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a:t>
            </a:r>
            <a:r>
              <a:rPr lang="en-US" dirty="0" smtClean="0"/>
              <a:t>, J. Hester, A. Loll (</a:t>
            </a:r>
            <a:r>
              <a:rPr lang="en-US" dirty="0" smtClean="0">
                <a:hlinkClick r:id="rId5"/>
              </a:rPr>
              <a:t>ASU</a:t>
            </a:r>
            <a:r>
              <a:rPr lang="en-US" dirty="0" smtClean="0"/>
              <a:t>); Acknowledgement: </a:t>
            </a:r>
            <a:r>
              <a:rPr lang="en-US" dirty="0" err="1" smtClean="0"/>
              <a:t>Davide</a:t>
            </a:r>
            <a:r>
              <a:rPr lang="en-US" dirty="0" smtClean="0"/>
              <a:t> De Martin (</a:t>
            </a:r>
            <a:r>
              <a:rPr lang="en-US" dirty="0" err="1" smtClean="0">
                <a:hlinkClick r:id="rId6"/>
              </a:rPr>
              <a:t>Skyfactory</a:t>
            </a:r>
            <a:r>
              <a:rPr lang="en-US" dirty="0" smtClean="0"/>
              <a:t>) </a:t>
            </a:r>
            <a:r>
              <a:rPr lang="en-US" b="1" dirty="0" smtClean="0"/>
              <a:t>Explanation: </a:t>
            </a:r>
            <a:r>
              <a:rPr lang="en-US" dirty="0" smtClean="0"/>
              <a:t>This is the mess that is left when a star explodes. The </a:t>
            </a:r>
            <a:r>
              <a:rPr lang="en-US" dirty="0" smtClean="0">
                <a:hlinkClick r:id="rId7"/>
              </a:rPr>
              <a:t>Crab Nebula</a:t>
            </a:r>
            <a:r>
              <a:rPr lang="en-US" dirty="0" smtClean="0"/>
              <a:t>, the result of a </a:t>
            </a:r>
            <a:r>
              <a:rPr lang="en-US" dirty="0" smtClean="0">
                <a:hlinkClick r:id="rId8"/>
              </a:rPr>
              <a:t>supernova</a:t>
            </a:r>
            <a:r>
              <a:rPr lang="en-US" dirty="0" smtClean="0"/>
              <a:t> seen in </a:t>
            </a:r>
            <a:r>
              <a:rPr lang="en-US" dirty="0" smtClean="0">
                <a:hlinkClick r:id="rId9"/>
              </a:rPr>
              <a:t>1054 AD</a:t>
            </a:r>
            <a:r>
              <a:rPr lang="en-US" dirty="0" smtClean="0"/>
              <a:t>, is filled with </a:t>
            </a:r>
            <a:r>
              <a:rPr lang="en-US" dirty="0" smtClean="0">
                <a:hlinkClick r:id="rId10"/>
              </a:rPr>
              <a:t>mysterious</a:t>
            </a:r>
            <a:r>
              <a:rPr lang="en-US" dirty="0" smtClean="0"/>
              <a:t> filaments. The </a:t>
            </a:r>
            <a:r>
              <a:rPr lang="en-US" dirty="0" smtClean="0">
                <a:hlinkClick r:id="rId11"/>
              </a:rPr>
              <a:t>filaments</a:t>
            </a:r>
            <a:r>
              <a:rPr lang="en-US" dirty="0" smtClean="0"/>
              <a:t> are not only tremendously complex, but appear to have </a:t>
            </a:r>
            <a:r>
              <a:rPr lang="en-US" dirty="0" smtClean="0">
                <a:hlinkClick r:id="rId12"/>
              </a:rPr>
              <a:t>less mass than expelled</a:t>
            </a:r>
            <a:r>
              <a:rPr lang="en-US" dirty="0" smtClean="0"/>
              <a:t> in the original supernova and a </a:t>
            </a:r>
            <a:r>
              <a:rPr lang="en-US" dirty="0" smtClean="0">
                <a:hlinkClick r:id="rId13"/>
              </a:rPr>
              <a:t>higher speed than expected</a:t>
            </a:r>
            <a:r>
              <a:rPr lang="en-US" dirty="0" smtClean="0"/>
              <a:t> from a free explosion. The </a:t>
            </a:r>
            <a:r>
              <a:rPr lang="en-US" dirty="0" smtClean="0">
                <a:hlinkClick r:id="rId14"/>
              </a:rPr>
              <a:t>above image</a:t>
            </a:r>
            <a:r>
              <a:rPr lang="en-US" dirty="0" smtClean="0"/>
              <a:t>, taken by the </a:t>
            </a:r>
            <a:r>
              <a:rPr lang="en-US" dirty="0" smtClean="0">
                <a:hlinkClick r:id="rId15"/>
              </a:rPr>
              <a:t>Hubble Space Telescope</a:t>
            </a:r>
            <a:r>
              <a:rPr lang="en-US" dirty="0" smtClean="0"/>
              <a:t>, is presented in three colors chosen for scientific interest. The </a:t>
            </a:r>
            <a:r>
              <a:rPr lang="en-US" dirty="0" smtClean="0">
                <a:hlinkClick r:id="rId16"/>
              </a:rPr>
              <a:t>Crab Nebula</a:t>
            </a:r>
            <a:r>
              <a:rPr lang="en-US" dirty="0" smtClean="0"/>
              <a:t> spans about 10 </a:t>
            </a:r>
            <a:r>
              <a:rPr lang="en-US" dirty="0" smtClean="0">
                <a:hlinkClick r:id="rId17"/>
              </a:rPr>
              <a:t>light-years</a:t>
            </a:r>
            <a:r>
              <a:rPr lang="en-US" dirty="0" smtClean="0"/>
              <a:t>. In the nebula's very center lies a </a:t>
            </a:r>
            <a:r>
              <a:rPr lang="en-US" dirty="0" smtClean="0">
                <a:hlinkClick r:id="rId18"/>
              </a:rPr>
              <a:t>pulsar</a:t>
            </a:r>
            <a:r>
              <a:rPr lang="en-US" dirty="0" smtClean="0"/>
              <a:t>: a </a:t>
            </a:r>
            <a:r>
              <a:rPr lang="en-US" dirty="0" smtClean="0">
                <a:hlinkClick r:id="rId19"/>
              </a:rPr>
              <a:t>neutron star</a:t>
            </a:r>
            <a:r>
              <a:rPr lang="en-US" dirty="0" smtClean="0"/>
              <a:t> as massive as the </a:t>
            </a:r>
            <a:r>
              <a:rPr lang="en-US" dirty="0" smtClean="0">
                <a:hlinkClick r:id="rId20"/>
              </a:rPr>
              <a:t>Sun</a:t>
            </a:r>
            <a:r>
              <a:rPr lang="en-US" dirty="0" smtClean="0"/>
              <a:t> but with only the size of a </a:t>
            </a:r>
            <a:r>
              <a:rPr lang="en-US" dirty="0" smtClean="0">
                <a:hlinkClick r:id="rId21"/>
              </a:rPr>
              <a:t>small town</a:t>
            </a:r>
            <a:r>
              <a:rPr lang="en-US" dirty="0" smtClean="0"/>
              <a:t>. The </a:t>
            </a:r>
            <a:r>
              <a:rPr lang="en-US" dirty="0" smtClean="0">
                <a:hlinkClick r:id="rId22"/>
              </a:rPr>
              <a:t>Crab Pulsar</a:t>
            </a:r>
            <a:r>
              <a:rPr lang="en-US" dirty="0" smtClean="0"/>
              <a:t> rotates about 30 times each second.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59</a:t>
            </a:fld>
            <a:endParaRPr lang="pl-PL"/>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What is causing the picturesque ripples of supernova remnant SNR 0509-67.5? The ripples, as well as the greater nebula, were </a:t>
            </a:r>
            <a:r>
              <a:rPr lang="en-US" dirty="0" smtClean="0">
                <a:hlinkClick r:id="rId3"/>
              </a:rPr>
              <a:t>imaged</a:t>
            </a:r>
            <a:r>
              <a:rPr lang="en-US" dirty="0" smtClean="0"/>
              <a:t> in unprecedented detail by the </a:t>
            </a:r>
            <a:r>
              <a:rPr lang="en-US" dirty="0" smtClean="0">
                <a:hlinkClick r:id="rId4"/>
              </a:rPr>
              <a:t>Hubble Space Telescope</a:t>
            </a:r>
            <a:r>
              <a:rPr lang="en-US" dirty="0" smtClean="0"/>
              <a:t> in 2006 and again late last year. The red color was recoded by a Hubble filter that left only the light emitted by </a:t>
            </a:r>
            <a:r>
              <a:rPr lang="en-US" dirty="0" smtClean="0">
                <a:hlinkClick r:id="rId5"/>
              </a:rPr>
              <a:t>energetic hydrogen</a:t>
            </a:r>
            <a:r>
              <a:rPr lang="en-US" dirty="0" smtClean="0"/>
              <a:t>. The precise reason for the ripples remains unknown, with two considered origin hypotheses relating them to relatively dense portions of either ejected or impacted gas. The reason for the broader </a:t>
            </a:r>
            <a:r>
              <a:rPr lang="en-US" dirty="0" smtClean="0">
                <a:hlinkClick r:id="rId6"/>
              </a:rPr>
              <a:t>red glowing ring</a:t>
            </a:r>
            <a:r>
              <a:rPr lang="en-US" dirty="0" smtClean="0"/>
              <a:t> is more clear, with expansion speed and light </a:t>
            </a:r>
            <a:r>
              <a:rPr lang="en-US" dirty="0" err="1" smtClean="0"/>
              <a:t>echos</a:t>
            </a:r>
            <a:r>
              <a:rPr lang="en-US" dirty="0" smtClean="0"/>
              <a:t> relating it to a classic </a:t>
            </a:r>
            <a:r>
              <a:rPr lang="en-US" dirty="0" smtClean="0">
                <a:hlinkClick r:id="rId7"/>
              </a:rPr>
              <a:t>Type </a:t>
            </a:r>
            <a:r>
              <a:rPr lang="en-US" dirty="0" err="1" smtClean="0">
                <a:hlinkClick r:id="rId7"/>
              </a:rPr>
              <a:t>Ia</a:t>
            </a:r>
            <a:r>
              <a:rPr lang="en-US" dirty="0" smtClean="0">
                <a:hlinkClick r:id="rId7"/>
              </a:rPr>
              <a:t> supernova</a:t>
            </a:r>
            <a:r>
              <a:rPr lang="en-US" dirty="0" smtClean="0"/>
              <a:t> explosion that must have occurred about 400 years earlier. </a:t>
            </a:r>
            <a:r>
              <a:rPr lang="en-US" dirty="0" smtClean="0">
                <a:hlinkClick r:id="rId8"/>
              </a:rPr>
              <a:t>SNR 0509</a:t>
            </a:r>
            <a:r>
              <a:rPr lang="en-US" dirty="0" smtClean="0"/>
              <a:t> currently spans about 23 </a:t>
            </a:r>
            <a:r>
              <a:rPr lang="en-US" dirty="0" smtClean="0">
                <a:hlinkClick r:id="rId9"/>
              </a:rPr>
              <a:t>light years</a:t>
            </a:r>
            <a:r>
              <a:rPr lang="en-US" dirty="0" smtClean="0"/>
              <a:t> and lies about 160,000 light years away toward the constellation of the </a:t>
            </a:r>
            <a:r>
              <a:rPr lang="en-US" dirty="0" err="1" smtClean="0">
                <a:hlinkClick r:id="rId10"/>
              </a:rPr>
              <a:t>dolphinfish</a:t>
            </a:r>
            <a:r>
              <a:rPr lang="en-US" dirty="0" smtClean="0"/>
              <a:t> (</a:t>
            </a:r>
            <a:r>
              <a:rPr lang="en-US" dirty="0" smtClean="0">
                <a:hlinkClick r:id="rId11"/>
              </a:rPr>
              <a:t>Dorado</a:t>
            </a:r>
            <a:r>
              <a:rPr lang="en-US" dirty="0" smtClean="0"/>
              <a:t>) in the </a:t>
            </a:r>
            <a:r>
              <a:rPr lang="en-US" dirty="0" smtClean="0">
                <a:hlinkClick r:id="rId12"/>
              </a:rPr>
              <a:t>Large </a:t>
            </a:r>
            <a:r>
              <a:rPr lang="en-US" dirty="0" err="1" smtClean="0">
                <a:hlinkClick r:id="rId12"/>
              </a:rPr>
              <a:t>Magellanic</a:t>
            </a:r>
            <a:r>
              <a:rPr lang="en-US" dirty="0" smtClean="0">
                <a:hlinkClick r:id="rId12"/>
              </a:rPr>
              <a:t> Cloud</a:t>
            </a:r>
            <a:r>
              <a:rPr lang="en-US" dirty="0" smtClean="0"/>
              <a:t>. The expanding ring carries with it another great mystery, however: why wasn't this </a:t>
            </a:r>
            <a:r>
              <a:rPr lang="en-US" dirty="0" smtClean="0">
                <a:hlinkClick r:id="rId13"/>
              </a:rPr>
              <a:t>supernova</a:t>
            </a:r>
            <a:r>
              <a:rPr lang="en-US" dirty="0" smtClean="0"/>
              <a:t> seen 400 years ago when light from the initial blast should have passed the Earth? </a:t>
            </a:r>
            <a:r>
              <a:rPr lang="en-US" dirty="0" smtClean="0">
                <a:hlinkClick r:id="rId14"/>
              </a:rPr>
              <a:t>NASA</a:t>
            </a:r>
            <a:r>
              <a:rPr lang="en-US" dirty="0" smtClean="0"/>
              <a:t>, </a:t>
            </a:r>
            <a:r>
              <a:rPr lang="en-US" dirty="0" smtClean="0">
                <a:hlinkClick r:id="rId15"/>
              </a:rPr>
              <a:t>ESA</a:t>
            </a:r>
            <a:r>
              <a:rPr lang="en-US" dirty="0" smtClean="0"/>
              <a:t>, and the </a:t>
            </a:r>
            <a:r>
              <a:rPr lang="en-US" dirty="0" smtClean="0">
                <a:hlinkClick r:id="rId16"/>
              </a:rPr>
              <a:t>Hubble Heritage</a:t>
            </a:r>
            <a:r>
              <a:rPr lang="en-US" dirty="0" smtClean="0"/>
              <a:t> Team (</a:t>
            </a:r>
            <a:r>
              <a:rPr lang="en-US" dirty="0" err="1" smtClean="0">
                <a:hlinkClick r:id="rId17"/>
              </a:rPr>
              <a:t>STScI</a:t>
            </a:r>
            <a:r>
              <a:rPr lang="en-US" dirty="0" smtClean="0"/>
              <a:t>/</a:t>
            </a:r>
            <a:r>
              <a:rPr lang="en-US" dirty="0" smtClean="0">
                <a:hlinkClick r:id="rId18"/>
              </a:rPr>
              <a:t>AURA</a:t>
            </a:r>
            <a:r>
              <a:rPr lang="en-US" dirty="0" smtClean="0"/>
              <a:t>); </a:t>
            </a:r>
            <a:r>
              <a:rPr lang="en-US" i="1" dirty="0" smtClean="0"/>
              <a:t>Acknowledgment: </a:t>
            </a:r>
            <a:r>
              <a:rPr lang="en-US" dirty="0" smtClean="0">
                <a:hlinkClick r:id="rId19"/>
              </a:rPr>
              <a:t>J. Hughes</a:t>
            </a:r>
            <a:r>
              <a:rPr lang="en-US" dirty="0" smtClean="0"/>
              <a:t> (</a:t>
            </a:r>
            <a:r>
              <a:rPr lang="en-US" dirty="0" smtClean="0">
                <a:hlinkClick r:id="rId20"/>
              </a:rPr>
              <a:t>Rutgers U.</a:t>
            </a:r>
            <a:r>
              <a:rPr lang="en-US" dirty="0" smtClean="0"/>
              <a:t>) </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60</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In recent years, new research has suggested that the Lascaux paintings may incorporate prehistoric star charts. Dr Michael </a:t>
            </a:r>
            <a:r>
              <a:rPr lang="en-US" dirty="0" err="1" smtClean="0"/>
              <a:t>Rappenglueck</a:t>
            </a:r>
            <a:r>
              <a:rPr lang="en-US" dirty="0" smtClean="0"/>
              <a:t> of the </a:t>
            </a:r>
            <a:r>
              <a:rPr lang="en-US" dirty="0" smtClean="0">
                <a:hlinkClick r:id="rId3" tooltip="University of Munich"/>
              </a:rPr>
              <a:t>University of Munich</a:t>
            </a:r>
            <a:r>
              <a:rPr lang="en-US" dirty="0" smtClean="0"/>
              <a:t> argues that some of the non-figurative dot clusters and dots within some of the figurative images correlate with the constellations of </a:t>
            </a:r>
            <a:r>
              <a:rPr lang="en-US" dirty="0" smtClean="0">
                <a:hlinkClick r:id="rId4" tooltip="Taurus (constellation)"/>
              </a:rPr>
              <a:t>Taurus</a:t>
            </a:r>
            <a:r>
              <a:rPr lang="en-US" dirty="0" smtClean="0"/>
              <a:t>, </a:t>
            </a:r>
            <a:r>
              <a:rPr lang="en-US" dirty="0" smtClean="0">
                <a:hlinkClick r:id="rId5" tooltip="Pleiades (star cluster)"/>
              </a:rPr>
              <a:t>The Pleiades</a:t>
            </a:r>
            <a:r>
              <a:rPr lang="en-US" dirty="0" smtClean="0"/>
              <a:t> and the grouping known as the "</a:t>
            </a:r>
            <a:r>
              <a:rPr lang="en-US" dirty="0" smtClean="0">
                <a:hlinkClick r:id="rId6"/>
              </a:rPr>
              <a:t>Summer Triangle</a:t>
            </a:r>
            <a:r>
              <a:rPr lang="en-US" dirty="0" smtClean="0"/>
              <a:t>".</a:t>
            </a:r>
            <a:r>
              <a:rPr lang="en-US" baseline="30000" dirty="0" smtClean="0">
                <a:hlinkClick r:id="rId7"/>
              </a:rPr>
              <a:t>[11]</a:t>
            </a:r>
            <a:r>
              <a:rPr lang="en-US" dirty="0" smtClean="0"/>
              <a:t> Based on her own study of the astronomical significance of Bronze Age </a:t>
            </a:r>
            <a:r>
              <a:rPr lang="en-US" dirty="0" err="1" smtClean="0">
                <a:hlinkClick r:id="rId8" tooltip="Petroglyphs"/>
              </a:rPr>
              <a:t>petroglyphs</a:t>
            </a:r>
            <a:r>
              <a:rPr lang="en-US" dirty="0" smtClean="0"/>
              <a:t> in the </a:t>
            </a:r>
            <a:r>
              <a:rPr lang="en-US" dirty="0" err="1" smtClean="0">
                <a:hlinkClick r:id="rId9"/>
              </a:rPr>
              <a:t>Vallée</a:t>
            </a:r>
            <a:r>
              <a:rPr lang="en-US" dirty="0" smtClean="0">
                <a:hlinkClick r:id="rId9"/>
              </a:rPr>
              <a:t> des </a:t>
            </a:r>
            <a:r>
              <a:rPr lang="en-US" dirty="0" err="1" smtClean="0">
                <a:hlinkClick r:id="rId9"/>
              </a:rPr>
              <a:t>Merveilles</a:t>
            </a:r>
            <a:r>
              <a:rPr lang="en-US" baseline="30000" dirty="0" smtClean="0">
                <a:hlinkClick r:id="rId10"/>
              </a:rPr>
              <a:t>[12]</a:t>
            </a:r>
            <a:r>
              <a:rPr lang="en-US" dirty="0" smtClean="0"/>
              <a:t> and her extensive survey of other prehistoric cave painting sites in the region — most of which appear to have been specifically selected because the interiors are illuminated by the setting sun on the day of the </a:t>
            </a:r>
            <a:r>
              <a:rPr lang="en-US" dirty="0" smtClean="0">
                <a:hlinkClick r:id="rId11"/>
              </a:rPr>
              <a:t>winter solstice</a:t>
            </a:r>
            <a:r>
              <a:rPr lang="en-US" dirty="0" smtClean="0"/>
              <a:t> — French researcher </a:t>
            </a:r>
            <a:r>
              <a:rPr lang="en-US" dirty="0" smtClean="0">
                <a:hlinkClick r:id="rId12" tooltip="Chantal Jègues-Wolkiewiez (page does not exist)"/>
              </a:rPr>
              <a:t>Chantal </a:t>
            </a:r>
            <a:r>
              <a:rPr lang="en-US" dirty="0" err="1" smtClean="0">
                <a:hlinkClick r:id="rId12" tooltip="Chantal Jègues-Wolkiewiez (page does not exist)"/>
              </a:rPr>
              <a:t>Jègues-Wolkiewiez</a:t>
            </a:r>
            <a:r>
              <a:rPr lang="en-US" dirty="0" smtClean="0"/>
              <a:t> has further proposed that the gallery of figurative images in the Great Hall represents an extensive star map and that key points on major figures in the group correspond to stars in the main </a:t>
            </a:r>
            <a:r>
              <a:rPr lang="en-US" dirty="0" smtClean="0">
                <a:hlinkClick r:id="rId13" tooltip="Constellation"/>
              </a:rPr>
              <a:t>constellations</a:t>
            </a:r>
            <a:r>
              <a:rPr lang="en-US" dirty="0" smtClean="0"/>
              <a:t> as they appeared in the Paleolithic.</a:t>
            </a:r>
            <a:r>
              <a:rPr lang="en-US" baseline="30000" dirty="0" smtClean="0">
                <a:hlinkClick r:id="rId14"/>
              </a:rPr>
              <a:t>[13]</a:t>
            </a:r>
            <a:r>
              <a:rPr lang="en-US" baseline="30000" dirty="0" smtClean="0">
                <a:hlinkClick r:id="rId15"/>
              </a:rPr>
              <a:t>[14]</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7</a:t>
            </a:fld>
            <a:endParaRPr lang="pl-PL"/>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hlinkClick r:id="rId3"/>
              </a:rPr>
              <a:t>Supernova remnant</a:t>
            </a:r>
            <a:r>
              <a:rPr lang="en-US" dirty="0" smtClean="0"/>
              <a:t> Cassiopeia A (</a:t>
            </a:r>
            <a:r>
              <a:rPr lang="en-US" dirty="0" err="1" smtClean="0"/>
              <a:t>Cas</a:t>
            </a:r>
            <a:r>
              <a:rPr lang="en-US" dirty="0" smtClean="0"/>
              <a:t> A) is a </a:t>
            </a:r>
            <a:r>
              <a:rPr lang="en-US" dirty="0" smtClean="0">
                <a:hlinkClick r:id="rId4"/>
              </a:rPr>
              <a:t>comfortable</a:t>
            </a:r>
            <a:r>
              <a:rPr lang="en-US" dirty="0" smtClean="0"/>
              <a:t> 11,000 light-years away. Light from the </a:t>
            </a:r>
            <a:r>
              <a:rPr lang="en-US" dirty="0" err="1" smtClean="0"/>
              <a:t>Cas</a:t>
            </a:r>
            <a:r>
              <a:rPr lang="en-US" dirty="0" smtClean="0"/>
              <a:t> A supernova, the death explosion of a massive star, first reached Earth just 330 years ago. The expanding debris cloud spans about 15 light-years in this composite </a:t>
            </a:r>
            <a:r>
              <a:rPr lang="en-US" dirty="0" smtClean="0">
                <a:hlinkClick r:id="rId5"/>
              </a:rPr>
              <a:t>X-ray</a:t>
            </a:r>
            <a:r>
              <a:rPr lang="en-US" dirty="0" smtClean="0"/>
              <a:t>/optical image, while the bright source near the center is a </a:t>
            </a:r>
            <a:r>
              <a:rPr lang="en-US" dirty="0" smtClean="0">
                <a:hlinkClick r:id="rId6"/>
              </a:rPr>
              <a:t>neutron star</a:t>
            </a:r>
            <a:r>
              <a:rPr lang="en-US" dirty="0" smtClean="0"/>
              <a:t> (</a:t>
            </a:r>
            <a:r>
              <a:rPr lang="en-US" dirty="0" smtClean="0">
                <a:hlinkClick r:id="rId7"/>
              </a:rPr>
              <a:t>inset illustration</a:t>
            </a:r>
            <a:r>
              <a:rPr lang="en-US" dirty="0" smtClean="0"/>
              <a:t>) the incredibly dense, collapsed remains of the stellar core. Still hot enough to emit X-rays, </a:t>
            </a:r>
            <a:r>
              <a:rPr lang="en-US" dirty="0" err="1" smtClean="0"/>
              <a:t>Cas</a:t>
            </a:r>
            <a:r>
              <a:rPr lang="en-US" dirty="0" smtClean="0"/>
              <a:t> A's neutron star is cooling. In fact, 10 years of observations with the orbiting Chandra X-ray observatory find that </a:t>
            </a:r>
            <a:r>
              <a:rPr lang="en-US" dirty="0" smtClean="0">
                <a:hlinkClick r:id="rId8"/>
              </a:rPr>
              <a:t>the neutron star is cooling rapidly</a:t>
            </a:r>
            <a:r>
              <a:rPr lang="en-US" dirty="0" smtClean="0"/>
              <a:t>, so rapidly that researchers suspect a large part of the neutron star's core is forming a frictionless </a:t>
            </a:r>
            <a:r>
              <a:rPr lang="en-US" dirty="0" smtClean="0">
                <a:hlinkClick r:id="rId9"/>
              </a:rPr>
              <a:t>neutron </a:t>
            </a:r>
            <a:r>
              <a:rPr lang="en-US" dirty="0" err="1" smtClean="0">
                <a:hlinkClick r:id="rId9"/>
              </a:rPr>
              <a:t>superfluid</a:t>
            </a:r>
            <a:r>
              <a:rPr lang="en-US" dirty="0" smtClean="0"/>
              <a:t>. The Chandra results represent the first observational evidence for this </a:t>
            </a:r>
            <a:r>
              <a:rPr lang="en-US" dirty="0" smtClean="0">
                <a:hlinkClick r:id="rId10"/>
              </a:rPr>
              <a:t>bizarre state</a:t>
            </a:r>
            <a:r>
              <a:rPr lang="en-US" dirty="0" smtClean="0"/>
              <a:t> of neutron matter.</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61</a:t>
            </a:fld>
            <a:endParaRPr lang="pl-PL"/>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Cat's Eye Nebula </a:t>
            </a:r>
            <a:r>
              <a:rPr lang="en-US" dirty="0" smtClean="0"/>
              <a:t/>
            </a:r>
            <a:br>
              <a:rPr lang="en-US" dirty="0" smtClean="0"/>
            </a:br>
            <a:r>
              <a:rPr lang="en-US" b="1" dirty="0" smtClean="0"/>
              <a:t>Credit: </a:t>
            </a:r>
            <a:r>
              <a:rPr lang="en-US" dirty="0" smtClean="0">
                <a:hlinkClick r:id="rId3"/>
              </a:rPr>
              <a:t>J. P. Harrington</a:t>
            </a:r>
            <a:r>
              <a:rPr lang="en-US" dirty="0" smtClean="0"/>
              <a:t> (</a:t>
            </a:r>
            <a:r>
              <a:rPr lang="en-US" dirty="0" smtClean="0">
                <a:hlinkClick r:id="rId4"/>
              </a:rPr>
              <a:t>U. Maryland</a:t>
            </a:r>
            <a:r>
              <a:rPr lang="en-US" dirty="0" smtClean="0"/>
              <a:t>) &amp; </a:t>
            </a:r>
            <a:r>
              <a:rPr lang="en-US" dirty="0" smtClean="0">
                <a:hlinkClick r:id="rId5"/>
              </a:rPr>
              <a:t>K. J. </a:t>
            </a:r>
            <a:r>
              <a:rPr lang="en-US" dirty="0" err="1" smtClean="0">
                <a:hlinkClick r:id="rId5"/>
              </a:rPr>
              <a:t>Borkowski</a:t>
            </a:r>
            <a:r>
              <a:rPr lang="en-US" dirty="0" smtClean="0"/>
              <a:t> (</a:t>
            </a:r>
            <a:r>
              <a:rPr lang="en-US" dirty="0" smtClean="0">
                <a:hlinkClick r:id="rId6"/>
              </a:rPr>
              <a:t>NCSU</a:t>
            </a:r>
            <a:r>
              <a:rPr lang="en-US" dirty="0" smtClean="0"/>
              <a:t>) </a:t>
            </a:r>
            <a:r>
              <a:rPr lang="en-US" dirty="0" smtClean="0">
                <a:hlinkClick r:id="rId7"/>
              </a:rPr>
              <a:t>HST</a:t>
            </a:r>
            <a:r>
              <a:rPr lang="en-US" dirty="0" smtClean="0"/>
              <a:t>, </a:t>
            </a:r>
            <a:r>
              <a:rPr lang="en-US" dirty="0" smtClean="0">
                <a:hlinkClick r:id="rId8"/>
              </a:rPr>
              <a:t>NASA</a:t>
            </a:r>
            <a:r>
              <a:rPr lang="en-US" dirty="0" smtClean="0"/>
              <a:t> </a:t>
            </a:r>
            <a:r>
              <a:rPr lang="en-US" b="1" dirty="0" smtClean="0"/>
              <a:t>Explanation: </a:t>
            </a:r>
            <a:r>
              <a:rPr lang="en-US" dirty="0" smtClean="0"/>
              <a:t>Three thousand light-years away, a dying star throws off shells of glowing gas. </a:t>
            </a:r>
            <a:r>
              <a:rPr lang="en-US" dirty="0" smtClean="0">
                <a:hlinkClick r:id="rId9"/>
              </a:rPr>
              <a:t>This image</a:t>
            </a:r>
            <a:r>
              <a:rPr lang="en-US" dirty="0" smtClean="0"/>
              <a:t> from the </a:t>
            </a:r>
            <a:r>
              <a:rPr lang="en-US" dirty="0" smtClean="0">
                <a:hlinkClick r:id="rId10"/>
              </a:rPr>
              <a:t>Hubble Space Telescope</a:t>
            </a:r>
            <a:r>
              <a:rPr lang="en-US" dirty="0" smtClean="0"/>
              <a:t> reveals the </a:t>
            </a:r>
            <a:r>
              <a:rPr lang="en-US" dirty="0" smtClean="0">
                <a:hlinkClick r:id="rId11"/>
              </a:rPr>
              <a:t>Cat's Eye Nebula</a:t>
            </a:r>
            <a:r>
              <a:rPr lang="en-US" dirty="0" smtClean="0"/>
              <a:t> to be one of the most </a:t>
            </a:r>
            <a:r>
              <a:rPr lang="en-US" dirty="0" smtClean="0">
                <a:hlinkClick r:id="rId12"/>
              </a:rPr>
              <a:t>complex</a:t>
            </a:r>
            <a:r>
              <a:rPr lang="en-US" dirty="0" smtClean="0"/>
              <a:t> </a:t>
            </a:r>
            <a:r>
              <a:rPr lang="en-US" dirty="0" smtClean="0">
                <a:hlinkClick r:id="rId13"/>
              </a:rPr>
              <a:t>planetary nebulae</a:t>
            </a:r>
            <a:r>
              <a:rPr lang="en-US" dirty="0" smtClean="0"/>
              <a:t> known. </a:t>
            </a:r>
            <a:r>
              <a:rPr lang="en-US" dirty="0" smtClean="0">
                <a:hlinkClick r:id="rId14"/>
              </a:rPr>
              <a:t>In fact</a:t>
            </a:r>
            <a:r>
              <a:rPr lang="en-US" dirty="0" smtClean="0"/>
              <a:t>, the features seen in the </a:t>
            </a:r>
            <a:r>
              <a:rPr lang="en-US" dirty="0" smtClean="0">
                <a:hlinkClick r:id="rId15"/>
              </a:rPr>
              <a:t>Cat's Eye</a:t>
            </a:r>
            <a:r>
              <a:rPr lang="en-US" dirty="0" smtClean="0"/>
              <a:t> are so complex that astronomers suspect the bright </a:t>
            </a:r>
            <a:r>
              <a:rPr lang="en-US" dirty="0" smtClean="0">
                <a:hlinkClick r:id="rId16"/>
              </a:rPr>
              <a:t>central object</a:t>
            </a:r>
            <a:r>
              <a:rPr lang="en-US" dirty="0" smtClean="0"/>
              <a:t> may actually be a </a:t>
            </a:r>
            <a:r>
              <a:rPr lang="en-US" dirty="0" smtClean="0">
                <a:hlinkClick r:id="rId17"/>
              </a:rPr>
              <a:t>binary star system</a:t>
            </a:r>
            <a:r>
              <a:rPr lang="en-US" dirty="0" smtClean="0"/>
              <a:t>. The term </a:t>
            </a:r>
            <a:r>
              <a:rPr lang="en-US" dirty="0" smtClean="0">
                <a:hlinkClick r:id="rId18"/>
              </a:rPr>
              <a:t>planetary nebula</a:t>
            </a:r>
            <a:r>
              <a:rPr lang="en-US" dirty="0" smtClean="0"/>
              <a:t>, used to describe this general class of objects, is misleading. Although these objects may appear round and planet-like in small telescopes, </a:t>
            </a:r>
            <a:r>
              <a:rPr lang="en-US" dirty="0" smtClean="0">
                <a:hlinkClick r:id="rId19"/>
              </a:rPr>
              <a:t>high resolution images</a:t>
            </a:r>
            <a:r>
              <a:rPr lang="en-US" dirty="0" smtClean="0"/>
              <a:t> reveal them to be </a:t>
            </a:r>
            <a:r>
              <a:rPr lang="en-US" dirty="0" smtClean="0">
                <a:hlinkClick r:id="rId20"/>
              </a:rPr>
              <a:t>stars surrounded</a:t>
            </a:r>
            <a:r>
              <a:rPr lang="en-US" dirty="0" smtClean="0"/>
              <a:t> by cocoons of gas blown off in the late stages of </a:t>
            </a:r>
            <a:r>
              <a:rPr lang="en-US" dirty="0" smtClean="0">
                <a:hlinkClick r:id="rId21"/>
              </a:rPr>
              <a:t>stellar evolution</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62</a:t>
            </a:fld>
            <a:endParaRPr lang="pl-PL"/>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b="1" dirty="0" smtClean="0"/>
              <a:t>Dust and the Helix Nebula </a:t>
            </a:r>
            <a:r>
              <a:rPr lang="en-US" dirty="0" smtClean="0"/>
              <a:t/>
            </a:r>
            <a:br>
              <a:rPr lang="en-US" dirty="0" smtClean="0"/>
            </a:br>
            <a:r>
              <a:rPr lang="en-US" dirty="0" smtClean="0">
                <a:hlinkClick r:id="rId3"/>
              </a:rPr>
              <a:t>NASA</a:t>
            </a:r>
            <a:r>
              <a:rPr lang="en-US" dirty="0" smtClean="0"/>
              <a:t>, </a:t>
            </a:r>
            <a:r>
              <a:rPr lang="en-US" dirty="0" smtClean="0">
                <a:hlinkClick r:id="rId4"/>
              </a:rPr>
              <a:t>JPL-Caltech</a:t>
            </a:r>
            <a:r>
              <a:rPr lang="en-US" dirty="0" smtClean="0"/>
              <a:t>, Kate Su (</a:t>
            </a:r>
            <a:r>
              <a:rPr lang="en-US" dirty="0" smtClean="0">
                <a:hlinkClick r:id="rId5"/>
              </a:rPr>
              <a:t>Steward Obs.</a:t>
            </a:r>
            <a:r>
              <a:rPr lang="en-US" dirty="0" smtClean="0"/>
              <a:t>, U. Arizona), </a:t>
            </a:r>
            <a:r>
              <a:rPr lang="en-US" dirty="0" smtClean="0">
                <a:hlinkClick r:id="rId6"/>
              </a:rPr>
              <a:t>et al.</a:t>
            </a:r>
            <a:r>
              <a:rPr lang="en-US" dirty="0" smtClean="0"/>
              <a:t> </a:t>
            </a:r>
            <a:r>
              <a:rPr lang="en-US" b="1" dirty="0" smtClean="0"/>
              <a:t>Explanation: </a:t>
            </a:r>
            <a:r>
              <a:rPr lang="en-US" dirty="0" smtClean="0"/>
              <a:t>Dust makes this cosmic eye look red. The eerie </a:t>
            </a:r>
            <a:r>
              <a:rPr lang="en-US" dirty="0" smtClean="0">
                <a:hlinkClick r:id="rId7"/>
              </a:rPr>
              <a:t>Spitzer Space Telescope image</a:t>
            </a:r>
            <a:r>
              <a:rPr lang="en-US" dirty="0" smtClean="0"/>
              <a:t> shows </a:t>
            </a:r>
            <a:r>
              <a:rPr lang="en-US" dirty="0" smtClean="0">
                <a:hlinkClick r:id="rId8"/>
              </a:rPr>
              <a:t>infrared</a:t>
            </a:r>
            <a:r>
              <a:rPr lang="en-US" dirty="0" smtClean="0"/>
              <a:t> radiation from the well-studied </a:t>
            </a:r>
            <a:r>
              <a:rPr lang="en-US" dirty="0" smtClean="0">
                <a:hlinkClick r:id="rId9"/>
              </a:rPr>
              <a:t>Helix Nebula</a:t>
            </a:r>
            <a:r>
              <a:rPr lang="en-US" dirty="0" smtClean="0"/>
              <a:t> (NGC 7293) a mere 700 light-years away in the constellation </a:t>
            </a:r>
            <a:r>
              <a:rPr lang="en-US" dirty="0" smtClean="0">
                <a:hlinkClick r:id="rId10"/>
              </a:rPr>
              <a:t>Aquarius</a:t>
            </a:r>
            <a:r>
              <a:rPr lang="en-US" dirty="0" smtClean="0"/>
              <a:t>. The two light-year diameter shroud of dust and gas around a central white dwarf has long been considered an excellent example of a </a:t>
            </a:r>
            <a:r>
              <a:rPr lang="en-US" dirty="0" smtClean="0">
                <a:hlinkClick r:id="rId11"/>
              </a:rPr>
              <a:t>planetary nebula</a:t>
            </a:r>
            <a:r>
              <a:rPr lang="en-US" dirty="0" smtClean="0"/>
              <a:t>, representing the final stages in the evolution of a sun-like star. But the Spitzer data show the nebula's central star itself is immersed in a surprisingly bright infrared glow. </a:t>
            </a:r>
            <a:r>
              <a:rPr lang="en-US" dirty="0" smtClean="0">
                <a:hlinkClick r:id="rId6"/>
              </a:rPr>
              <a:t>Models</a:t>
            </a:r>
            <a:r>
              <a:rPr lang="en-US" dirty="0" smtClean="0"/>
              <a:t> suggest the glow is produced by a dust </a:t>
            </a:r>
            <a:r>
              <a:rPr lang="en-US" dirty="0" smtClean="0">
                <a:hlinkClick r:id="rId12"/>
              </a:rPr>
              <a:t>debris disk</a:t>
            </a:r>
            <a:r>
              <a:rPr lang="en-US" dirty="0" smtClean="0"/>
              <a:t>. Even though the nebular material was ejected from the star many thousands of years ago, the close-in dust could be generated by collisions in a reservoir of objects analogous to our own solar system's </a:t>
            </a:r>
            <a:r>
              <a:rPr lang="en-US" dirty="0" err="1" smtClean="0">
                <a:hlinkClick r:id="rId13"/>
              </a:rPr>
              <a:t>Kuiper</a:t>
            </a:r>
            <a:r>
              <a:rPr lang="en-US" dirty="0" smtClean="0">
                <a:hlinkClick r:id="rId13"/>
              </a:rPr>
              <a:t> Belt</a:t>
            </a:r>
            <a:r>
              <a:rPr lang="en-US" dirty="0" smtClean="0"/>
              <a:t> or </a:t>
            </a:r>
            <a:r>
              <a:rPr lang="en-US" dirty="0" err="1" smtClean="0"/>
              <a:t>cometary</a:t>
            </a:r>
            <a:r>
              <a:rPr lang="en-US" dirty="0" smtClean="0"/>
              <a:t> </a:t>
            </a:r>
            <a:r>
              <a:rPr lang="en-US" dirty="0" err="1" smtClean="0">
                <a:hlinkClick r:id="rId14"/>
              </a:rPr>
              <a:t>Oort</a:t>
            </a:r>
            <a:r>
              <a:rPr lang="en-US" dirty="0" smtClean="0">
                <a:hlinkClick r:id="rId14"/>
              </a:rPr>
              <a:t> cloud</a:t>
            </a:r>
            <a:r>
              <a:rPr lang="en-US" dirty="0" smtClean="0"/>
              <a:t>. Formed in the distant planetary system, the comet-like bodies would have otherwise survived even the dramatic late stages of the star's </a:t>
            </a:r>
            <a:r>
              <a:rPr lang="en-US" dirty="0" smtClean="0">
                <a:hlinkClick r:id="rId15"/>
              </a:rPr>
              <a:t>evolution</a:t>
            </a:r>
            <a:r>
              <a:rPr lang="en-US" dirty="0" smtClean="0"/>
              <a:t>. </a:t>
            </a:r>
          </a:p>
          <a:p>
            <a:r>
              <a:rPr lang="en-US" dirty="0" smtClean="0"/>
              <a:t>289diggsdigg</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63</a:t>
            </a:fld>
            <a:endParaRPr lang="pl-PL"/>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X-Rays from the Cat's Eye Nebula </a:t>
            </a:r>
            <a:r>
              <a:rPr lang="en-US" dirty="0" smtClean="0"/>
              <a:t/>
            </a:r>
            <a:br>
              <a:rPr lang="en-US" dirty="0" smtClean="0"/>
            </a:br>
            <a:r>
              <a:rPr lang="en-US" b="1" dirty="0" smtClean="0"/>
              <a:t>Credit: </a:t>
            </a:r>
            <a:r>
              <a:rPr lang="en-US" dirty="0" smtClean="0"/>
              <a:t>X-ray: </a:t>
            </a:r>
            <a:r>
              <a:rPr lang="en-US" dirty="0" smtClean="0">
                <a:hlinkClick r:id="rId3"/>
              </a:rPr>
              <a:t>NASA</a:t>
            </a:r>
            <a:r>
              <a:rPr lang="en-US" dirty="0" smtClean="0"/>
              <a:t>/</a:t>
            </a:r>
            <a:r>
              <a:rPr lang="en-US" dirty="0" smtClean="0">
                <a:hlinkClick r:id="rId4"/>
              </a:rPr>
              <a:t>CXC/</a:t>
            </a:r>
            <a:r>
              <a:rPr lang="en-US" dirty="0" smtClean="0">
                <a:hlinkClick r:id="rId5"/>
              </a:rPr>
              <a:t>SAO</a:t>
            </a:r>
            <a:r>
              <a:rPr lang="en-US" dirty="0" smtClean="0"/>
              <a:t>; Optical: </a:t>
            </a:r>
            <a:r>
              <a:rPr lang="en-US" dirty="0" smtClean="0">
                <a:hlinkClick r:id="rId3"/>
              </a:rPr>
              <a:t>NASA</a:t>
            </a:r>
            <a:r>
              <a:rPr lang="en-US" dirty="0" smtClean="0"/>
              <a:t>/</a:t>
            </a:r>
            <a:r>
              <a:rPr lang="en-US" dirty="0" err="1" smtClean="0">
                <a:hlinkClick r:id="rId6"/>
              </a:rPr>
              <a:t>STScI</a:t>
            </a:r>
            <a:r>
              <a:rPr lang="en-US" dirty="0" smtClean="0"/>
              <a:t> </a:t>
            </a:r>
            <a:r>
              <a:rPr lang="en-US" b="1" dirty="0" smtClean="0"/>
              <a:t>Explanation: </a:t>
            </a:r>
            <a:r>
              <a:rPr lang="en-US" dirty="0" smtClean="0"/>
              <a:t>Haunting patterns within planetary nebula </a:t>
            </a:r>
            <a:r>
              <a:rPr lang="en-US" dirty="0" smtClean="0">
                <a:hlinkClick r:id="rId7"/>
              </a:rPr>
              <a:t>NGC 6543</a:t>
            </a:r>
            <a:r>
              <a:rPr lang="en-US" dirty="0" smtClean="0"/>
              <a:t> readily suggest its popular moniker -- the </a:t>
            </a:r>
            <a:r>
              <a:rPr lang="en-US" dirty="0" smtClean="0">
                <a:hlinkClick r:id="rId8"/>
              </a:rPr>
              <a:t>Cat's Eye</a:t>
            </a:r>
            <a:r>
              <a:rPr lang="en-US" dirty="0" smtClean="0"/>
              <a:t> nebula. Starting in 1995, stunning false-color optical images </a:t>
            </a:r>
            <a:r>
              <a:rPr lang="en-US" dirty="0" smtClean="0">
                <a:hlinkClick r:id="rId9"/>
              </a:rPr>
              <a:t>from the Hubble Space Telescope</a:t>
            </a:r>
            <a:r>
              <a:rPr lang="en-US" dirty="0" smtClean="0"/>
              <a:t> detailed the swirls of this </a:t>
            </a:r>
            <a:r>
              <a:rPr lang="en-US" dirty="0" smtClean="0">
                <a:hlinkClick r:id="rId10"/>
              </a:rPr>
              <a:t>glowing nebula</a:t>
            </a:r>
            <a:r>
              <a:rPr lang="en-US" dirty="0" smtClean="0"/>
              <a:t>, known to be the gaseous shroud expelled from a dying </a:t>
            </a:r>
            <a:r>
              <a:rPr lang="en-US" dirty="0" smtClean="0">
                <a:hlinkClick r:id="rId11"/>
              </a:rPr>
              <a:t>sun-like star</a:t>
            </a:r>
            <a:r>
              <a:rPr lang="en-US" dirty="0" smtClean="0"/>
              <a:t> about 3,000 light-years from Earth. </a:t>
            </a:r>
            <a:r>
              <a:rPr lang="en-US" dirty="0" smtClean="0">
                <a:hlinkClick r:id="rId12"/>
              </a:rPr>
              <a:t>This composite picture</a:t>
            </a:r>
            <a:r>
              <a:rPr lang="en-US" dirty="0" smtClean="0"/>
              <a:t> combines the latest Hubble optical image of the Cat's Eye with new </a:t>
            </a:r>
            <a:r>
              <a:rPr lang="en-US" dirty="0" smtClean="0">
                <a:hlinkClick r:id="rId13"/>
              </a:rPr>
              <a:t>x-ray data</a:t>
            </a:r>
            <a:r>
              <a:rPr lang="en-US" dirty="0" smtClean="0"/>
              <a:t> from the </a:t>
            </a:r>
            <a:r>
              <a:rPr lang="en-US" dirty="0" smtClean="0">
                <a:hlinkClick r:id="rId14"/>
              </a:rPr>
              <a:t>orbiting Chandra Observatory</a:t>
            </a:r>
            <a:r>
              <a:rPr lang="en-US" dirty="0" smtClean="0"/>
              <a:t> and reveals surprisingly intense x-ray emission indicating the presence of extremely hot gas. X-ray emission is shown as blue-purple hues superimposed on the nebula's center. The nebula's central star itself is clearly immersed in the multimillion degree, x-ray emitting gas. Other pockets of x-ray hot gas seem to be bordered by cooler gas emitting strongly at optical wavelengths, a clear indication that expanding hot gas is sculpting the </a:t>
            </a:r>
            <a:r>
              <a:rPr lang="en-US" dirty="0" smtClean="0">
                <a:hlinkClick r:id="rId15"/>
              </a:rPr>
              <a:t>visible Cat's Eye</a:t>
            </a:r>
            <a:r>
              <a:rPr lang="en-US" dirty="0" smtClean="0"/>
              <a:t> filaments and structures. Gazing into the Cat's Eye, astronomers see </a:t>
            </a:r>
            <a:r>
              <a:rPr lang="en-US" dirty="0" smtClean="0">
                <a:hlinkClick r:id="rId16"/>
              </a:rPr>
              <a:t>the fate of our sun</a:t>
            </a:r>
            <a:r>
              <a:rPr lang="en-US" dirty="0" smtClean="0"/>
              <a:t>, destined to enter its own </a:t>
            </a:r>
            <a:r>
              <a:rPr lang="en-US" dirty="0" smtClean="0">
                <a:hlinkClick r:id="rId17"/>
              </a:rPr>
              <a:t>planetary nebula phase</a:t>
            </a:r>
            <a:r>
              <a:rPr lang="en-US" dirty="0" smtClean="0"/>
              <a:t> of evolution ... in about </a:t>
            </a:r>
            <a:r>
              <a:rPr lang="en-US" dirty="0" smtClean="0">
                <a:hlinkClick r:id="rId18"/>
              </a:rPr>
              <a:t>5 billion years</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64</a:t>
            </a:fld>
            <a:endParaRPr lang="pl-PL"/>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Halo of the Cat's Eye </a:t>
            </a:r>
            <a:r>
              <a:rPr lang="en-US" dirty="0" smtClean="0"/>
              <a:t/>
            </a:r>
            <a:br>
              <a:rPr lang="en-US" dirty="0" smtClean="0"/>
            </a:br>
            <a:r>
              <a:rPr lang="en-US" b="1" dirty="0" smtClean="0"/>
              <a:t>Credit &amp; Copyright: </a:t>
            </a:r>
            <a:r>
              <a:rPr lang="en-US" dirty="0" smtClean="0"/>
              <a:t>R. </a:t>
            </a:r>
            <a:r>
              <a:rPr lang="en-US" dirty="0" err="1" smtClean="0"/>
              <a:t>Corradi</a:t>
            </a:r>
            <a:r>
              <a:rPr lang="en-US" dirty="0" smtClean="0"/>
              <a:t> (</a:t>
            </a:r>
            <a:r>
              <a:rPr lang="en-US" dirty="0" smtClean="0">
                <a:hlinkClick r:id="rId3"/>
              </a:rPr>
              <a:t>Isaac Newton Group</a:t>
            </a:r>
            <a:r>
              <a:rPr lang="en-US" dirty="0" smtClean="0"/>
              <a:t>), </a:t>
            </a:r>
            <a:r>
              <a:rPr lang="en-US" dirty="0" smtClean="0">
                <a:hlinkClick r:id="rId4"/>
              </a:rPr>
              <a:t>Nordic Optical Telescope</a:t>
            </a:r>
            <a:r>
              <a:rPr lang="en-US" dirty="0" smtClean="0"/>
              <a:t> </a:t>
            </a:r>
            <a:r>
              <a:rPr lang="en-US" b="1" dirty="0" smtClean="0"/>
              <a:t>Explanation: </a:t>
            </a:r>
            <a:r>
              <a:rPr lang="en-US" dirty="0" smtClean="0"/>
              <a:t>The </a:t>
            </a:r>
            <a:r>
              <a:rPr lang="en-US" dirty="0" smtClean="0">
                <a:hlinkClick r:id="rId5"/>
              </a:rPr>
              <a:t>Cat's Eye Nebula</a:t>
            </a:r>
            <a:r>
              <a:rPr lang="en-US" dirty="0" smtClean="0"/>
              <a:t> (NGC 6543) is one of the best known planetary nebulae </a:t>
            </a:r>
            <a:r>
              <a:rPr lang="en-US" dirty="0" smtClean="0">
                <a:hlinkClick r:id="rId6"/>
              </a:rPr>
              <a:t>in the sky</a:t>
            </a:r>
            <a:r>
              <a:rPr lang="en-US" dirty="0" smtClean="0"/>
              <a:t>. Its haunting </a:t>
            </a:r>
            <a:r>
              <a:rPr lang="en-US" dirty="0" smtClean="0">
                <a:hlinkClick r:id="rId7"/>
              </a:rPr>
              <a:t>symmetries</a:t>
            </a:r>
            <a:r>
              <a:rPr lang="en-US" dirty="0" smtClean="0"/>
              <a:t> are seen in the very central region of </a:t>
            </a:r>
            <a:r>
              <a:rPr lang="en-US" dirty="0" smtClean="0">
                <a:hlinkClick r:id="rId8"/>
              </a:rPr>
              <a:t>this stunning false-color picture</a:t>
            </a:r>
            <a:r>
              <a:rPr lang="en-US" dirty="0" smtClean="0"/>
              <a:t>, processed to reveal the enormous but extremely faint halo of gaseous material, over three </a:t>
            </a:r>
            <a:r>
              <a:rPr lang="en-US" dirty="0" smtClean="0">
                <a:hlinkClick r:id="rId9"/>
              </a:rPr>
              <a:t>light-years</a:t>
            </a:r>
            <a:r>
              <a:rPr lang="en-US" dirty="0" smtClean="0"/>
              <a:t> across, which surrounds the brighter, familiar </a:t>
            </a:r>
            <a:r>
              <a:rPr lang="en-US" dirty="0" smtClean="0">
                <a:hlinkClick r:id="rId10"/>
              </a:rPr>
              <a:t>planetary nebula</a:t>
            </a:r>
            <a:r>
              <a:rPr lang="en-US" dirty="0" smtClean="0"/>
              <a:t>. Made with data from the </a:t>
            </a:r>
            <a:r>
              <a:rPr lang="en-US" dirty="0" smtClean="0">
                <a:hlinkClick r:id="rId11"/>
              </a:rPr>
              <a:t>Nordic Optical Telescope</a:t>
            </a:r>
            <a:r>
              <a:rPr lang="en-US" dirty="0" smtClean="0"/>
              <a:t> in the </a:t>
            </a:r>
            <a:r>
              <a:rPr lang="en-US" dirty="0" smtClean="0">
                <a:hlinkClick r:id="rId12"/>
              </a:rPr>
              <a:t>Canary Islands</a:t>
            </a:r>
            <a:r>
              <a:rPr lang="en-US" dirty="0" smtClean="0"/>
              <a:t>, the composite picture shows extended emission from the nebula. </a:t>
            </a:r>
            <a:r>
              <a:rPr lang="en-US" dirty="0" smtClean="0">
                <a:hlinkClick r:id="rId13"/>
              </a:rPr>
              <a:t>Planetary nebulae</a:t>
            </a:r>
            <a:r>
              <a:rPr lang="en-US" dirty="0" smtClean="0"/>
              <a:t> have long been appreciated as a final phase </a:t>
            </a:r>
            <a:r>
              <a:rPr lang="en-US" dirty="0" smtClean="0">
                <a:hlinkClick r:id="rId14"/>
              </a:rPr>
              <a:t>in the life</a:t>
            </a:r>
            <a:r>
              <a:rPr lang="en-US" dirty="0" smtClean="0"/>
              <a:t> of a sun-like star. Only much more recently however, have some </a:t>
            </a:r>
            <a:r>
              <a:rPr lang="en-US" dirty="0" err="1" smtClean="0"/>
              <a:t>planetaries</a:t>
            </a:r>
            <a:r>
              <a:rPr lang="en-US" dirty="0" smtClean="0"/>
              <a:t> been </a:t>
            </a:r>
            <a:r>
              <a:rPr lang="en-US" dirty="0" smtClean="0">
                <a:hlinkClick r:id="rId15"/>
              </a:rPr>
              <a:t>found to have halos</a:t>
            </a:r>
            <a:r>
              <a:rPr lang="en-US" dirty="0" smtClean="0"/>
              <a:t> like this one, likely formed of material shrugged off during earlier active episodes in the star's evolution. While the </a:t>
            </a:r>
            <a:r>
              <a:rPr lang="en-US" dirty="0" smtClean="0">
                <a:hlinkClick r:id="rId16"/>
              </a:rPr>
              <a:t>planetary nebula phase</a:t>
            </a:r>
            <a:r>
              <a:rPr lang="en-US" dirty="0" smtClean="0"/>
              <a:t> is thought to last for around 10,000 years, astronomers estimate the age of the </a:t>
            </a:r>
            <a:r>
              <a:rPr lang="en-US" dirty="0" smtClean="0">
                <a:hlinkClick r:id="rId17"/>
              </a:rPr>
              <a:t>outer filamentary portions</a:t>
            </a:r>
            <a:r>
              <a:rPr lang="en-US" dirty="0" smtClean="0"/>
              <a:t> of this halo to be 50,000 to 90,000 years.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65</a:t>
            </a:fld>
            <a:endParaRPr lang="pl-PL"/>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Planetary Nebula Mz3: The Ant Nebula </a:t>
            </a:r>
            <a:r>
              <a:rPr lang="en-US" dirty="0" smtClean="0"/>
              <a:t/>
            </a:r>
            <a:br>
              <a:rPr lang="en-US" dirty="0" smtClean="0"/>
            </a:br>
            <a:r>
              <a:rPr lang="en-US" b="1" dirty="0" smtClean="0"/>
              <a:t>Credit: </a:t>
            </a:r>
            <a:r>
              <a:rPr lang="en-US" dirty="0" smtClean="0">
                <a:hlinkClick r:id="rId3"/>
              </a:rPr>
              <a:t>R. </a:t>
            </a:r>
            <a:r>
              <a:rPr lang="en-US" dirty="0" err="1" smtClean="0">
                <a:hlinkClick r:id="rId3"/>
              </a:rPr>
              <a:t>Sahai</a:t>
            </a:r>
            <a:r>
              <a:rPr lang="en-US" dirty="0" smtClean="0"/>
              <a:t> (</a:t>
            </a:r>
            <a:r>
              <a:rPr lang="en-US" dirty="0" smtClean="0">
                <a:hlinkClick r:id="rId4"/>
              </a:rPr>
              <a:t>JPL</a:t>
            </a:r>
            <a:r>
              <a:rPr lang="en-US" dirty="0" smtClean="0"/>
              <a:t>) et al., </a:t>
            </a:r>
            <a:r>
              <a:rPr lang="en-US" dirty="0" smtClean="0">
                <a:hlinkClick r:id="rId5"/>
              </a:rPr>
              <a:t>Hubble Heritage Team</a:t>
            </a:r>
            <a:r>
              <a:rPr lang="en-US" dirty="0" smtClean="0"/>
              <a:t>, </a:t>
            </a:r>
            <a:r>
              <a:rPr lang="en-US" dirty="0" smtClean="0">
                <a:hlinkClick r:id="rId6"/>
              </a:rPr>
              <a:t>ESA</a:t>
            </a:r>
            <a:r>
              <a:rPr lang="en-US" dirty="0" smtClean="0"/>
              <a:t>, </a:t>
            </a:r>
            <a:r>
              <a:rPr lang="en-US" dirty="0" smtClean="0">
                <a:hlinkClick r:id="rId7"/>
              </a:rPr>
              <a:t>NASA</a:t>
            </a:r>
            <a:r>
              <a:rPr lang="en-US" dirty="0" smtClean="0"/>
              <a:t> </a:t>
            </a:r>
            <a:r>
              <a:rPr lang="en-US" b="1" dirty="0" smtClean="0"/>
              <a:t>Explanation: </a:t>
            </a:r>
            <a:r>
              <a:rPr lang="en-US" dirty="0" smtClean="0"/>
              <a:t>Why isn't this ant a big sphere? </a:t>
            </a:r>
            <a:r>
              <a:rPr lang="en-US" dirty="0" smtClean="0">
                <a:hlinkClick r:id="rId8"/>
              </a:rPr>
              <a:t>Planetary nebula</a:t>
            </a:r>
            <a:r>
              <a:rPr lang="en-US" dirty="0" smtClean="0"/>
              <a:t> Mz3 is being cast off by a star similar to our </a:t>
            </a:r>
            <a:r>
              <a:rPr lang="en-US" dirty="0" smtClean="0">
                <a:hlinkClick r:id="rId9"/>
              </a:rPr>
              <a:t>Sun</a:t>
            </a:r>
            <a:r>
              <a:rPr lang="en-US" dirty="0" smtClean="0"/>
              <a:t> that is, surely, round. Why then would the gas that is </a:t>
            </a:r>
            <a:r>
              <a:rPr lang="en-US" dirty="0" smtClean="0">
                <a:hlinkClick r:id="rId10"/>
              </a:rPr>
              <a:t>streaming away</a:t>
            </a:r>
            <a:r>
              <a:rPr lang="en-US" dirty="0" smtClean="0"/>
              <a:t> create an </a:t>
            </a:r>
            <a:r>
              <a:rPr lang="en-US" dirty="0" smtClean="0">
                <a:hlinkClick r:id="rId11"/>
              </a:rPr>
              <a:t>ant</a:t>
            </a:r>
            <a:r>
              <a:rPr lang="en-US" dirty="0" smtClean="0"/>
              <a:t>-shaped nebula that is distinctly not round? </a:t>
            </a:r>
            <a:r>
              <a:rPr lang="en-US" dirty="0" smtClean="0">
                <a:hlinkClick r:id="rId12"/>
              </a:rPr>
              <a:t>Clues might include</a:t>
            </a:r>
            <a:r>
              <a:rPr lang="en-US" dirty="0" smtClean="0"/>
              <a:t> the high 1000-kilometer per second speed of the expelled gas, the </a:t>
            </a:r>
            <a:r>
              <a:rPr lang="en-US" dirty="0" smtClean="0">
                <a:hlinkClick r:id="rId13"/>
              </a:rPr>
              <a:t>light-year</a:t>
            </a:r>
            <a:r>
              <a:rPr lang="en-US" dirty="0" smtClean="0"/>
              <a:t> long length of the structure, and the </a:t>
            </a:r>
            <a:r>
              <a:rPr lang="en-US" dirty="0" smtClean="0">
                <a:hlinkClick r:id="rId14"/>
              </a:rPr>
              <a:t>magnetism</a:t>
            </a:r>
            <a:r>
              <a:rPr lang="en-US" dirty="0" smtClean="0"/>
              <a:t> of the star </a:t>
            </a:r>
            <a:r>
              <a:rPr lang="en-US" dirty="0" smtClean="0">
                <a:hlinkClick r:id="rId15"/>
              </a:rPr>
              <a:t>visible</a:t>
            </a:r>
            <a:r>
              <a:rPr lang="en-US" dirty="0" smtClean="0"/>
              <a:t> </a:t>
            </a:r>
            <a:r>
              <a:rPr lang="en-US" dirty="0" smtClean="0">
                <a:hlinkClick r:id="rId16"/>
              </a:rPr>
              <a:t>above</a:t>
            </a:r>
            <a:r>
              <a:rPr lang="en-US" dirty="0" smtClean="0"/>
              <a:t> at the nebula's center. One possible answer is that </a:t>
            </a:r>
            <a:r>
              <a:rPr lang="en-US" dirty="0" smtClean="0">
                <a:hlinkClick r:id="rId17"/>
              </a:rPr>
              <a:t>Mz3</a:t>
            </a:r>
            <a:r>
              <a:rPr lang="en-US" dirty="0" smtClean="0"/>
              <a:t> is hiding a second, dimmer star that </a:t>
            </a:r>
            <a:r>
              <a:rPr lang="en-US" dirty="0" smtClean="0">
                <a:hlinkClick r:id="rId18"/>
              </a:rPr>
              <a:t>orbits close</a:t>
            </a:r>
            <a:r>
              <a:rPr lang="en-US" dirty="0" smtClean="0"/>
              <a:t> in to the bright star. A competing </a:t>
            </a:r>
            <a:r>
              <a:rPr lang="en-US" dirty="0" smtClean="0">
                <a:hlinkClick r:id="rId19"/>
              </a:rPr>
              <a:t>hypothesis holds</a:t>
            </a:r>
            <a:r>
              <a:rPr lang="en-US" dirty="0" smtClean="0"/>
              <a:t> that the central star's own spin and </a:t>
            </a:r>
            <a:r>
              <a:rPr lang="en-US" dirty="0" smtClean="0">
                <a:hlinkClick r:id="rId20"/>
              </a:rPr>
              <a:t>magnetic field</a:t>
            </a:r>
            <a:r>
              <a:rPr lang="en-US" dirty="0" smtClean="0"/>
              <a:t> are channeling the gas. Since the central star appears to be so similar to our own Sun, </a:t>
            </a:r>
            <a:r>
              <a:rPr lang="en-US" dirty="0" smtClean="0">
                <a:hlinkClick r:id="rId21"/>
              </a:rPr>
              <a:t>astronomers</a:t>
            </a:r>
            <a:r>
              <a:rPr lang="en-US" dirty="0" smtClean="0"/>
              <a:t> hope that increased understanding of the history of this giant space </a:t>
            </a:r>
            <a:r>
              <a:rPr lang="en-US" dirty="0" smtClean="0">
                <a:hlinkClick r:id="rId22"/>
              </a:rPr>
              <a:t>ant</a:t>
            </a:r>
            <a:r>
              <a:rPr lang="en-US" dirty="0" smtClean="0"/>
              <a:t> can provide useful insight into the likely future of our own </a:t>
            </a:r>
            <a:r>
              <a:rPr lang="en-US" dirty="0" smtClean="0">
                <a:hlinkClick r:id="rId23"/>
              </a:rPr>
              <a:t>Sun</a:t>
            </a:r>
            <a:r>
              <a:rPr lang="en-US" dirty="0" smtClean="0"/>
              <a:t> and </a:t>
            </a:r>
            <a:r>
              <a:rPr lang="en-US" dirty="0" smtClean="0">
                <a:hlinkClick r:id="rId24"/>
              </a:rPr>
              <a:t>Earth</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66</a:t>
            </a:fld>
            <a:endParaRPr lang="pl-PL"/>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r>
              <a:rPr lang="en-US" dirty="0" smtClean="0"/>
              <a:t>What could cause a nebula to appear square? No one is quite sure. The hot star system known as </a:t>
            </a:r>
            <a:r>
              <a:rPr lang="en-US" dirty="0" smtClean="0">
                <a:hlinkClick r:id="rId3"/>
              </a:rPr>
              <a:t>MWC 922</a:t>
            </a:r>
            <a:r>
              <a:rPr lang="en-US" dirty="0" smtClean="0"/>
              <a:t>, however, appears to be embedded in a nebula with just such a shape. The </a:t>
            </a:r>
            <a:r>
              <a:rPr lang="en-US" dirty="0" smtClean="0">
                <a:hlinkClick r:id="rId4"/>
              </a:rPr>
              <a:t>above image</a:t>
            </a:r>
            <a:r>
              <a:rPr lang="en-US" dirty="0" smtClean="0"/>
              <a:t> combines </a:t>
            </a:r>
            <a:r>
              <a:rPr lang="en-US" dirty="0" smtClean="0">
                <a:hlinkClick r:id="rId5"/>
              </a:rPr>
              <a:t>infrared</a:t>
            </a:r>
            <a:r>
              <a:rPr lang="en-US" dirty="0" smtClean="0"/>
              <a:t> exposures from the </a:t>
            </a:r>
            <a:r>
              <a:rPr lang="en-US" dirty="0" smtClean="0">
                <a:hlinkClick r:id="rId6"/>
              </a:rPr>
              <a:t>Hale Telescope</a:t>
            </a:r>
            <a:r>
              <a:rPr lang="en-US" dirty="0" smtClean="0"/>
              <a:t> on </a:t>
            </a:r>
            <a:r>
              <a:rPr lang="en-US" dirty="0" smtClean="0">
                <a:hlinkClick r:id="rId7"/>
              </a:rPr>
              <a:t>Mt. Palomar</a:t>
            </a:r>
            <a:r>
              <a:rPr lang="en-US" dirty="0" smtClean="0"/>
              <a:t> in </a:t>
            </a:r>
            <a:r>
              <a:rPr lang="en-US" dirty="0" smtClean="0">
                <a:hlinkClick r:id="rId8"/>
              </a:rPr>
              <a:t>California</a:t>
            </a:r>
            <a:r>
              <a:rPr lang="en-US" dirty="0" smtClean="0"/>
              <a:t>, and the </a:t>
            </a:r>
            <a:r>
              <a:rPr lang="en-US" dirty="0" smtClean="0">
                <a:hlinkClick r:id="rId9"/>
              </a:rPr>
              <a:t>Keck-2 Telescope</a:t>
            </a:r>
            <a:r>
              <a:rPr lang="en-US" dirty="0" smtClean="0"/>
              <a:t> on </a:t>
            </a:r>
            <a:r>
              <a:rPr lang="en-US" dirty="0" smtClean="0">
                <a:hlinkClick r:id="rId10"/>
              </a:rPr>
              <a:t>Mauna Kea</a:t>
            </a:r>
            <a:r>
              <a:rPr lang="en-US" dirty="0" smtClean="0"/>
              <a:t> in </a:t>
            </a:r>
            <a:r>
              <a:rPr lang="en-US" dirty="0" smtClean="0">
                <a:hlinkClick r:id="rId11"/>
              </a:rPr>
              <a:t>Hawaii</a:t>
            </a:r>
            <a:r>
              <a:rPr lang="en-US" dirty="0" smtClean="0"/>
              <a:t>. A leading progenitor hypothesis for the </a:t>
            </a:r>
            <a:r>
              <a:rPr lang="en-US" dirty="0" smtClean="0">
                <a:hlinkClick r:id="rId12"/>
              </a:rPr>
              <a:t>square nebula</a:t>
            </a:r>
            <a:r>
              <a:rPr lang="en-US" dirty="0" smtClean="0"/>
              <a:t> is that the central star or stars somehow expelled cones of gas during a late </a:t>
            </a:r>
            <a:r>
              <a:rPr lang="en-US" dirty="0" smtClean="0">
                <a:hlinkClick r:id="rId13"/>
              </a:rPr>
              <a:t>developmental stage</a:t>
            </a:r>
            <a:r>
              <a:rPr lang="en-US" dirty="0" smtClean="0"/>
              <a:t>. For </a:t>
            </a:r>
            <a:r>
              <a:rPr lang="en-US" dirty="0" smtClean="0">
                <a:hlinkClick r:id="rId14"/>
              </a:rPr>
              <a:t>MWC 922</a:t>
            </a:r>
            <a:r>
              <a:rPr lang="en-US" dirty="0" smtClean="0"/>
              <a:t>, these cones happen to incorporate nearly </a:t>
            </a:r>
            <a:r>
              <a:rPr lang="en-US" dirty="0" smtClean="0">
                <a:hlinkClick r:id="rId15"/>
              </a:rPr>
              <a:t>right angles</a:t>
            </a:r>
            <a:r>
              <a:rPr lang="en-US" dirty="0" smtClean="0"/>
              <a:t> and be visible from the sides. Supporting evidence for the </a:t>
            </a:r>
            <a:r>
              <a:rPr lang="en-US" dirty="0" smtClean="0">
                <a:hlinkClick r:id="rId16"/>
              </a:rPr>
              <a:t>cone</a:t>
            </a:r>
            <a:r>
              <a:rPr lang="en-US" dirty="0" smtClean="0"/>
              <a:t> hypothesis includes radial spokes in the image that might run along the </a:t>
            </a:r>
            <a:r>
              <a:rPr lang="en-US" dirty="0" smtClean="0">
                <a:hlinkClick r:id="rId17"/>
              </a:rPr>
              <a:t>cone</a:t>
            </a:r>
            <a:r>
              <a:rPr lang="en-US" dirty="0" smtClean="0"/>
              <a:t> walls. Researchers speculate that the cones viewed from another angle would appear similar to the gigantic rings of </a:t>
            </a:r>
            <a:r>
              <a:rPr lang="en-US" dirty="0" smtClean="0">
                <a:hlinkClick r:id="rId18"/>
              </a:rPr>
              <a:t>supernova 1987A</a:t>
            </a:r>
            <a:r>
              <a:rPr lang="en-US" dirty="0" smtClean="0"/>
              <a:t>, possibly indicating that a star in MWC 922 might one day itself explode in a similar </a:t>
            </a:r>
            <a:r>
              <a:rPr lang="en-US" dirty="0" smtClean="0">
                <a:hlinkClick r:id="rId19"/>
              </a:rPr>
              <a:t>supernova</a:t>
            </a:r>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67</a:t>
            </a:fld>
            <a:endParaRPr lang="pl-PL"/>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IC 418: The </a:t>
            </a:r>
            <a:r>
              <a:rPr lang="en-US" b="1" dirty="0" err="1" smtClean="0"/>
              <a:t>Spirograph</a:t>
            </a:r>
            <a:r>
              <a:rPr lang="en-US" b="1" dirty="0" smtClean="0"/>
              <a:t> Nebula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a:t>
            </a:r>
            <a:r>
              <a:rPr lang="en-US" dirty="0" smtClean="0"/>
              <a:t>, and the </a:t>
            </a:r>
            <a:r>
              <a:rPr lang="en-US" dirty="0" smtClean="0">
                <a:hlinkClick r:id="rId5"/>
              </a:rPr>
              <a:t>Hubble Heritage Team</a:t>
            </a:r>
            <a:r>
              <a:rPr lang="en-US" dirty="0" smtClean="0"/>
              <a:t> (</a:t>
            </a:r>
            <a:r>
              <a:rPr lang="en-US" dirty="0" err="1" smtClean="0">
                <a:hlinkClick r:id="rId6"/>
              </a:rPr>
              <a:t>STScI</a:t>
            </a:r>
            <a:r>
              <a:rPr lang="en-US" dirty="0" smtClean="0"/>
              <a:t>/</a:t>
            </a:r>
            <a:r>
              <a:rPr lang="en-US" dirty="0" smtClean="0">
                <a:hlinkClick r:id="rId7"/>
              </a:rPr>
              <a:t>AURA</a:t>
            </a:r>
            <a:r>
              <a:rPr lang="en-US" dirty="0" smtClean="0"/>
              <a:t>); </a:t>
            </a:r>
            <a:r>
              <a:rPr lang="en-US" i="1" dirty="0" smtClean="0"/>
              <a:t>Acknowledgement: </a:t>
            </a:r>
            <a:r>
              <a:rPr lang="en-US" dirty="0" smtClean="0">
                <a:hlinkClick r:id="rId8"/>
              </a:rPr>
              <a:t>R. </a:t>
            </a:r>
            <a:r>
              <a:rPr lang="en-US" dirty="0" err="1" smtClean="0">
                <a:hlinkClick r:id="rId8"/>
              </a:rPr>
              <a:t>Sahai</a:t>
            </a:r>
            <a:r>
              <a:rPr lang="en-US" dirty="0" smtClean="0"/>
              <a:t> (</a:t>
            </a:r>
            <a:r>
              <a:rPr lang="en-US" dirty="0" smtClean="0">
                <a:hlinkClick r:id="rId9"/>
              </a:rPr>
              <a:t>JPL</a:t>
            </a:r>
            <a:r>
              <a:rPr lang="en-US" dirty="0" smtClean="0"/>
              <a:t>) et al. </a:t>
            </a:r>
            <a:r>
              <a:rPr lang="en-US" b="1" dirty="0" smtClean="0"/>
              <a:t>Explanation: </a:t>
            </a:r>
            <a:r>
              <a:rPr lang="en-US" dirty="0" smtClean="0"/>
              <a:t>What is creating the strange texture of IC 418? Dubbed the </a:t>
            </a:r>
            <a:r>
              <a:rPr lang="en-US" dirty="0" err="1" smtClean="0">
                <a:hlinkClick r:id="rId10"/>
              </a:rPr>
              <a:t>Spirograph</a:t>
            </a:r>
            <a:r>
              <a:rPr lang="en-US" dirty="0" smtClean="0">
                <a:hlinkClick r:id="rId10"/>
              </a:rPr>
              <a:t> Nebula</a:t>
            </a:r>
            <a:r>
              <a:rPr lang="en-US" dirty="0" smtClean="0"/>
              <a:t> for its resemblance to drawings from a </a:t>
            </a:r>
            <a:r>
              <a:rPr lang="en-US" dirty="0" smtClean="0">
                <a:hlinkClick r:id="rId11"/>
              </a:rPr>
              <a:t>cyclical drawing tool</a:t>
            </a:r>
            <a:r>
              <a:rPr lang="en-US" dirty="0" smtClean="0"/>
              <a:t>, </a:t>
            </a:r>
            <a:r>
              <a:rPr lang="en-US" dirty="0" smtClean="0">
                <a:hlinkClick r:id="rId12"/>
              </a:rPr>
              <a:t>planetary nebula</a:t>
            </a:r>
            <a:r>
              <a:rPr lang="en-US" dirty="0" smtClean="0"/>
              <a:t> IC 418 shows </a:t>
            </a:r>
            <a:r>
              <a:rPr lang="en-US" dirty="0" smtClean="0">
                <a:hlinkClick r:id="rId13"/>
              </a:rPr>
              <a:t>patterns</a:t>
            </a:r>
            <a:r>
              <a:rPr lang="en-US" dirty="0" smtClean="0"/>
              <a:t> that are not well understood. Perhaps they are related to chaotic </a:t>
            </a:r>
            <a:r>
              <a:rPr lang="en-US" dirty="0" smtClean="0">
                <a:hlinkClick r:id="rId14"/>
              </a:rPr>
              <a:t>winds</a:t>
            </a:r>
            <a:r>
              <a:rPr lang="en-US" dirty="0" smtClean="0"/>
              <a:t> from the variable central star, which </a:t>
            </a:r>
            <a:r>
              <a:rPr lang="en-US" dirty="0" smtClean="0">
                <a:hlinkClick r:id="rId15"/>
              </a:rPr>
              <a:t>changes brightness unpredictably</a:t>
            </a:r>
            <a:r>
              <a:rPr lang="en-US" dirty="0" smtClean="0"/>
              <a:t> in just a few hours. By contrast, evidence indicates that only a few million years ago, </a:t>
            </a:r>
            <a:r>
              <a:rPr lang="en-US" dirty="0" smtClean="0">
                <a:hlinkClick r:id="rId16"/>
              </a:rPr>
              <a:t>IC 418</a:t>
            </a:r>
            <a:r>
              <a:rPr lang="en-US" dirty="0" smtClean="0"/>
              <a:t> was probably a well-understood star similar to our </a:t>
            </a:r>
            <a:r>
              <a:rPr lang="en-US" dirty="0" smtClean="0">
                <a:hlinkClick r:id="rId17"/>
              </a:rPr>
              <a:t>Sun</a:t>
            </a:r>
            <a:r>
              <a:rPr lang="en-US" dirty="0" smtClean="0"/>
              <a:t>. Only a few thousand years ago, </a:t>
            </a:r>
            <a:r>
              <a:rPr lang="en-US" dirty="0" smtClean="0">
                <a:hlinkClick r:id="rId18"/>
              </a:rPr>
              <a:t>IC 418</a:t>
            </a:r>
            <a:r>
              <a:rPr lang="en-US" dirty="0" smtClean="0"/>
              <a:t> was probably a common </a:t>
            </a:r>
            <a:r>
              <a:rPr lang="en-US" dirty="0" smtClean="0">
                <a:hlinkClick r:id="rId19"/>
              </a:rPr>
              <a:t>red giant</a:t>
            </a:r>
            <a:r>
              <a:rPr lang="en-US" dirty="0" smtClean="0"/>
              <a:t> star. Since running out of </a:t>
            </a:r>
            <a:r>
              <a:rPr lang="en-US" dirty="0" smtClean="0">
                <a:hlinkClick r:id="rId20"/>
              </a:rPr>
              <a:t>nuclear fuel</a:t>
            </a:r>
            <a:r>
              <a:rPr lang="en-US" dirty="0" smtClean="0"/>
              <a:t>, though, the outer envelope has begun expanding outward leaving a </a:t>
            </a:r>
            <a:r>
              <a:rPr lang="en-US" dirty="0" smtClean="0">
                <a:hlinkClick r:id="rId21"/>
              </a:rPr>
              <a:t>hot remnant core</a:t>
            </a:r>
            <a:r>
              <a:rPr lang="en-US" dirty="0" smtClean="0"/>
              <a:t> destined to become a </a:t>
            </a:r>
            <a:r>
              <a:rPr lang="en-US" dirty="0" smtClean="0">
                <a:hlinkClick r:id="rId22"/>
              </a:rPr>
              <a:t>white-dwarf star</a:t>
            </a:r>
            <a:r>
              <a:rPr lang="en-US" dirty="0" smtClean="0"/>
              <a:t>, visible in the </a:t>
            </a:r>
            <a:r>
              <a:rPr lang="en-US" dirty="0" smtClean="0">
                <a:hlinkClick r:id="rId10"/>
              </a:rPr>
              <a:t>image</a:t>
            </a:r>
            <a:r>
              <a:rPr lang="en-US" dirty="0" smtClean="0"/>
              <a:t> center. The light from the central core excites surrounding </a:t>
            </a:r>
            <a:r>
              <a:rPr lang="en-US" dirty="0" smtClean="0">
                <a:hlinkClick r:id="rId23"/>
              </a:rPr>
              <a:t>atoms</a:t>
            </a:r>
            <a:r>
              <a:rPr lang="en-US" dirty="0" smtClean="0"/>
              <a:t> in the </a:t>
            </a:r>
            <a:r>
              <a:rPr lang="en-US" dirty="0" smtClean="0">
                <a:hlinkClick r:id="rId24"/>
              </a:rPr>
              <a:t>nebula</a:t>
            </a:r>
            <a:r>
              <a:rPr lang="en-US" dirty="0" smtClean="0"/>
              <a:t> causing them to glow. </a:t>
            </a:r>
            <a:r>
              <a:rPr lang="en-US" dirty="0" smtClean="0">
                <a:hlinkClick r:id="rId25"/>
              </a:rPr>
              <a:t>IC 418</a:t>
            </a:r>
            <a:r>
              <a:rPr lang="en-US" dirty="0" smtClean="0"/>
              <a:t> lies about 2000 </a:t>
            </a:r>
            <a:r>
              <a:rPr lang="en-US" dirty="0" smtClean="0">
                <a:hlinkClick r:id="rId26"/>
              </a:rPr>
              <a:t>light-years</a:t>
            </a:r>
            <a:r>
              <a:rPr lang="en-US" dirty="0" smtClean="0"/>
              <a:t> away and spans 0.3 light-years across. </a:t>
            </a:r>
            <a:r>
              <a:rPr lang="en-US" dirty="0" smtClean="0">
                <a:hlinkClick r:id="rId27"/>
              </a:rPr>
              <a:t>This false-color image</a:t>
            </a:r>
            <a:r>
              <a:rPr lang="en-US" dirty="0" smtClean="0"/>
              <a:t> taken from the </a:t>
            </a:r>
            <a:r>
              <a:rPr lang="en-US" dirty="0" smtClean="0">
                <a:hlinkClick r:id="rId28"/>
              </a:rPr>
              <a:t>Hubble Space Telescope</a:t>
            </a:r>
            <a:r>
              <a:rPr lang="en-US" dirty="0" smtClean="0"/>
              <a:t> reveals the unusual details.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68</a:t>
            </a:fld>
            <a:endParaRPr lang="pl-PL"/>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 Eskimo Nebula from Hubble </a:t>
            </a:r>
            <a:r>
              <a:rPr lang="en-US" dirty="0" smtClean="0"/>
              <a:t/>
            </a:r>
            <a:br>
              <a:rPr lang="en-US" dirty="0" smtClean="0"/>
            </a:br>
            <a:r>
              <a:rPr lang="en-US" b="1" dirty="0" smtClean="0"/>
              <a:t>Credit: </a:t>
            </a:r>
            <a:r>
              <a:rPr lang="en-US" dirty="0" smtClean="0">
                <a:hlinkClick r:id="rId3"/>
              </a:rPr>
              <a:t>Andrew </a:t>
            </a:r>
            <a:r>
              <a:rPr lang="en-US" dirty="0" err="1" smtClean="0">
                <a:hlinkClick r:id="rId3"/>
              </a:rPr>
              <a:t>Fruchter</a:t>
            </a:r>
            <a:r>
              <a:rPr lang="en-US" dirty="0" smtClean="0"/>
              <a:t> (</a:t>
            </a:r>
            <a:r>
              <a:rPr lang="en-US" dirty="0" err="1" smtClean="0">
                <a:hlinkClick r:id="rId4"/>
              </a:rPr>
              <a:t>STScI</a:t>
            </a:r>
            <a:r>
              <a:rPr lang="en-US" dirty="0" smtClean="0"/>
              <a:t>) et al., </a:t>
            </a:r>
            <a:r>
              <a:rPr lang="en-US" dirty="0" smtClean="0">
                <a:hlinkClick r:id="rId5"/>
              </a:rPr>
              <a:t>WFPC2</a:t>
            </a:r>
            <a:r>
              <a:rPr lang="en-US" dirty="0" smtClean="0"/>
              <a:t>, </a:t>
            </a:r>
            <a:r>
              <a:rPr lang="en-US" dirty="0" smtClean="0">
                <a:hlinkClick r:id="rId6"/>
              </a:rPr>
              <a:t>HST</a:t>
            </a:r>
            <a:r>
              <a:rPr lang="en-US" dirty="0" smtClean="0"/>
              <a:t>, </a:t>
            </a:r>
            <a:r>
              <a:rPr lang="en-US" dirty="0" smtClean="0">
                <a:hlinkClick r:id="rId7"/>
              </a:rPr>
              <a:t>NASA</a:t>
            </a:r>
            <a:r>
              <a:rPr lang="en-US" dirty="0" smtClean="0"/>
              <a:t> </a:t>
            </a:r>
            <a:r>
              <a:rPr lang="en-US" b="1" dirty="0" smtClean="0"/>
              <a:t>Explanation: </a:t>
            </a:r>
            <a:r>
              <a:rPr lang="en-US" dirty="0" smtClean="0"/>
              <a:t>In 1787, astronomer </a:t>
            </a:r>
            <a:r>
              <a:rPr lang="en-US" dirty="0" smtClean="0">
                <a:hlinkClick r:id="rId8"/>
              </a:rPr>
              <a:t>William Herschel</a:t>
            </a:r>
            <a:r>
              <a:rPr lang="en-US" dirty="0" smtClean="0"/>
              <a:t> discovered the </a:t>
            </a:r>
            <a:r>
              <a:rPr lang="en-US" dirty="0" smtClean="0">
                <a:hlinkClick r:id="rId9"/>
              </a:rPr>
              <a:t>Eskimo Nebula</a:t>
            </a:r>
            <a:r>
              <a:rPr lang="en-US" dirty="0" smtClean="0"/>
              <a:t>. From the ground, NGC 2392 resembles a person's head surrounded by a </a:t>
            </a:r>
            <a:r>
              <a:rPr lang="en-US" dirty="0" smtClean="0">
                <a:hlinkClick r:id="rId10"/>
              </a:rPr>
              <a:t>parka</a:t>
            </a:r>
            <a:r>
              <a:rPr lang="en-US" dirty="0" smtClean="0"/>
              <a:t> hood. In 2000, the </a:t>
            </a:r>
            <a:r>
              <a:rPr lang="en-US" dirty="0" smtClean="0">
                <a:hlinkClick r:id="rId11"/>
              </a:rPr>
              <a:t>Hubble Space Telescope</a:t>
            </a:r>
            <a:r>
              <a:rPr lang="en-US" dirty="0" smtClean="0"/>
              <a:t> imaged the </a:t>
            </a:r>
            <a:r>
              <a:rPr lang="en-US" dirty="0" smtClean="0">
                <a:hlinkClick r:id="rId12"/>
              </a:rPr>
              <a:t>Eskimo Nebula</a:t>
            </a:r>
            <a:r>
              <a:rPr lang="en-US" dirty="0" smtClean="0"/>
              <a:t>. From space, the nebula displays gas clouds so complex they are </a:t>
            </a:r>
            <a:r>
              <a:rPr lang="en-US" dirty="0" smtClean="0">
                <a:hlinkClick r:id="rId13"/>
              </a:rPr>
              <a:t>not fully understood</a:t>
            </a:r>
            <a:r>
              <a:rPr lang="en-US" dirty="0" smtClean="0"/>
              <a:t>. The </a:t>
            </a:r>
            <a:r>
              <a:rPr lang="en-US" dirty="0" smtClean="0">
                <a:hlinkClick r:id="rId14"/>
              </a:rPr>
              <a:t>Eskimo Nebula</a:t>
            </a:r>
            <a:r>
              <a:rPr lang="en-US" dirty="0" smtClean="0"/>
              <a:t> is clearly a </a:t>
            </a:r>
            <a:r>
              <a:rPr lang="en-US" dirty="0" smtClean="0">
                <a:hlinkClick r:id="rId15"/>
              </a:rPr>
              <a:t>planetary nebula</a:t>
            </a:r>
            <a:r>
              <a:rPr lang="en-US" dirty="0" smtClean="0"/>
              <a:t>, and the gas seen above composed the outer layers of a </a:t>
            </a:r>
            <a:r>
              <a:rPr lang="en-US" dirty="0" smtClean="0">
                <a:hlinkClick r:id="rId16"/>
              </a:rPr>
              <a:t>Sun</a:t>
            </a:r>
            <a:r>
              <a:rPr lang="en-US" dirty="0" smtClean="0"/>
              <a:t>-like star only 10,000 years ago. The inner filaments </a:t>
            </a:r>
            <a:r>
              <a:rPr lang="en-US" dirty="0" smtClean="0">
                <a:hlinkClick r:id="rId17"/>
              </a:rPr>
              <a:t>visible above</a:t>
            </a:r>
            <a:r>
              <a:rPr lang="en-US" dirty="0" smtClean="0"/>
              <a:t> are being ejected by strong </a:t>
            </a:r>
            <a:r>
              <a:rPr lang="en-US" dirty="0" smtClean="0">
                <a:hlinkClick r:id="rId18"/>
              </a:rPr>
              <a:t>wind</a:t>
            </a:r>
            <a:r>
              <a:rPr lang="en-US" dirty="0" smtClean="0"/>
              <a:t> of particles from the central star. The outer disk contains unusual </a:t>
            </a:r>
            <a:r>
              <a:rPr lang="en-US" dirty="0" smtClean="0">
                <a:hlinkClick r:id="rId19"/>
              </a:rPr>
              <a:t>light-year</a:t>
            </a:r>
            <a:r>
              <a:rPr lang="en-US" dirty="0" smtClean="0"/>
              <a:t> long orange filaments. The </a:t>
            </a:r>
            <a:r>
              <a:rPr lang="en-US" dirty="0" smtClean="0">
                <a:hlinkClick r:id="rId20"/>
              </a:rPr>
              <a:t>Eskimo</a:t>
            </a:r>
            <a:r>
              <a:rPr lang="en-US" dirty="0" smtClean="0"/>
              <a:t> Nebula spans about 1/3 of a light year and lies in our </a:t>
            </a:r>
            <a:r>
              <a:rPr lang="en-US" dirty="0" smtClean="0">
                <a:hlinkClick r:id="rId21"/>
              </a:rPr>
              <a:t>Milky Way Galaxy</a:t>
            </a:r>
            <a:r>
              <a:rPr lang="en-US" dirty="0" smtClean="0"/>
              <a:t>, about 3,000 light years distant, toward the constellation of the Twins (</a:t>
            </a:r>
            <a:r>
              <a:rPr lang="en-US" dirty="0" smtClean="0">
                <a:hlinkClick r:id="rId22"/>
              </a:rPr>
              <a:t>Gemini</a:t>
            </a:r>
            <a:r>
              <a:rPr lang="en-US" dirty="0" smtClean="0"/>
              <a: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69</a:t>
            </a:fld>
            <a:endParaRPr lang="pl-P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Peculiar Galaxies of Arp 273 </a:t>
            </a:r>
            <a:r>
              <a:rPr lang="en-US" dirty="0" smtClean="0"/>
              <a:t/>
            </a:r>
            <a:br>
              <a:rPr lang="en-US" dirty="0" smtClean="0"/>
            </a:br>
            <a:r>
              <a:rPr lang="en-US" b="1" dirty="0" smtClean="0"/>
              <a:t>Credit: </a:t>
            </a:r>
            <a:r>
              <a:rPr lang="en-US" dirty="0" smtClean="0">
                <a:hlinkClick r:id="rId3"/>
              </a:rPr>
              <a:t>NASA</a:t>
            </a:r>
            <a:r>
              <a:rPr lang="en-US" dirty="0" smtClean="0"/>
              <a:t>, </a:t>
            </a:r>
            <a:r>
              <a:rPr lang="en-US" dirty="0" smtClean="0">
                <a:hlinkClick r:id="rId4"/>
              </a:rPr>
              <a:t>ESA</a:t>
            </a:r>
            <a:r>
              <a:rPr lang="en-US" dirty="0" smtClean="0"/>
              <a:t>, and the </a:t>
            </a:r>
            <a:r>
              <a:rPr lang="en-US" dirty="0" smtClean="0">
                <a:hlinkClick r:id="rId5"/>
              </a:rPr>
              <a:t>Hubble Heritage</a:t>
            </a:r>
            <a:r>
              <a:rPr lang="en-US" dirty="0" smtClean="0"/>
              <a:t> Team (</a:t>
            </a:r>
            <a:r>
              <a:rPr lang="en-US" dirty="0" err="1" smtClean="0">
                <a:hlinkClick r:id="rId6"/>
              </a:rPr>
              <a:t>STScI</a:t>
            </a:r>
            <a:r>
              <a:rPr lang="en-US" dirty="0" smtClean="0"/>
              <a:t> / </a:t>
            </a:r>
            <a:r>
              <a:rPr lang="en-US" dirty="0" smtClean="0">
                <a:hlinkClick r:id="rId7"/>
              </a:rPr>
              <a:t>AURA</a:t>
            </a:r>
            <a:r>
              <a:rPr lang="en-US" dirty="0" smtClean="0"/>
              <a:t>) </a:t>
            </a:r>
            <a:r>
              <a:rPr lang="en-US" b="1" dirty="0" smtClean="0"/>
              <a:t>Explanation: </a:t>
            </a:r>
            <a:r>
              <a:rPr lang="en-US" dirty="0" smtClean="0"/>
              <a:t>The </a:t>
            </a:r>
            <a:r>
              <a:rPr lang="en-US" dirty="0" smtClean="0">
                <a:hlinkClick r:id="rId8"/>
              </a:rPr>
              <a:t>spiky</a:t>
            </a:r>
            <a:r>
              <a:rPr lang="en-US" dirty="0" smtClean="0"/>
              <a:t> stars in the foreground of </a:t>
            </a:r>
            <a:r>
              <a:rPr lang="en-US" dirty="0" smtClean="0">
                <a:hlinkClick r:id="rId9"/>
              </a:rPr>
              <a:t>this sharp cosmic portrait</a:t>
            </a:r>
            <a:r>
              <a:rPr lang="en-US" dirty="0" smtClean="0"/>
              <a:t> are well within our own </a:t>
            </a:r>
            <a:r>
              <a:rPr lang="en-US" dirty="0" smtClean="0">
                <a:hlinkClick r:id="rId10"/>
              </a:rPr>
              <a:t>Milky Way Galaxy</a:t>
            </a:r>
            <a:r>
              <a:rPr lang="en-US" dirty="0" smtClean="0"/>
              <a:t>. The two eye-catching galaxies lie far </a:t>
            </a:r>
            <a:r>
              <a:rPr lang="en-US" dirty="0" smtClean="0">
                <a:hlinkClick r:id="rId11"/>
              </a:rPr>
              <a:t>beyond the Milky Way</a:t>
            </a:r>
            <a:r>
              <a:rPr lang="en-US" dirty="0" smtClean="0"/>
              <a:t>, at a distance of over 300 million light-years. Their distorted appearance is due to gravitational tides as the pair engage </a:t>
            </a:r>
            <a:r>
              <a:rPr lang="en-US" dirty="0" smtClean="0">
                <a:hlinkClick r:id="rId12"/>
              </a:rPr>
              <a:t>in close encounters</a:t>
            </a:r>
            <a:r>
              <a:rPr lang="en-US" dirty="0" smtClean="0"/>
              <a:t>. Cataloged </a:t>
            </a:r>
            <a:r>
              <a:rPr lang="en-US" dirty="0" smtClean="0">
                <a:hlinkClick r:id="rId13"/>
              </a:rPr>
              <a:t>as Arp 273</a:t>
            </a:r>
            <a:r>
              <a:rPr lang="en-US" dirty="0" smtClean="0"/>
              <a:t> (also as UGC 1810), the galaxies do look </a:t>
            </a:r>
            <a:r>
              <a:rPr lang="en-US" dirty="0" smtClean="0">
                <a:hlinkClick r:id="rId14"/>
              </a:rPr>
              <a:t>peculiar</a:t>
            </a:r>
            <a:r>
              <a:rPr lang="en-US" dirty="0" smtClean="0"/>
              <a:t>, but interacting galaxies are now understood to be common in the universe. In fact, the nearby large spiral Andromeda Galaxy is known to be some 2 million light-years away and approaching the Milky Way. Arp 273 may offer an analog of their </a:t>
            </a:r>
            <a:r>
              <a:rPr lang="en-US" dirty="0" smtClean="0">
                <a:hlinkClick r:id="rId15"/>
              </a:rPr>
              <a:t>far future encounter</a:t>
            </a:r>
            <a:r>
              <a:rPr lang="en-US" dirty="0" smtClean="0"/>
              <a:t>. Repeated galaxy encounters on a </a:t>
            </a:r>
            <a:r>
              <a:rPr lang="en-US" dirty="0" smtClean="0">
                <a:hlinkClick r:id="rId16"/>
              </a:rPr>
              <a:t>cosmic timescale</a:t>
            </a:r>
            <a:r>
              <a:rPr lang="en-US" dirty="0" smtClean="0"/>
              <a:t> can ultimately result in a merger into a single galaxy of stars. From our perspective, the bright cores of the Arp 273 galaxies are separated by only a little over 100,000 light-years. The release of this </a:t>
            </a:r>
            <a:r>
              <a:rPr lang="en-US" dirty="0" smtClean="0">
                <a:hlinkClick r:id="rId17"/>
              </a:rPr>
              <a:t>stunning vista celebrates</a:t>
            </a:r>
            <a:r>
              <a:rPr lang="en-US" dirty="0" smtClean="0"/>
              <a:t> the 21st anniversary of the Hubble Space Telescope in orbit. </a:t>
            </a:r>
          </a:p>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70</a:t>
            </a:fld>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8</a:t>
            </a:fld>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9</a:t>
            </a:fld>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C7554CF5-F5C8-4D26-A9F2-BC6D3D230A2A}" type="slidenum">
              <a:rPr lang="pl-PL" smtClean="0"/>
              <a:pPr/>
              <a:t>10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 wzorca tytułu</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 wzorca tytułu</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 wzorca tytułu</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 wzorca tytułu</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daty 2"/>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 wzorca tytułu</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 wzorca tytułu</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2011-04-30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 wzorca tytułu</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21E02-25CB-4963-84BC-0813985E7D90}" type="datetimeFigureOut">
              <a:rPr lang="pl-PL" smtClean="0"/>
              <a:pPr/>
              <a:t>2011-04-30</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gi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pole tekstowe 1"/>
          <p:cNvSpPr txBox="1"/>
          <p:nvPr/>
        </p:nvSpPr>
        <p:spPr>
          <a:xfrm>
            <a:off x="395536" y="548680"/>
            <a:ext cx="8424936" cy="5847755"/>
          </a:xfrm>
          <a:prstGeom prst="rect">
            <a:avLst/>
          </a:prstGeom>
          <a:noFill/>
        </p:spPr>
        <p:txBody>
          <a:bodyPr wrap="square" rtlCol="0">
            <a:spAutoFit/>
          </a:bodyPr>
          <a:lstStyle/>
          <a:p>
            <a:r>
              <a:rPr lang="pl-PL" sz="4000" b="1" dirty="0" smtClean="0">
                <a:solidFill>
                  <a:schemeClr val="bg1"/>
                </a:solidFill>
              </a:rPr>
              <a:t>Obrazy prosto z nieba</a:t>
            </a:r>
          </a:p>
          <a:p>
            <a:endParaRPr lang="pl-PL" sz="4000" b="1" dirty="0" smtClean="0">
              <a:solidFill>
                <a:schemeClr val="bg1"/>
              </a:solidFill>
            </a:endParaRPr>
          </a:p>
          <a:p>
            <a:endParaRPr lang="pl-PL" sz="4000" b="1" dirty="0" smtClean="0">
              <a:solidFill>
                <a:schemeClr val="bg1"/>
              </a:solidFill>
            </a:endParaRPr>
          </a:p>
          <a:p>
            <a:endParaRPr lang="pl-PL" sz="4000" b="1" dirty="0" smtClean="0">
              <a:solidFill>
                <a:schemeClr val="bg1"/>
              </a:solidFill>
            </a:endParaRPr>
          </a:p>
          <a:p>
            <a:endParaRPr lang="pl-PL" sz="4000" b="1" dirty="0" smtClean="0">
              <a:solidFill>
                <a:schemeClr val="bg1"/>
              </a:solidFill>
            </a:endParaRPr>
          </a:p>
          <a:p>
            <a:endParaRPr lang="pl-PL" sz="4000" b="1" dirty="0" smtClean="0">
              <a:solidFill>
                <a:schemeClr val="bg1"/>
              </a:solidFill>
            </a:endParaRPr>
          </a:p>
          <a:p>
            <a:endParaRPr lang="pl-PL" sz="4000" b="1" dirty="0" smtClean="0">
              <a:solidFill>
                <a:schemeClr val="bg1"/>
              </a:solidFill>
            </a:endParaRPr>
          </a:p>
          <a:p>
            <a:endParaRPr lang="pl-PL" sz="4000" b="1" dirty="0" smtClean="0">
              <a:solidFill>
                <a:schemeClr val="bg1"/>
              </a:solidFill>
            </a:endParaRPr>
          </a:p>
          <a:p>
            <a:pPr algn="r"/>
            <a:r>
              <a:rPr lang="pl-PL" b="1" dirty="0" smtClean="0">
                <a:solidFill>
                  <a:schemeClr val="bg1"/>
                </a:solidFill>
              </a:rPr>
              <a:t>Tomasz Mrozek</a:t>
            </a:r>
          </a:p>
          <a:p>
            <a:pPr algn="r"/>
            <a:r>
              <a:rPr lang="pl-PL" b="1" dirty="0" smtClean="0">
                <a:solidFill>
                  <a:schemeClr val="bg1"/>
                </a:solidFill>
              </a:rPr>
              <a:t>Instytut Astronomiczny </a:t>
            </a:r>
            <a:r>
              <a:rPr lang="pl-PL" b="1" dirty="0" err="1" smtClean="0">
                <a:solidFill>
                  <a:schemeClr val="bg1"/>
                </a:solidFill>
              </a:rPr>
              <a:t>UWr</a:t>
            </a:r>
            <a:endParaRPr lang="pl-PL" b="1" dirty="0" smtClean="0">
              <a:solidFill>
                <a:schemeClr val="bg1"/>
              </a:solidFill>
            </a:endParaRPr>
          </a:p>
          <a:p>
            <a:pPr algn="r"/>
            <a:r>
              <a:rPr lang="pl-PL" b="1" dirty="0" smtClean="0">
                <a:solidFill>
                  <a:schemeClr val="bg1"/>
                </a:solidFill>
              </a:rPr>
              <a:t>Zakład Fizyki Słońca CBK PAN</a:t>
            </a:r>
            <a:endParaRPr lang="pl-PL"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srcRect/>
          <a:stretch>
            <a:fillRect/>
          </a:stretch>
        </p:blipFill>
        <p:spPr bwMode="auto">
          <a:xfrm>
            <a:off x="395536" y="3950026"/>
            <a:ext cx="3816424" cy="2537922"/>
          </a:xfrm>
          <a:prstGeom prst="rect">
            <a:avLst/>
          </a:prstGeom>
          <a:noFill/>
          <a:ln w="9525">
            <a:noFill/>
            <a:miter lim="800000"/>
            <a:headEnd/>
            <a:tailEnd/>
          </a:ln>
        </p:spPr>
      </p:pic>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Pędzle malujące niebo</a:t>
            </a:r>
            <a:endParaRPr lang="pl-PL" dirty="0"/>
          </a:p>
        </p:txBody>
      </p:sp>
      <p:pic>
        <p:nvPicPr>
          <p:cNvPr id="4099" name="Picture 3"/>
          <p:cNvPicPr>
            <a:picLocks noChangeAspect="1" noChangeArrowheads="1"/>
          </p:cNvPicPr>
          <p:nvPr/>
        </p:nvPicPr>
        <p:blipFill>
          <a:blip r:embed="rId4" cstate="print"/>
          <a:srcRect/>
          <a:stretch>
            <a:fillRect/>
          </a:stretch>
        </p:blipFill>
        <p:spPr bwMode="auto">
          <a:xfrm>
            <a:off x="5580111" y="3933056"/>
            <a:ext cx="3103793" cy="2520280"/>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395536" y="836712"/>
            <a:ext cx="2520280" cy="3535393"/>
          </a:xfrm>
          <a:prstGeom prst="rect">
            <a:avLst/>
          </a:prstGeom>
          <a:noFill/>
          <a:ln w="9525">
            <a:noFill/>
            <a:miter lim="800000"/>
            <a:headEnd/>
            <a:tailEnd/>
          </a:ln>
        </p:spPr>
      </p:pic>
      <p:pic>
        <p:nvPicPr>
          <p:cNvPr id="2" name="Picture 2"/>
          <p:cNvPicPr>
            <a:picLocks noChangeAspect="1" noChangeArrowheads="1"/>
          </p:cNvPicPr>
          <p:nvPr/>
        </p:nvPicPr>
        <p:blipFill>
          <a:blip r:embed="rId6" cstate="print"/>
          <a:srcRect/>
          <a:stretch>
            <a:fillRect/>
          </a:stretch>
        </p:blipFill>
        <p:spPr bwMode="auto">
          <a:xfrm>
            <a:off x="2915816" y="3501008"/>
            <a:ext cx="2701742" cy="2961109"/>
          </a:xfrm>
          <a:prstGeom prst="rect">
            <a:avLst/>
          </a:prstGeom>
          <a:noFill/>
          <a:ln w="9525">
            <a:noFill/>
            <a:miter lim="800000"/>
            <a:headEnd/>
            <a:tailEnd/>
          </a:ln>
        </p:spPr>
      </p:pic>
      <p:sp>
        <p:nvSpPr>
          <p:cNvPr id="10" name="pole tekstowe 9"/>
          <p:cNvSpPr txBox="1"/>
          <p:nvPr/>
        </p:nvSpPr>
        <p:spPr>
          <a:xfrm>
            <a:off x="3203848" y="886637"/>
            <a:ext cx="5700791" cy="2542363"/>
          </a:xfrm>
          <a:prstGeom prst="rect">
            <a:avLst/>
          </a:prstGeom>
          <a:noFill/>
        </p:spPr>
        <p:txBody>
          <a:bodyPr wrap="none" rtlCol="0">
            <a:spAutoFit/>
          </a:bodyPr>
          <a:lstStyle/>
          <a:p>
            <a:pPr>
              <a:lnSpc>
                <a:spcPct val="150000"/>
              </a:lnSpc>
            </a:pPr>
            <a:r>
              <a:rPr lang="pl-PL" b="1" dirty="0" smtClean="0"/>
              <a:t>Obserwacje teleskopowe – od 1609 r.</a:t>
            </a:r>
          </a:p>
          <a:p>
            <a:pPr>
              <a:lnSpc>
                <a:spcPct val="150000"/>
              </a:lnSpc>
            </a:pPr>
            <a:r>
              <a:rPr lang="pl-PL" b="1" dirty="0" smtClean="0"/>
              <a:t>Rejestracja fotograficzna – 1839 r.</a:t>
            </a:r>
          </a:p>
          <a:p>
            <a:pPr>
              <a:lnSpc>
                <a:spcPct val="150000"/>
              </a:lnSpc>
            </a:pPr>
            <a:r>
              <a:rPr lang="pl-PL" b="1" dirty="0" smtClean="0"/>
              <a:t>Granica technologiczna refraktorów – 109 cm, </a:t>
            </a:r>
            <a:r>
              <a:rPr lang="pl-PL" b="1" dirty="0" err="1" smtClean="0"/>
              <a:t>Yerkes</a:t>
            </a:r>
            <a:r>
              <a:rPr lang="pl-PL" b="1" dirty="0" smtClean="0"/>
              <a:t> </a:t>
            </a:r>
            <a:r>
              <a:rPr lang="pl-PL" b="1" dirty="0" err="1" smtClean="0"/>
              <a:t>Obs</a:t>
            </a:r>
            <a:r>
              <a:rPr lang="pl-PL" b="1" dirty="0" smtClean="0"/>
              <a:t>.</a:t>
            </a:r>
          </a:p>
          <a:p>
            <a:pPr>
              <a:lnSpc>
                <a:spcPct val="150000"/>
              </a:lnSpc>
            </a:pPr>
            <a:r>
              <a:rPr lang="pl-PL" b="1" dirty="0" smtClean="0"/>
              <a:t>Granica technologiczna reflektorów z monolitycznym</a:t>
            </a:r>
          </a:p>
          <a:p>
            <a:pPr>
              <a:lnSpc>
                <a:spcPct val="150000"/>
              </a:lnSpc>
            </a:pPr>
            <a:r>
              <a:rPr lang="pl-PL" b="1" dirty="0" smtClean="0"/>
              <a:t>zwierciadłem głównym – 6m, BTA-6</a:t>
            </a:r>
          </a:p>
          <a:p>
            <a:pPr>
              <a:lnSpc>
                <a:spcPct val="150000"/>
              </a:lnSpc>
            </a:pPr>
            <a:r>
              <a:rPr lang="pl-PL" b="1" dirty="0" smtClean="0"/>
              <a:t>Ogromne teleskopy – od 1993 r., teleskop </a:t>
            </a:r>
            <a:r>
              <a:rPr lang="pl-PL" b="1" dirty="0" err="1" smtClean="0"/>
              <a:t>Keck</a:t>
            </a:r>
            <a:endParaRPr lang="pl-PL"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Ciemne niebo, piękne niebo</a:t>
            </a:r>
            <a:endParaRPr lang="pl-PL" sz="2400" dirty="0"/>
          </a:p>
        </p:txBody>
      </p:sp>
      <p:pic>
        <p:nvPicPr>
          <p:cNvPr id="17410" name="Picture 2"/>
          <p:cNvPicPr>
            <a:picLocks noChangeAspect="1" noChangeArrowheads="1"/>
          </p:cNvPicPr>
          <p:nvPr/>
        </p:nvPicPr>
        <p:blipFill>
          <a:blip r:embed="rId3" cstate="print"/>
          <a:srcRect/>
          <a:stretch>
            <a:fillRect/>
          </a:stretch>
        </p:blipFill>
        <p:spPr bwMode="auto">
          <a:xfrm>
            <a:off x="611560" y="764704"/>
            <a:ext cx="5949280" cy="5949280"/>
          </a:xfrm>
          <a:prstGeom prst="rect">
            <a:avLst/>
          </a:prstGeom>
          <a:noFill/>
          <a:ln w="9525">
            <a:noFill/>
            <a:miter lim="800000"/>
            <a:headEnd/>
            <a:tailEnd/>
          </a:ln>
        </p:spPr>
      </p:pic>
      <p:sp>
        <p:nvSpPr>
          <p:cNvPr id="5" name="Prostokąt 4"/>
          <p:cNvSpPr/>
          <p:nvPr/>
        </p:nvSpPr>
        <p:spPr>
          <a:xfrm>
            <a:off x="6660232" y="6381328"/>
            <a:ext cx="1891928" cy="307777"/>
          </a:xfrm>
          <a:prstGeom prst="rect">
            <a:avLst/>
          </a:prstGeom>
        </p:spPr>
        <p:txBody>
          <a:bodyPr wrap="none">
            <a:spAutoFit/>
          </a:bodyPr>
          <a:lstStyle/>
          <a:p>
            <a:r>
              <a:rPr lang="en-US" sz="1400" dirty="0" err="1" smtClean="0"/>
              <a:t>Babak</a:t>
            </a:r>
            <a:r>
              <a:rPr lang="en-US" sz="1400" dirty="0" smtClean="0"/>
              <a:t> Tafreshi (TWAN) </a:t>
            </a:r>
            <a:endParaRPr lang="pl-PL"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Ciemne niebo, piękne niebo</a:t>
            </a:r>
            <a:endParaRPr lang="pl-PL" sz="2400" dirty="0"/>
          </a:p>
        </p:txBody>
      </p:sp>
      <p:pic>
        <p:nvPicPr>
          <p:cNvPr id="5" name="Picture 2"/>
          <p:cNvPicPr>
            <a:picLocks noChangeAspect="1" noChangeArrowheads="1"/>
          </p:cNvPicPr>
          <p:nvPr/>
        </p:nvPicPr>
        <p:blipFill>
          <a:blip r:embed="rId3" cstate="print"/>
          <a:srcRect/>
          <a:stretch>
            <a:fillRect/>
          </a:stretch>
        </p:blipFill>
        <p:spPr bwMode="auto">
          <a:xfrm>
            <a:off x="539552" y="2996952"/>
            <a:ext cx="3528391" cy="356156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39552" y="695748"/>
            <a:ext cx="4824536" cy="2291655"/>
          </a:xfrm>
          <a:prstGeom prst="rect">
            <a:avLst/>
          </a:prstGeom>
          <a:noFill/>
          <a:ln w="9525">
            <a:noFill/>
            <a:miter lim="800000"/>
            <a:headEnd/>
            <a:tailEnd/>
          </a:ln>
        </p:spPr>
      </p:pic>
      <p:sp>
        <p:nvSpPr>
          <p:cNvPr id="7" name="pole tekstowe 6"/>
          <p:cNvSpPr txBox="1"/>
          <p:nvPr/>
        </p:nvSpPr>
        <p:spPr>
          <a:xfrm>
            <a:off x="6712629" y="6488668"/>
            <a:ext cx="2431371" cy="369332"/>
          </a:xfrm>
          <a:prstGeom prst="rect">
            <a:avLst/>
          </a:prstGeom>
          <a:noFill/>
        </p:spPr>
        <p:txBody>
          <a:bodyPr wrap="none" rtlCol="0">
            <a:spAutoFit/>
          </a:bodyPr>
          <a:lstStyle/>
          <a:p>
            <a:r>
              <a:rPr lang="pl-PL" dirty="0" smtClean="0"/>
              <a:t>Inauguracja 4.11.2009 r.</a:t>
            </a:r>
            <a:endParaRPr lang="pl-PL" dirty="0"/>
          </a:p>
        </p:txBody>
      </p:sp>
      <p:pic>
        <p:nvPicPr>
          <p:cNvPr id="1027" name="Picture 3"/>
          <p:cNvPicPr>
            <a:picLocks noChangeAspect="1" noChangeArrowheads="1"/>
          </p:cNvPicPr>
          <p:nvPr/>
        </p:nvPicPr>
        <p:blipFill>
          <a:blip r:embed="rId5" cstate="print"/>
          <a:srcRect/>
          <a:stretch>
            <a:fillRect/>
          </a:stretch>
        </p:blipFill>
        <p:spPr bwMode="auto">
          <a:xfrm>
            <a:off x="5420464" y="688564"/>
            <a:ext cx="3183984" cy="2308388"/>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4118720" y="3011016"/>
            <a:ext cx="3400962" cy="3514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Ciemne niebo, piękne niebo</a:t>
            </a:r>
            <a:endParaRPr lang="pl-PL" dirty="0"/>
          </a:p>
        </p:txBody>
      </p:sp>
      <p:pic>
        <p:nvPicPr>
          <p:cNvPr id="5" name="Obraz 4" descr="kasiopea.JPG"/>
          <p:cNvPicPr>
            <a:picLocks noChangeAspect="1"/>
          </p:cNvPicPr>
          <p:nvPr/>
        </p:nvPicPr>
        <p:blipFill>
          <a:blip r:embed="rId3" cstate="print"/>
          <a:stretch>
            <a:fillRect/>
          </a:stretch>
        </p:blipFill>
        <p:spPr>
          <a:xfrm>
            <a:off x="467544" y="924990"/>
            <a:ext cx="8197908" cy="5456338"/>
          </a:xfrm>
          <a:prstGeom prst="rect">
            <a:avLst/>
          </a:prstGeom>
        </p:spPr>
      </p:pic>
      <p:cxnSp>
        <p:nvCxnSpPr>
          <p:cNvPr id="7" name="Łącznik prosty 6"/>
          <p:cNvCxnSpPr/>
          <p:nvPr/>
        </p:nvCxnSpPr>
        <p:spPr>
          <a:xfrm flipV="1">
            <a:off x="2843808" y="4149080"/>
            <a:ext cx="1224136" cy="108012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Łącznik prosty 10"/>
          <p:cNvCxnSpPr/>
          <p:nvPr/>
        </p:nvCxnSpPr>
        <p:spPr>
          <a:xfrm rot="16200000" flipV="1">
            <a:off x="3473878" y="3302986"/>
            <a:ext cx="1116124" cy="21602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flipV="1">
            <a:off x="3995936" y="1628800"/>
            <a:ext cx="1296144" cy="97210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p:nvCxnSpPr>
        <p:spPr>
          <a:xfrm rot="16200000" flipV="1">
            <a:off x="4698014" y="710698"/>
            <a:ext cx="1188132" cy="28803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M42</a:t>
            </a:r>
            <a:endParaRPr lang="pl-PL" dirty="0"/>
          </a:p>
        </p:txBody>
      </p:sp>
      <p:pic>
        <p:nvPicPr>
          <p:cNvPr id="6" name="Obraz 5" descr="orion.JPG"/>
          <p:cNvPicPr>
            <a:picLocks noChangeAspect="1"/>
          </p:cNvPicPr>
          <p:nvPr/>
        </p:nvPicPr>
        <p:blipFill>
          <a:blip r:embed="rId3" cstate="print"/>
          <a:stretch>
            <a:fillRect/>
          </a:stretch>
        </p:blipFill>
        <p:spPr>
          <a:xfrm>
            <a:off x="251520" y="764704"/>
            <a:ext cx="8460432" cy="5636990"/>
          </a:xfrm>
          <a:prstGeom prst="rect">
            <a:avLst/>
          </a:prstGeom>
        </p:spPr>
      </p:pic>
      <p:cxnSp>
        <p:nvCxnSpPr>
          <p:cNvPr id="7" name="Łącznik prosty 6"/>
          <p:cNvCxnSpPr/>
          <p:nvPr/>
        </p:nvCxnSpPr>
        <p:spPr>
          <a:xfrm>
            <a:off x="1403648" y="2384884"/>
            <a:ext cx="2520280" cy="61206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Łącznik prosty 9"/>
          <p:cNvCxnSpPr/>
          <p:nvPr/>
        </p:nvCxnSpPr>
        <p:spPr>
          <a:xfrm flipV="1">
            <a:off x="1115616" y="4005064"/>
            <a:ext cx="3528392" cy="136815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Łącznik prosty 11"/>
          <p:cNvCxnSpPr/>
          <p:nvPr/>
        </p:nvCxnSpPr>
        <p:spPr>
          <a:xfrm flipV="1">
            <a:off x="4139952" y="1268760"/>
            <a:ext cx="3024336" cy="165618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Łącznik prosty 13"/>
          <p:cNvCxnSpPr/>
          <p:nvPr/>
        </p:nvCxnSpPr>
        <p:spPr>
          <a:xfrm>
            <a:off x="4860032" y="3933056"/>
            <a:ext cx="2952328" cy="57606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Łącznik prosty 15"/>
          <p:cNvCxnSpPr/>
          <p:nvPr/>
        </p:nvCxnSpPr>
        <p:spPr>
          <a:xfrm rot="16200000" flipH="1">
            <a:off x="4108140" y="3109156"/>
            <a:ext cx="288032" cy="2076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Łącznik prosty 20"/>
          <p:cNvCxnSpPr/>
          <p:nvPr/>
        </p:nvCxnSpPr>
        <p:spPr>
          <a:xfrm rot="16200000" flipH="1">
            <a:off x="4468180" y="3613212"/>
            <a:ext cx="288032" cy="20764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M42 (Wielka Mgławica w Orionie)</a:t>
            </a:r>
            <a:endParaRPr lang="pl-PL" dirty="0"/>
          </a:p>
        </p:txBody>
      </p:sp>
      <p:pic>
        <p:nvPicPr>
          <p:cNvPr id="5" name="Obraz 4" descr="M42_1.JPG"/>
          <p:cNvPicPr>
            <a:picLocks noChangeAspect="1"/>
          </p:cNvPicPr>
          <p:nvPr/>
        </p:nvPicPr>
        <p:blipFill>
          <a:blip r:embed="rId3" cstate="print"/>
          <a:stretch>
            <a:fillRect/>
          </a:stretch>
        </p:blipFill>
        <p:spPr>
          <a:xfrm>
            <a:off x="504056" y="980728"/>
            <a:ext cx="8172400" cy="543299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Pas Oriona</a:t>
            </a:r>
            <a:endParaRPr lang="pl-PL" dirty="0"/>
          </a:p>
        </p:txBody>
      </p:sp>
      <p:pic>
        <p:nvPicPr>
          <p:cNvPr id="29698" name="Picture 2"/>
          <p:cNvPicPr>
            <a:picLocks noChangeAspect="1" noChangeArrowheads="1"/>
          </p:cNvPicPr>
          <p:nvPr/>
        </p:nvPicPr>
        <p:blipFill>
          <a:blip r:embed="rId3" cstate="print"/>
          <a:srcRect/>
          <a:stretch>
            <a:fillRect/>
          </a:stretch>
        </p:blipFill>
        <p:spPr bwMode="auto">
          <a:xfrm>
            <a:off x="700683" y="764704"/>
            <a:ext cx="7742634" cy="59360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M42 (Wielka Mgławica w Orionie)</a:t>
            </a:r>
            <a:endParaRPr lang="pl-PL" sz="2400" dirty="0"/>
          </a:p>
        </p:txBody>
      </p:sp>
      <p:pic>
        <p:nvPicPr>
          <p:cNvPr id="29698" name="Picture 2"/>
          <p:cNvPicPr>
            <a:picLocks noChangeAspect="1" noChangeArrowheads="1"/>
          </p:cNvPicPr>
          <p:nvPr/>
        </p:nvPicPr>
        <p:blipFill>
          <a:blip r:embed="rId3" cstate="print"/>
          <a:srcRect/>
          <a:stretch>
            <a:fillRect/>
          </a:stretch>
        </p:blipFill>
        <p:spPr bwMode="auto">
          <a:xfrm>
            <a:off x="762000" y="867494"/>
            <a:ext cx="7620000" cy="5657850"/>
          </a:xfrm>
          <a:prstGeom prst="rect">
            <a:avLst/>
          </a:prstGeom>
          <a:noFill/>
          <a:ln w="9525">
            <a:noFill/>
            <a:miter lim="800000"/>
            <a:headEnd/>
            <a:tailEnd/>
          </a:ln>
        </p:spPr>
      </p:pic>
      <p:sp>
        <p:nvSpPr>
          <p:cNvPr id="5" name="Prostokąt 4"/>
          <p:cNvSpPr/>
          <p:nvPr/>
        </p:nvSpPr>
        <p:spPr>
          <a:xfrm>
            <a:off x="251520" y="6488668"/>
            <a:ext cx="1043812" cy="307777"/>
          </a:xfrm>
          <a:prstGeom prst="rect">
            <a:avLst/>
          </a:prstGeom>
        </p:spPr>
        <p:txBody>
          <a:bodyPr wrap="none">
            <a:spAutoFit/>
          </a:bodyPr>
          <a:lstStyle/>
          <a:p>
            <a:r>
              <a:rPr lang="en-US" sz="1400" dirty="0" smtClean="0"/>
              <a:t>Tony </a:t>
            </a:r>
            <a:r>
              <a:rPr lang="en-US" sz="1400" dirty="0" err="1" smtClean="0"/>
              <a:t>Hallas</a:t>
            </a:r>
            <a:r>
              <a:rPr lang="en-US" sz="1400" dirty="0" smtClean="0"/>
              <a:t> </a:t>
            </a:r>
            <a:endParaRPr lang="pl-PL"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NGC 2024 (Mgławica Płomień)</a:t>
            </a:r>
            <a:endParaRPr lang="pl-PL" dirty="0"/>
          </a:p>
        </p:txBody>
      </p:sp>
      <p:pic>
        <p:nvPicPr>
          <p:cNvPr id="11266" name="Picture 2"/>
          <p:cNvPicPr>
            <a:picLocks noChangeAspect="1" noChangeArrowheads="1"/>
          </p:cNvPicPr>
          <p:nvPr/>
        </p:nvPicPr>
        <p:blipFill>
          <a:blip r:embed="rId3" cstate="print"/>
          <a:srcRect/>
          <a:stretch>
            <a:fillRect/>
          </a:stretch>
        </p:blipFill>
        <p:spPr bwMode="auto">
          <a:xfrm>
            <a:off x="899592" y="764704"/>
            <a:ext cx="7526610" cy="5803853"/>
          </a:xfrm>
          <a:prstGeom prst="rect">
            <a:avLst/>
          </a:prstGeom>
          <a:noFill/>
          <a:ln w="9525">
            <a:noFill/>
            <a:miter lim="800000"/>
            <a:headEnd/>
            <a:tailEnd/>
          </a:ln>
        </p:spPr>
      </p:pic>
      <p:sp>
        <p:nvSpPr>
          <p:cNvPr id="5" name="Prostokąt 4"/>
          <p:cNvSpPr/>
          <p:nvPr/>
        </p:nvSpPr>
        <p:spPr>
          <a:xfrm>
            <a:off x="0" y="6505599"/>
            <a:ext cx="2843664" cy="307777"/>
          </a:xfrm>
          <a:prstGeom prst="rect">
            <a:avLst/>
          </a:prstGeom>
        </p:spPr>
        <p:txBody>
          <a:bodyPr wrap="none">
            <a:spAutoFit/>
          </a:bodyPr>
          <a:lstStyle/>
          <a:p>
            <a:r>
              <a:rPr lang="en-US" sz="1400" dirty="0" smtClean="0"/>
              <a:t>Adam Block, Mt. Lemmon </a:t>
            </a:r>
            <a:r>
              <a:rPr lang="en-US" sz="1400" dirty="0" err="1" smtClean="0"/>
              <a:t>SkyCenter</a:t>
            </a:r>
            <a:endParaRPr lang="pl-PL" sz="1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27650" name="Picture 2"/>
          <p:cNvPicPr>
            <a:picLocks noChangeAspect="1" noChangeArrowheads="1"/>
          </p:cNvPicPr>
          <p:nvPr/>
        </p:nvPicPr>
        <p:blipFill>
          <a:blip r:embed="rId3" cstate="print"/>
          <a:srcRect/>
          <a:stretch>
            <a:fillRect/>
          </a:stretch>
        </p:blipFill>
        <p:spPr bwMode="auto">
          <a:xfrm>
            <a:off x="1403648" y="692696"/>
            <a:ext cx="6014442" cy="5847375"/>
          </a:xfrm>
          <a:prstGeom prst="rect">
            <a:avLst/>
          </a:prstGeom>
          <a:noFill/>
          <a:ln w="9525">
            <a:noFill/>
            <a:miter lim="800000"/>
            <a:headEnd/>
            <a:tailEnd/>
          </a:ln>
        </p:spPr>
      </p:pic>
      <p:sp>
        <p:nvSpPr>
          <p:cNvPr id="5" name="pole tekstowe 4"/>
          <p:cNvSpPr txBox="1"/>
          <p:nvPr/>
        </p:nvSpPr>
        <p:spPr>
          <a:xfrm>
            <a:off x="7916566" y="6156012"/>
            <a:ext cx="615874" cy="369332"/>
          </a:xfrm>
          <a:prstGeom prst="rect">
            <a:avLst/>
          </a:prstGeom>
          <a:noFill/>
        </p:spPr>
        <p:txBody>
          <a:bodyPr wrap="none" rtlCol="0">
            <a:spAutoFit/>
          </a:bodyPr>
          <a:lstStyle/>
          <a:p>
            <a:r>
              <a:rPr lang="pl-PL" dirty="0" smtClean="0"/>
              <a:t>M78</a:t>
            </a:r>
            <a:endParaRPr lang="pl-PL"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Zdjęcie czy wizja artysty?</a:t>
            </a:r>
            <a:endParaRPr lang="pl-PL" dirty="0"/>
          </a:p>
        </p:txBody>
      </p:sp>
      <p:pic>
        <p:nvPicPr>
          <p:cNvPr id="15362" name="Picture 2"/>
          <p:cNvPicPr>
            <a:picLocks noChangeAspect="1" noChangeArrowheads="1"/>
          </p:cNvPicPr>
          <p:nvPr/>
        </p:nvPicPr>
        <p:blipFill>
          <a:blip r:embed="rId3" cstate="print"/>
          <a:srcRect/>
          <a:stretch>
            <a:fillRect/>
          </a:stretch>
        </p:blipFill>
        <p:spPr bwMode="auto">
          <a:xfrm>
            <a:off x="-180528" y="952247"/>
            <a:ext cx="9495501" cy="5285065"/>
          </a:xfrm>
          <a:prstGeom prst="rect">
            <a:avLst/>
          </a:prstGeom>
          <a:noFill/>
          <a:ln w="9525">
            <a:noFill/>
            <a:miter lim="800000"/>
            <a:headEnd/>
            <a:tailEnd/>
          </a:ln>
        </p:spPr>
      </p:pic>
      <p:sp>
        <p:nvSpPr>
          <p:cNvPr id="5" name="Prostokąt 4"/>
          <p:cNvSpPr/>
          <p:nvPr/>
        </p:nvSpPr>
        <p:spPr>
          <a:xfrm>
            <a:off x="0" y="6237312"/>
            <a:ext cx="7020272" cy="307777"/>
          </a:xfrm>
          <a:prstGeom prst="rect">
            <a:avLst/>
          </a:prstGeom>
        </p:spPr>
        <p:txBody>
          <a:bodyPr wrap="square">
            <a:spAutoFit/>
          </a:bodyPr>
          <a:lstStyle/>
          <a:p>
            <a:r>
              <a:rPr lang="pl-PL" sz="1400" dirty="0" err="1" smtClean="0"/>
              <a:t>Vicent</a:t>
            </a:r>
            <a:r>
              <a:rPr lang="pl-PL" sz="1400" dirty="0" smtClean="0"/>
              <a:t> </a:t>
            </a:r>
            <a:r>
              <a:rPr lang="pl-PL" sz="1400" dirty="0" err="1" smtClean="0"/>
              <a:t>Peris</a:t>
            </a:r>
            <a:r>
              <a:rPr lang="pl-PL" sz="1400" dirty="0" smtClean="0"/>
              <a:t> (OAUV), Jack Harvey (SSRO), Juan Conejero (PixInsight) </a:t>
            </a:r>
            <a:endParaRPr lang="pl-PL" sz="1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19458" name="Picture 2"/>
          <p:cNvPicPr>
            <a:picLocks noChangeAspect="1" noChangeArrowheads="1"/>
          </p:cNvPicPr>
          <p:nvPr/>
        </p:nvPicPr>
        <p:blipFill>
          <a:blip r:embed="rId3" cstate="print"/>
          <a:srcRect/>
          <a:stretch>
            <a:fillRect/>
          </a:stretch>
        </p:blipFill>
        <p:spPr bwMode="auto">
          <a:xfrm>
            <a:off x="323528" y="692696"/>
            <a:ext cx="6120680" cy="6120680"/>
          </a:xfrm>
          <a:prstGeom prst="rect">
            <a:avLst/>
          </a:prstGeom>
          <a:noFill/>
          <a:ln w="9525">
            <a:noFill/>
            <a:miter lim="800000"/>
            <a:headEnd/>
            <a:tailEnd/>
          </a:ln>
        </p:spPr>
      </p:pic>
      <p:sp>
        <p:nvSpPr>
          <p:cNvPr id="5" name="Prostokąt 4"/>
          <p:cNvSpPr/>
          <p:nvPr/>
        </p:nvSpPr>
        <p:spPr>
          <a:xfrm>
            <a:off x="6444208" y="6290156"/>
            <a:ext cx="2808312" cy="523220"/>
          </a:xfrm>
          <a:prstGeom prst="rect">
            <a:avLst/>
          </a:prstGeom>
        </p:spPr>
        <p:txBody>
          <a:bodyPr wrap="square">
            <a:spAutoFit/>
          </a:bodyPr>
          <a:lstStyle/>
          <a:p>
            <a:r>
              <a:rPr lang="en-US" sz="1400" dirty="0" smtClean="0"/>
              <a:t>Marco </a:t>
            </a:r>
            <a:r>
              <a:rPr lang="en-US" sz="1400" dirty="0" err="1" smtClean="0"/>
              <a:t>Burali</a:t>
            </a:r>
            <a:r>
              <a:rPr lang="en-US" sz="1400" dirty="0" smtClean="0"/>
              <a:t>, </a:t>
            </a:r>
            <a:r>
              <a:rPr lang="en-US" sz="1400" dirty="0" err="1" smtClean="0"/>
              <a:t>Tiziano</a:t>
            </a:r>
            <a:r>
              <a:rPr lang="en-US" sz="1400" dirty="0" smtClean="0"/>
              <a:t> </a:t>
            </a:r>
            <a:r>
              <a:rPr lang="en-US" sz="1400" dirty="0" err="1" smtClean="0"/>
              <a:t>Capecchi</a:t>
            </a:r>
            <a:r>
              <a:rPr lang="en-US" sz="1400" dirty="0" smtClean="0"/>
              <a:t>, </a:t>
            </a:r>
            <a:endParaRPr lang="pl-PL" sz="1400" dirty="0" smtClean="0"/>
          </a:p>
          <a:p>
            <a:r>
              <a:rPr lang="en-US" sz="1400" dirty="0" smtClean="0"/>
              <a:t>Marco Mancini (</a:t>
            </a:r>
            <a:r>
              <a:rPr lang="en-US" sz="1400" dirty="0" err="1" smtClean="0"/>
              <a:t>Osservatorio</a:t>
            </a:r>
            <a:r>
              <a:rPr lang="en-US" sz="1400" dirty="0" smtClean="0"/>
              <a:t> MTM) </a:t>
            </a:r>
            <a:endParaRPr lang="pl-PL" sz="1400" dirty="0"/>
          </a:p>
        </p:txBody>
      </p:sp>
      <p:sp>
        <p:nvSpPr>
          <p:cNvPr id="6" name="pole tekstowe 5"/>
          <p:cNvSpPr txBox="1"/>
          <p:nvPr/>
        </p:nvSpPr>
        <p:spPr>
          <a:xfrm>
            <a:off x="6876256" y="1004535"/>
            <a:ext cx="1796454" cy="1200329"/>
          </a:xfrm>
          <a:prstGeom prst="rect">
            <a:avLst/>
          </a:prstGeom>
          <a:noFill/>
        </p:spPr>
        <p:txBody>
          <a:bodyPr wrap="none" rtlCol="0">
            <a:spAutoFit/>
          </a:bodyPr>
          <a:lstStyle/>
          <a:p>
            <a:r>
              <a:rPr lang="pl-PL" dirty="0" smtClean="0"/>
              <a:t>Trzy teleskopy</a:t>
            </a:r>
          </a:p>
          <a:p>
            <a:endParaRPr lang="pl-PL" dirty="0" smtClean="0"/>
          </a:p>
          <a:p>
            <a:r>
              <a:rPr lang="pl-PL" dirty="0" smtClean="0"/>
              <a:t>Filtry wąsko i </a:t>
            </a:r>
          </a:p>
          <a:p>
            <a:r>
              <a:rPr lang="pl-PL" dirty="0" smtClean="0"/>
              <a:t>szerokopasmowe</a:t>
            </a:r>
            <a:endParaRPr lang="pl-PL"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Widmo promieniowania elektromagnetycznego</a:t>
            </a:r>
            <a:endParaRPr lang="pl-PL" dirty="0"/>
          </a:p>
        </p:txBody>
      </p:sp>
      <p:pic>
        <p:nvPicPr>
          <p:cNvPr id="6" name="Picture 2"/>
          <p:cNvPicPr>
            <a:picLocks noChangeAspect="1" noChangeArrowheads="1"/>
          </p:cNvPicPr>
          <p:nvPr/>
        </p:nvPicPr>
        <p:blipFill>
          <a:blip r:embed="rId3" cstate="print"/>
          <a:srcRect/>
          <a:stretch>
            <a:fillRect/>
          </a:stretch>
        </p:blipFill>
        <p:spPr bwMode="auto">
          <a:xfrm>
            <a:off x="251520" y="836712"/>
            <a:ext cx="6088760" cy="4059173"/>
          </a:xfrm>
          <a:prstGeom prst="rect">
            <a:avLst/>
          </a:prstGeom>
          <a:noFill/>
          <a:ln w="9525">
            <a:noFill/>
            <a:miter lim="800000"/>
            <a:headEnd/>
            <a:tailEnd/>
          </a:ln>
          <a:effectLst/>
        </p:spPr>
      </p:pic>
      <p:pic>
        <p:nvPicPr>
          <p:cNvPr id="7" name="Obraz 6" descr="F05_22.jpg"/>
          <p:cNvPicPr>
            <a:picLocks noChangeAspect="1"/>
          </p:cNvPicPr>
          <p:nvPr/>
        </p:nvPicPr>
        <p:blipFill>
          <a:blip r:embed="rId4" cstate="print"/>
          <a:stretch>
            <a:fillRect/>
          </a:stretch>
        </p:blipFill>
        <p:spPr>
          <a:xfrm>
            <a:off x="5436096" y="980728"/>
            <a:ext cx="3456363" cy="2698950"/>
          </a:xfrm>
          <a:prstGeom prst="rect">
            <a:avLst/>
          </a:prstGeom>
        </p:spPr>
      </p:pic>
      <p:pic>
        <p:nvPicPr>
          <p:cNvPr id="8" name="Obraz 7" descr="Filters_L.jpg"/>
          <p:cNvPicPr>
            <a:picLocks noChangeAspect="1"/>
          </p:cNvPicPr>
          <p:nvPr/>
        </p:nvPicPr>
        <p:blipFill>
          <a:blip r:embed="rId5" cstate="print"/>
          <a:stretch>
            <a:fillRect/>
          </a:stretch>
        </p:blipFill>
        <p:spPr>
          <a:xfrm>
            <a:off x="1584176" y="3810944"/>
            <a:ext cx="3851920" cy="2714400"/>
          </a:xfrm>
          <a:prstGeom prst="rect">
            <a:avLst/>
          </a:prstGeom>
        </p:spPr>
      </p:pic>
      <p:pic>
        <p:nvPicPr>
          <p:cNvPr id="9" name="Picture 2"/>
          <p:cNvPicPr>
            <a:picLocks noChangeAspect="1" noChangeArrowheads="1"/>
          </p:cNvPicPr>
          <p:nvPr/>
        </p:nvPicPr>
        <p:blipFill>
          <a:blip r:embed="rId6" cstate="print"/>
          <a:srcRect/>
          <a:stretch>
            <a:fillRect/>
          </a:stretch>
        </p:blipFill>
        <p:spPr bwMode="auto">
          <a:xfrm>
            <a:off x="5436095" y="3645024"/>
            <a:ext cx="3435035" cy="28803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Powstawanie obserwowanego widma</a:t>
            </a:r>
            <a:endParaRPr lang="pl-PL" dirty="0"/>
          </a:p>
        </p:txBody>
      </p:sp>
      <p:pic>
        <p:nvPicPr>
          <p:cNvPr id="5" name="Picture 9" descr="C:\Data\esmw\Swinburne Work Folder\062\Images\eyesideup.gif"/>
          <p:cNvPicPr>
            <a:picLocks noChangeAspect="1" noChangeArrowheads="1"/>
          </p:cNvPicPr>
          <p:nvPr/>
        </p:nvPicPr>
        <p:blipFill>
          <a:blip r:embed="rId3" cstate="print"/>
          <a:srcRect/>
          <a:stretch>
            <a:fillRect/>
          </a:stretch>
        </p:blipFill>
        <p:spPr bwMode="auto">
          <a:xfrm>
            <a:off x="4953000" y="5181600"/>
            <a:ext cx="476250" cy="476250"/>
          </a:xfrm>
          <a:prstGeom prst="rect">
            <a:avLst/>
          </a:prstGeom>
          <a:noFill/>
        </p:spPr>
      </p:pic>
      <p:pic>
        <p:nvPicPr>
          <p:cNvPr id="6" name="Picture 8" descr="C:\Data\esmw\Swinburne Work Folder\062\Images\eyeside.gif"/>
          <p:cNvPicPr>
            <a:picLocks noChangeAspect="1" noChangeArrowheads="1"/>
          </p:cNvPicPr>
          <p:nvPr/>
        </p:nvPicPr>
        <p:blipFill>
          <a:blip r:embed="rId4" cstate="print"/>
          <a:srcRect/>
          <a:stretch>
            <a:fillRect/>
          </a:stretch>
        </p:blipFill>
        <p:spPr bwMode="auto">
          <a:xfrm>
            <a:off x="7315200" y="2514600"/>
            <a:ext cx="442913" cy="411163"/>
          </a:xfrm>
          <a:prstGeom prst="rect">
            <a:avLst/>
          </a:prstGeom>
          <a:noFill/>
        </p:spPr>
      </p:pic>
      <p:pic>
        <p:nvPicPr>
          <p:cNvPr id="7" name="Picture 10" descr="C:\Data\esmw\Swinburne Work Folder\062\Images\eyeside40.gif"/>
          <p:cNvPicPr>
            <a:picLocks noChangeAspect="1" noChangeArrowheads="1"/>
          </p:cNvPicPr>
          <p:nvPr/>
        </p:nvPicPr>
        <p:blipFill>
          <a:blip r:embed="rId5" cstate="print"/>
          <a:srcRect/>
          <a:stretch>
            <a:fillRect/>
          </a:stretch>
        </p:blipFill>
        <p:spPr bwMode="auto">
          <a:xfrm>
            <a:off x="3962400" y="5181600"/>
            <a:ext cx="531813" cy="495300"/>
          </a:xfrm>
          <a:prstGeom prst="rect">
            <a:avLst/>
          </a:prstGeom>
          <a:noFill/>
        </p:spPr>
      </p:pic>
      <p:sp>
        <p:nvSpPr>
          <p:cNvPr id="8" name="Line 12"/>
          <p:cNvSpPr>
            <a:spLocks noChangeShapeType="1"/>
          </p:cNvSpPr>
          <p:nvPr/>
        </p:nvSpPr>
        <p:spPr bwMode="auto">
          <a:xfrm>
            <a:off x="1981200" y="3200400"/>
            <a:ext cx="2057400" cy="1905000"/>
          </a:xfrm>
          <a:prstGeom prst="line">
            <a:avLst/>
          </a:prstGeom>
          <a:noFill/>
          <a:ln w="28575">
            <a:solidFill>
              <a:schemeClr val="tx1"/>
            </a:solidFill>
            <a:prstDash val="sysDot"/>
            <a:round/>
            <a:headEnd/>
            <a:tailEnd type="triangle" w="med" len="med"/>
          </a:ln>
          <a:effectLst/>
        </p:spPr>
        <p:txBody>
          <a:bodyPr wrap="none" anchor="ctr"/>
          <a:lstStyle/>
          <a:p>
            <a:endParaRPr lang="pl-PL"/>
          </a:p>
        </p:txBody>
      </p:sp>
      <p:sp>
        <p:nvSpPr>
          <p:cNvPr id="9" name="Line 13"/>
          <p:cNvSpPr>
            <a:spLocks noChangeShapeType="1"/>
          </p:cNvSpPr>
          <p:nvPr/>
        </p:nvSpPr>
        <p:spPr bwMode="auto">
          <a:xfrm>
            <a:off x="2133600" y="2743200"/>
            <a:ext cx="2971800" cy="0"/>
          </a:xfrm>
          <a:prstGeom prst="line">
            <a:avLst/>
          </a:prstGeom>
          <a:noFill/>
          <a:ln w="28575">
            <a:solidFill>
              <a:schemeClr val="tx1"/>
            </a:solidFill>
            <a:prstDash val="sysDot"/>
            <a:round/>
            <a:headEnd/>
            <a:tailEnd type="triangle" w="med" len="med"/>
          </a:ln>
          <a:effectLst/>
        </p:spPr>
        <p:txBody>
          <a:bodyPr wrap="none" anchor="ctr"/>
          <a:lstStyle/>
          <a:p>
            <a:endParaRPr lang="pl-PL"/>
          </a:p>
        </p:txBody>
      </p:sp>
      <p:sp>
        <p:nvSpPr>
          <p:cNvPr id="10" name="Line 14"/>
          <p:cNvSpPr>
            <a:spLocks noChangeShapeType="1"/>
          </p:cNvSpPr>
          <p:nvPr/>
        </p:nvSpPr>
        <p:spPr bwMode="auto">
          <a:xfrm flipV="1">
            <a:off x="5486400" y="2743200"/>
            <a:ext cx="1752600" cy="0"/>
          </a:xfrm>
          <a:prstGeom prst="line">
            <a:avLst/>
          </a:prstGeom>
          <a:noFill/>
          <a:ln w="28575">
            <a:solidFill>
              <a:schemeClr val="tx1"/>
            </a:solidFill>
            <a:prstDash val="sysDot"/>
            <a:round/>
            <a:headEnd/>
            <a:tailEnd type="triangle" w="med" len="med"/>
          </a:ln>
          <a:effectLst/>
        </p:spPr>
        <p:txBody>
          <a:bodyPr wrap="none" anchor="ctr"/>
          <a:lstStyle/>
          <a:p>
            <a:endParaRPr lang="pl-PL"/>
          </a:p>
        </p:txBody>
      </p:sp>
      <p:sp>
        <p:nvSpPr>
          <p:cNvPr id="11" name="Line 15"/>
          <p:cNvSpPr>
            <a:spLocks noChangeShapeType="1"/>
          </p:cNvSpPr>
          <p:nvPr/>
        </p:nvSpPr>
        <p:spPr bwMode="auto">
          <a:xfrm rot="5400000" flipV="1">
            <a:off x="4191000" y="4114800"/>
            <a:ext cx="1981200" cy="0"/>
          </a:xfrm>
          <a:prstGeom prst="line">
            <a:avLst/>
          </a:prstGeom>
          <a:noFill/>
          <a:ln w="28575">
            <a:solidFill>
              <a:schemeClr val="tx1"/>
            </a:solidFill>
            <a:prstDash val="sysDot"/>
            <a:round/>
            <a:headEnd/>
            <a:tailEnd type="triangle" w="med" len="med"/>
          </a:ln>
          <a:effectLst/>
        </p:spPr>
        <p:txBody>
          <a:bodyPr wrap="none" anchor="ctr"/>
          <a:lstStyle/>
          <a:p>
            <a:endParaRPr lang="pl-PL"/>
          </a:p>
        </p:txBody>
      </p:sp>
      <p:sp>
        <p:nvSpPr>
          <p:cNvPr id="12" name="Text Box 24"/>
          <p:cNvSpPr txBox="1">
            <a:spLocks noChangeArrowheads="1"/>
          </p:cNvSpPr>
          <p:nvPr/>
        </p:nvSpPr>
        <p:spPr bwMode="auto">
          <a:xfrm>
            <a:off x="609600" y="5283200"/>
            <a:ext cx="3321050" cy="366713"/>
          </a:xfrm>
          <a:prstGeom prst="rect">
            <a:avLst/>
          </a:prstGeom>
          <a:noFill/>
          <a:ln w="28575">
            <a:noFill/>
            <a:miter lim="800000"/>
            <a:headEnd/>
            <a:tailEnd/>
          </a:ln>
          <a:effectLst/>
        </p:spPr>
        <p:txBody>
          <a:bodyPr wrap="none">
            <a:spAutoFit/>
          </a:bodyPr>
          <a:lstStyle/>
          <a:p>
            <a:r>
              <a:rPr lang="pl-PL" sz="1800" dirty="0">
                <a:latin typeface="Arial" charset="0"/>
              </a:rPr>
              <a:t>Obserwator widzi widmo ciągłe</a:t>
            </a:r>
          </a:p>
        </p:txBody>
      </p:sp>
      <p:sp>
        <p:nvSpPr>
          <p:cNvPr id="13" name="Text Box 25"/>
          <p:cNvSpPr txBox="1">
            <a:spLocks noChangeArrowheads="1"/>
          </p:cNvSpPr>
          <p:nvPr/>
        </p:nvSpPr>
        <p:spPr bwMode="auto">
          <a:xfrm>
            <a:off x="5410200" y="5334000"/>
            <a:ext cx="3733800" cy="366713"/>
          </a:xfrm>
          <a:prstGeom prst="rect">
            <a:avLst/>
          </a:prstGeom>
          <a:noFill/>
          <a:ln w="28575">
            <a:noFill/>
            <a:miter lim="800000"/>
            <a:headEnd/>
            <a:tailEnd/>
          </a:ln>
          <a:effectLst/>
        </p:spPr>
        <p:txBody>
          <a:bodyPr>
            <a:spAutoFit/>
          </a:bodyPr>
          <a:lstStyle/>
          <a:p>
            <a:pPr>
              <a:spcBef>
                <a:spcPct val="50000"/>
              </a:spcBef>
            </a:pPr>
            <a:r>
              <a:rPr lang="pl-PL" sz="1800" dirty="0">
                <a:latin typeface="Arial" charset="0"/>
              </a:rPr>
              <a:t>Obserwator widzi widmo emisyjne</a:t>
            </a:r>
          </a:p>
        </p:txBody>
      </p:sp>
      <p:sp>
        <p:nvSpPr>
          <p:cNvPr id="14" name="Text Box 26"/>
          <p:cNvSpPr txBox="1">
            <a:spLocks noChangeArrowheads="1"/>
          </p:cNvSpPr>
          <p:nvPr/>
        </p:nvSpPr>
        <p:spPr bwMode="auto">
          <a:xfrm>
            <a:off x="5737225" y="2971800"/>
            <a:ext cx="2720975" cy="641350"/>
          </a:xfrm>
          <a:prstGeom prst="rect">
            <a:avLst/>
          </a:prstGeom>
          <a:noFill/>
          <a:ln w="28575">
            <a:noFill/>
            <a:miter lim="800000"/>
            <a:headEnd/>
            <a:tailEnd/>
          </a:ln>
          <a:effectLst/>
        </p:spPr>
        <p:txBody>
          <a:bodyPr>
            <a:spAutoFit/>
          </a:bodyPr>
          <a:lstStyle/>
          <a:p>
            <a:pPr>
              <a:spcBef>
                <a:spcPct val="50000"/>
              </a:spcBef>
            </a:pPr>
            <a:r>
              <a:rPr lang="pl-PL" sz="1800" dirty="0">
                <a:latin typeface="Arial" charset="0"/>
              </a:rPr>
              <a:t>Obserwator widzi widmo absorpcyjne</a:t>
            </a:r>
          </a:p>
        </p:txBody>
      </p:sp>
      <p:sp>
        <p:nvSpPr>
          <p:cNvPr id="15" name="Text Box 27"/>
          <p:cNvSpPr txBox="1">
            <a:spLocks noChangeArrowheads="1"/>
          </p:cNvSpPr>
          <p:nvPr/>
        </p:nvSpPr>
        <p:spPr bwMode="auto">
          <a:xfrm>
            <a:off x="231775" y="1549400"/>
            <a:ext cx="2863850" cy="641350"/>
          </a:xfrm>
          <a:prstGeom prst="rect">
            <a:avLst/>
          </a:prstGeom>
          <a:noFill/>
          <a:ln w="28575">
            <a:noFill/>
            <a:miter lim="800000"/>
            <a:headEnd/>
            <a:tailEnd/>
          </a:ln>
          <a:effectLst/>
        </p:spPr>
        <p:txBody>
          <a:bodyPr wrap="none">
            <a:spAutoFit/>
          </a:bodyPr>
          <a:lstStyle/>
          <a:p>
            <a:r>
              <a:rPr lang="pl-PL" sz="1800" dirty="0">
                <a:latin typeface="Arial" charset="0"/>
              </a:rPr>
              <a:t>Obiekt promieniujący </a:t>
            </a:r>
          </a:p>
          <a:p>
            <a:r>
              <a:rPr lang="pl-PL" sz="1800" dirty="0">
                <a:latin typeface="Arial" charset="0"/>
              </a:rPr>
              <a:t>jak ciało doskonale czarne</a:t>
            </a:r>
          </a:p>
        </p:txBody>
      </p:sp>
      <p:sp>
        <p:nvSpPr>
          <p:cNvPr id="16" name="Text Box 29"/>
          <p:cNvSpPr txBox="1">
            <a:spLocks noChangeArrowheads="1"/>
          </p:cNvSpPr>
          <p:nvPr/>
        </p:nvSpPr>
        <p:spPr bwMode="auto">
          <a:xfrm>
            <a:off x="4572000" y="1214422"/>
            <a:ext cx="1530350" cy="366712"/>
          </a:xfrm>
          <a:prstGeom prst="rect">
            <a:avLst/>
          </a:prstGeom>
          <a:noFill/>
          <a:ln w="28575">
            <a:noFill/>
            <a:miter lim="800000"/>
            <a:headEnd/>
            <a:tailEnd/>
          </a:ln>
          <a:effectLst/>
        </p:spPr>
        <p:txBody>
          <a:bodyPr wrap="none">
            <a:spAutoFit/>
          </a:bodyPr>
          <a:lstStyle/>
          <a:p>
            <a:r>
              <a:rPr lang="pl-PL" sz="1800" dirty="0">
                <a:latin typeface="Arial" charset="0"/>
              </a:rPr>
              <a:t>Obłok materii</a:t>
            </a:r>
          </a:p>
        </p:txBody>
      </p:sp>
      <p:grpSp>
        <p:nvGrpSpPr>
          <p:cNvPr id="17" name="Group 31"/>
          <p:cNvGrpSpPr>
            <a:grpSpLocks/>
          </p:cNvGrpSpPr>
          <p:nvPr/>
        </p:nvGrpSpPr>
        <p:grpSpPr bwMode="auto">
          <a:xfrm>
            <a:off x="685800" y="5715000"/>
            <a:ext cx="3502025" cy="381000"/>
            <a:chOff x="239" y="3407"/>
            <a:chExt cx="5466" cy="432"/>
          </a:xfrm>
        </p:grpSpPr>
        <p:sp>
          <p:nvSpPr>
            <p:cNvPr id="18" name="Rectangle 32"/>
            <p:cNvSpPr>
              <a:spLocks noChangeArrowheads="1"/>
            </p:cNvSpPr>
            <p:nvPr/>
          </p:nvSpPr>
          <p:spPr bwMode="auto">
            <a:xfrm rot="5397464">
              <a:off x="1817" y="2926"/>
              <a:ext cx="432" cy="1393"/>
            </a:xfrm>
            <a:prstGeom prst="rect">
              <a:avLst/>
            </a:prstGeom>
            <a:gradFill rotWithShape="0">
              <a:gsLst>
                <a:gs pos="0">
                  <a:srgbClr val="6699FF"/>
                </a:gs>
                <a:gs pos="100000">
                  <a:srgbClr val="00CC00"/>
                </a:gs>
              </a:gsLst>
              <a:lin ang="0" scaled="1"/>
            </a:gradFill>
            <a:ln w="9525">
              <a:noFill/>
              <a:miter lim="800000"/>
              <a:headEnd/>
              <a:tailEnd/>
            </a:ln>
            <a:effectLst/>
          </p:spPr>
          <p:txBody>
            <a:bodyPr wrap="none" anchor="ctr"/>
            <a:lstStyle/>
            <a:p>
              <a:endParaRPr lang="pl-PL"/>
            </a:p>
          </p:txBody>
        </p:sp>
        <p:sp>
          <p:nvSpPr>
            <p:cNvPr id="19" name="Rectangle 33"/>
            <p:cNvSpPr>
              <a:spLocks noChangeArrowheads="1"/>
            </p:cNvSpPr>
            <p:nvPr/>
          </p:nvSpPr>
          <p:spPr bwMode="auto">
            <a:xfrm rot="5397464">
              <a:off x="2937" y="2975"/>
              <a:ext cx="432" cy="1296"/>
            </a:xfrm>
            <a:prstGeom prst="rect">
              <a:avLst/>
            </a:prstGeom>
            <a:gradFill rotWithShape="0">
              <a:gsLst>
                <a:gs pos="0">
                  <a:srgbClr val="00CC00"/>
                </a:gs>
                <a:gs pos="100000">
                  <a:srgbClr val="FFFF00"/>
                </a:gs>
              </a:gsLst>
              <a:lin ang="0" scaled="1"/>
            </a:gradFill>
            <a:ln w="9525">
              <a:noFill/>
              <a:miter lim="800000"/>
              <a:headEnd/>
              <a:tailEnd/>
            </a:ln>
            <a:effectLst/>
          </p:spPr>
          <p:txBody>
            <a:bodyPr wrap="none" anchor="ctr"/>
            <a:lstStyle/>
            <a:p>
              <a:endParaRPr lang="pl-PL"/>
            </a:p>
          </p:txBody>
        </p:sp>
        <p:sp>
          <p:nvSpPr>
            <p:cNvPr id="20" name="Rectangle 34"/>
            <p:cNvSpPr>
              <a:spLocks noChangeArrowheads="1"/>
            </p:cNvSpPr>
            <p:nvPr/>
          </p:nvSpPr>
          <p:spPr bwMode="auto">
            <a:xfrm rot="5397464">
              <a:off x="768" y="2878"/>
              <a:ext cx="432" cy="1489"/>
            </a:xfrm>
            <a:prstGeom prst="rect">
              <a:avLst/>
            </a:prstGeom>
            <a:gradFill rotWithShape="0">
              <a:gsLst>
                <a:gs pos="0">
                  <a:srgbClr val="800080"/>
                </a:gs>
                <a:gs pos="100000">
                  <a:srgbClr val="6699FF"/>
                </a:gs>
              </a:gsLst>
              <a:lin ang="0" scaled="1"/>
            </a:gradFill>
            <a:ln w="9525">
              <a:noFill/>
              <a:miter lim="800000"/>
              <a:headEnd/>
              <a:tailEnd/>
            </a:ln>
            <a:effectLst/>
          </p:spPr>
          <p:txBody>
            <a:bodyPr wrap="none" anchor="ctr"/>
            <a:lstStyle/>
            <a:p>
              <a:endParaRPr lang="pl-PL"/>
            </a:p>
          </p:txBody>
        </p:sp>
        <p:sp>
          <p:nvSpPr>
            <p:cNvPr id="21" name="Rectangle 35"/>
            <p:cNvSpPr>
              <a:spLocks noChangeArrowheads="1"/>
            </p:cNvSpPr>
            <p:nvPr/>
          </p:nvSpPr>
          <p:spPr bwMode="auto">
            <a:xfrm rot="5397464">
              <a:off x="4403" y="2537"/>
              <a:ext cx="432" cy="2172"/>
            </a:xfrm>
            <a:prstGeom prst="rect">
              <a:avLst/>
            </a:prstGeom>
            <a:gradFill rotWithShape="0">
              <a:gsLst>
                <a:gs pos="0">
                  <a:srgbClr val="FFFF00"/>
                </a:gs>
                <a:gs pos="100000">
                  <a:srgbClr val="CC0000"/>
                </a:gs>
              </a:gsLst>
              <a:lin ang="0" scaled="1"/>
            </a:gradFill>
            <a:ln w="9525">
              <a:noFill/>
              <a:miter lim="800000"/>
              <a:headEnd/>
              <a:tailEnd/>
            </a:ln>
            <a:effectLst/>
          </p:spPr>
          <p:txBody>
            <a:bodyPr wrap="none" anchor="ctr"/>
            <a:lstStyle/>
            <a:p>
              <a:endParaRPr lang="pl-PL"/>
            </a:p>
          </p:txBody>
        </p:sp>
      </p:grpSp>
      <p:grpSp>
        <p:nvGrpSpPr>
          <p:cNvPr id="22" name="Group 36"/>
          <p:cNvGrpSpPr>
            <a:grpSpLocks/>
          </p:cNvGrpSpPr>
          <p:nvPr/>
        </p:nvGrpSpPr>
        <p:grpSpPr bwMode="auto">
          <a:xfrm flipV="1">
            <a:off x="5334000" y="3657600"/>
            <a:ext cx="3505200" cy="381000"/>
            <a:chOff x="480" y="2544"/>
            <a:chExt cx="4990" cy="384"/>
          </a:xfrm>
        </p:grpSpPr>
        <p:grpSp>
          <p:nvGrpSpPr>
            <p:cNvPr id="23" name="Group 37"/>
            <p:cNvGrpSpPr>
              <a:grpSpLocks/>
            </p:cNvGrpSpPr>
            <p:nvPr/>
          </p:nvGrpSpPr>
          <p:grpSpPr bwMode="auto">
            <a:xfrm>
              <a:off x="480" y="2544"/>
              <a:ext cx="4992" cy="384"/>
              <a:chOff x="239" y="3407"/>
              <a:chExt cx="5466" cy="432"/>
            </a:xfrm>
          </p:grpSpPr>
          <p:sp>
            <p:nvSpPr>
              <p:cNvPr id="40" name="Rectangle 38"/>
              <p:cNvSpPr>
                <a:spLocks noChangeArrowheads="1"/>
              </p:cNvSpPr>
              <p:nvPr/>
            </p:nvSpPr>
            <p:spPr bwMode="auto">
              <a:xfrm rot="5397464">
                <a:off x="1817" y="2926"/>
                <a:ext cx="432" cy="1393"/>
              </a:xfrm>
              <a:prstGeom prst="rect">
                <a:avLst/>
              </a:prstGeom>
              <a:gradFill rotWithShape="0">
                <a:gsLst>
                  <a:gs pos="0">
                    <a:srgbClr val="6699FF"/>
                  </a:gs>
                  <a:gs pos="100000">
                    <a:srgbClr val="00CC00"/>
                  </a:gs>
                </a:gsLst>
                <a:lin ang="0" scaled="1"/>
              </a:gradFill>
              <a:ln w="9525">
                <a:noFill/>
                <a:miter lim="800000"/>
                <a:headEnd/>
                <a:tailEnd/>
              </a:ln>
              <a:effectLst/>
            </p:spPr>
            <p:txBody>
              <a:bodyPr wrap="none" anchor="ctr"/>
              <a:lstStyle/>
              <a:p>
                <a:endParaRPr lang="pl-PL"/>
              </a:p>
            </p:txBody>
          </p:sp>
          <p:sp>
            <p:nvSpPr>
              <p:cNvPr id="41" name="Rectangle 39"/>
              <p:cNvSpPr>
                <a:spLocks noChangeArrowheads="1"/>
              </p:cNvSpPr>
              <p:nvPr/>
            </p:nvSpPr>
            <p:spPr bwMode="auto">
              <a:xfrm rot="5397464">
                <a:off x="2937" y="2975"/>
                <a:ext cx="432" cy="1296"/>
              </a:xfrm>
              <a:prstGeom prst="rect">
                <a:avLst/>
              </a:prstGeom>
              <a:gradFill rotWithShape="0">
                <a:gsLst>
                  <a:gs pos="0">
                    <a:srgbClr val="00CC00"/>
                  </a:gs>
                  <a:gs pos="100000">
                    <a:srgbClr val="FFFF00"/>
                  </a:gs>
                </a:gsLst>
                <a:lin ang="0" scaled="1"/>
              </a:gradFill>
              <a:ln w="9525">
                <a:noFill/>
                <a:miter lim="800000"/>
                <a:headEnd/>
                <a:tailEnd/>
              </a:ln>
              <a:effectLst/>
            </p:spPr>
            <p:txBody>
              <a:bodyPr wrap="none" anchor="ctr"/>
              <a:lstStyle/>
              <a:p>
                <a:endParaRPr lang="pl-PL"/>
              </a:p>
            </p:txBody>
          </p:sp>
          <p:sp>
            <p:nvSpPr>
              <p:cNvPr id="42" name="Rectangle 40"/>
              <p:cNvSpPr>
                <a:spLocks noChangeArrowheads="1"/>
              </p:cNvSpPr>
              <p:nvPr/>
            </p:nvSpPr>
            <p:spPr bwMode="auto">
              <a:xfrm rot="5397464">
                <a:off x="768" y="2878"/>
                <a:ext cx="432" cy="1489"/>
              </a:xfrm>
              <a:prstGeom prst="rect">
                <a:avLst/>
              </a:prstGeom>
              <a:gradFill rotWithShape="0">
                <a:gsLst>
                  <a:gs pos="0">
                    <a:srgbClr val="800080"/>
                  </a:gs>
                  <a:gs pos="100000">
                    <a:srgbClr val="6699FF"/>
                  </a:gs>
                </a:gsLst>
                <a:lin ang="0" scaled="1"/>
              </a:gradFill>
              <a:ln w="9525">
                <a:noFill/>
                <a:miter lim="800000"/>
                <a:headEnd/>
                <a:tailEnd/>
              </a:ln>
              <a:effectLst/>
            </p:spPr>
            <p:txBody>
              <a:bodyPr wrap="none" anchor="ctr"/>
              <a:lstStyle/>
              <a:p>
                <a:endParaRPr lang="pl-PL"/>
              </a:p>
            </p:txBody>
          </p:sp>
          <p:sp>
            <p:nvSpPr>
              <p:cNvPr id="43" name="Rectangle 41"/>
              <p:cNvSpPr>
                <a:spLocks noChangeArrowheads="1"/>
              </p:cNvSpPr>
              <p:nvPr/>
            </p:nvSpPr>
            <p:spPr bwMode="auto">
              <a:xfrm rot="5397464">
                <a:off x="4403" y="2537"/>
                <a:ext cx="432" cy="2172"/>
              </a:xfrm>
              <a:prstGeom prst="rect">
                <a:avLst/>
              </a:prstGeom>
              <a:gradFill rotWithShape="0">
                <a:gsLst>
                  <a:gs pos="0">
                    <a:srgbClr val="FFFF00"/>
                  </a:gs>
                  <a:gs pos="100000">
                    <a:srgbClr val="CC0000"/>
                  </a:gs>
                </a:gsLst>
                <a:lin ang="0" scaled="1"/>
              </a:gradFill>
              <a:ln w="9525">
                <a:noFill/>
                <a:miter lim="800000"/>
                <a:headEnd/>
                <a:tailEnd/>
              </a:ln>
              <a:effectLst/>
            </p:spPr>
            <p:txBody>
              <a:bodyPr wrap="none" anchor="ctr"/>
              <a:lstStyle/>
              <a:p>
                <a:endParaRPr lang="pl-PL"/>
              </a:p>
            </p:txBody>
          </p:sp>
        </p:grpSp>
        <p:sp>
          <p:nvSpPr>
            <p:cNvPr id="24" name="Rectangle 42"/>
            <p:cNvSpPr>
              <a:spLocks noChangeArrowheads="1"/>
            </p:cNvSpPr>
            <p:nvPr/>
          </p:nvSpPr>
          <p:spPr bwMode="auto">
            <a:xfrm>
              <a:off x="1296"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25" name="Rectangle 43"/>
            <p:cNvSpPr>
              <a:spLocks noChangeArrowheads="1"/>
            </p:cNvSpPr>
            <p:nvPr/>
          </p:nvSpPr>
          <p:spPr bwMode="auto">
            <a:xfrm>
              <a:off x="1392" y="2544"/>
              <a:ext cx="96" cy="384"/>
            </a:xfrm>
            <a:prstGeom prst="rect">
              <a:avLst/>
            </a:prstGeom>
            <a:solidFill>
              <a:srgbClr val="292929"/>
            </a:solidFill>
            <a:ln w="9525">
              <a:noFill/>
              <a:miter lim="800000"/>
              <a:headEnd/>
              <a:tailEnd/>
            </a:ln>
            <a:effectLst/>
          </p:spPr>
          <p:txBody>
            <a:bodyPr wrap="none" anchor="ctr"/>
            <a:lstStyle/>
            <a:p>
              <a:endParaRPr lang="pl-PL"/>
            </a:p>
          </p:txBody>
        </p:sp>
        <p:sp>
          <p:nvSpPr>
            <p:cNvPr id="26" name="Rectangle 44"/>
            <p:cNvSpPr>
              <a:spLocks noChangeArrowheads="1"/>
            </p:cNvSpPr>
            <p:nvPr/>
          </p:nvSpPr>
          <p:spPr bwMode="auto">
            <a:xfrm>
              <a:off x="2256" y="2544"/>
              <a:ext cx="96" cy="384"/>
            </a:xfrm>
            <a:prstGeom prst="rect">
              <a:avLst/>
            </a:prstGeom>
            <a:solidFill>
              <a:srgbClr val="292929"/>
            </a:solidFill>
            <a:ln w="9525">
              <a:noFill/>
              <a:miter lim="800000"/>
              <a:headEnd/>
              <a:tailEnd/>
            </a:ln>
            <a:effectLst/>
          </p:spPr>
          <p:txBody>
            <a:bodyPr wrap="none" anchor="ctr"/>
            <a:lstStyle/>
            <a:p>
              <a:endParaRPr lang="pl-PL"/>
            </a:p>
          </p:txBody>
        </p:sp>
        <p:sp>
          <p:nvSpPr>
            <p:cNvPr id="27" name="Rectangle 45"/>
            <p:cNvSpPr>
              <a:spLocks noChangeArrowheads="1"/>
            </p:cNvSpPr>
            <p:nvPr/>
          </p:nvSpPr>
          <p:spPr bwMode="auto">
            <a:xfrm>
              <a:off x="1632"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28" name="Rectangle 46"/>
            <p:cNvSpPr>
              <a:spLocks noChangeArrowheads="1"/>
            </p:cNvSpPr>
            <p:nvPr/>
          </p:nvSpPr>
          <p:spPr bwMode="auto">
            <a:xfrm>
              <a:off x="1920"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29" name="Rectangle 47"/>
            <p:cNvSpPr>
              <a:spLocks noChangeArrowheads="1"/>
            </p:cNvSpPr>
            <p:nvPr/>
          </p:nvSpPr>
          <p:spPr bwMode="auto">
            <a:xfrm>
              <a:off x="1728"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0" name="Rectangle 48"/>
            <p:cNvSpPr>
              <a:spLocks noChangeArrowheads="1"/>
            </p:cNvSpPr>
            <p:nvPr/>
          </p:nvSpPr>
          <p:spPr bwMode="auto">
            <a:xfrm>
              <a:off x="960"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1" name="Rectangle 49"/>
            <p:cNvSpPr>
              <a:spLocks noChangeArrowheads="1"/>
            </p:cNvSpPr>
            <p:nvPr/>
          </p:nvSpPr>
          <p:spPr bwMode="auto">
            <a:xfrm>
              <a:off x="624"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2" name="Rectangle 50"/>
            <p:cNvSpPr>
              <a:spLocks noChangeArrowheads="1"/>
            </p:cNvSpPr>
            <p:nvPr/>
          </p:nvSpPr>
          <p:spPr bwMode="auto">
            <a:xfrm>
              <a:off x="2976"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3" name="Rectangle 51"/>
            <p:cNvSpPr>
              <a:spLocks noChangeArrowheads="1"/>
            </p:cNvSpPr>
            <p:nvPr/>
          </p:nvSpPr>
          <p:spPr bwMode="auto">
            <a:xfrm>
              <a:off x="3312"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4" name="Rectangle 52"/>
            <p:cNvSpPr>
              <a:spLocks noChangeArrowheads="1"/>
            </p:cNvSpPr>
            <p:nvPr/>
          </p:nvSpPr>
          <p:spPr bwMode="auto">
            <a:xfrm>
              <a:off x="3840"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5" name="Rectangle 53"/>
            <p:cNvSpPr>
              <a:spLocks noChangeArrowheads="1"/>
            </p:cNvSpPr>
            <p:nvPr/>
          </p:nvSpPr>
          <p:spPr bwMode="auto">
            <a:xfrm>
              <a:off x="3984" y="2544"/>
              <a:ext cx="96" cy="384"/>
            </a:xfrm>
            <a:prstGeom prst="rect">
              <a:avLst/>
            </a:prstGeom>
            <a:solidFill>
              <a:srgbClr val="292929"/>
            </a:solidFill>
            <a:ln w="9525">
              <a:noFill/>
              <a:miter lim="800000"/>
              <a:headEnd/>
              <a:tailEnd/>
            </a:ln>
            <a:effectLst/>
          </p:spPr>
          <p:txBody>
            <a:bodyPr wrap="none" anchor="ctr"/>
            <a:lstStyle/>
            <a:p>
              <a:endParaRPr lang="pl-PL"/>
            </a:p>
          </p:txBody>
        </p:sp>
        <p:sp>
          <p:nvSpPr>
            <p:cNvPr id="36" name="Rectangle 54"/>
            <p:cNvSpPr>
              <a:spLocks noChangeArrowheads="1"/>
            </p:cNvSpPr>
            <p:nvPr/>
          </p:nvSpPr>
          <p:spPr bwMode="auto">
            <a:xfrm>
              <a:off x="4464"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7" name="Rectangle 55"/>
            <p:cNvSpPr>
              <a:spLocks noChangeArrowheads="1"/>
            </p:cNvSpPr>
            <p:nvPr/>
          </p:nvSpPr>
          <p:spPr bwMode="auto">
            <a:xfrm>
              <a:off x="4560" y="2544"/>
              <a:ext cx="48" cy="384"/>
            </a:xfrm>
            <a:prstGeom prst="rect">
              <a:avLst/>
            </a:prstGeom>
            <a:solidFill>
              <a:srgbClr val="292929"/>
            </a:solidFill>
            <a:ln w="9525">
              <a:noFill/>
              <a:miter lim="800000"/>
              <a:headEnd/>
              <a:tailEnd/>
            </a:ln>
            <a:effectLst/>
          </p:spPr>
          <p:txBody>
            <a:bodyPr wrap="none" anchor="ctr"/>
            <a:lstStyle/>
            <a:p>
              <a:endParaRPr lang="pl-PL"/>
            </a:p>
          </p:txBody>
        </p:sp>
        <p:sp>
          <p:nvSpPr>
            <p:cNvPr id="38" name="Rectangle 56"/>
            <p:cNvSpPr>
              <a:spLocks noChangeArrowheads="1"/>
            </p:cNvSpPr>
            <p:nvPr/>
          </p:nvSpPr>
          <p:spPr bwMode="auto">
            <a:xfrm>
              <a:off x="5232" y="2544"/>
              <a:ext cx="96" cy="384"/>
            </a:xfrm>
            <a:prstGeom prst="rect">
              <a:avLst/>
            </a:prstGeom>
            <a:solidFill>
              <a:srgbClr val="292929"/>
            </a:solidFill>
            <a:ln w="9525">
              <a:noFill/>
              <a:miter lim="800000"/>
              <a:headEnd/>
              <a:tailEnd/>
            </a:ln>
            <a:effectLst/>
          </p:spPr>
          <p:txBody>
            <a:bodyPr wrap="none" anchor="ctr"/>
            <a:lstStyle/>
            <a:p>
              <a:endParaRPr lang="pl-PL"/>
            </a:p>
          </p:txBody>
        </p:sp>
        <p:sp>
          <p:nvSpPr>
            <p:cNvPr id="39" name="Rectangle 57"/>
            <p:cNvSpPr>
              <a:spLocks noChangeArrowheads="1"/>
            </p:cNvSpPr>
            <p:nvPr/>
          </p:nvSpPr>
          <p:spPr bwMode="auto">
            <a:xfrm>
              <a:off x="5376" y="2544"/>
              <a:ext cx="48" cy="384"/>
            </a:xfrm>
            <a:prstGeom prst="rect">
              <a:avLst/>
            </a:prstGeom>
            <a:solidFill>
              <a:srgbClr val="292929"/>
            </a:solidFill>
            <a:ln w="9525">
              <a:noFill/>
              <a:miter lim="800000"/>
              <a:headEnd/>
              <a:tailEnd/>
            </a:ln>
            <a:effectLst/>
          </p:spPr>
          <p:txBody>
            <a:bodyPr wrap="none" anchor="ctr"/>
            <a:lstStyle/>
            <a:p>
              <a:endParaRPr lang="pl-PL"/>
            </a:p>
          </p:txBody>
        </p:sp>
      </p:grpSp>
      <p:grpSp>
        <p:nvGrpSpPr>
          <p:cNvPr id="44" name="Group 58"/>
          <p:cNvGrpSpPr>
            <a:grpSpLocks/>
          </p:cNvGrpSpPr>
          <p:nvPr/>
        </p:nvGrpSpPr>
        <p:grpSpPr bwMode="auto">
          <a:xfrm>
            <a:off x="5334000" y="5715000"/>
            <a:ext cx="3505200" cy="381000"/>
            <a:chOff x="480" y="3216"/>
            <a:chExt cx="4992" cy="384"/>
          </a:xfrm>
        </p:grpSpPr>
        <p:sp>
          <p:nvSpPr>
            <p:cNvPr id="45" name="Rectangle 59"/>
            <p:cNvSpPr>
              <a:spLocks noChangeArrowheads="1"/>
            </p:cNvSpPr>
            <p:nvPr/>
          </p:nvSpPr>
          <p:spPr bwMode="auto">
            <a:xfrm rot="5397464">
              <a:off x="1925" y="2772"/>
              <a:ext cx="384" cy="1272"/>
            </a:xfrm>
            <a:prstGeom prst="rect">
              <a:avLst/>
            </a:prstGeom>
            <a:gradFill rotWithShape="0">
              <a:gsLst>
                <a:gs pos="0">
                  <a:srgbClr val="6699FF"/>
                </a:gs>
                <a:gs pos="100000">
                  <a:srgbClr val="00CC00"/>
                </a:gs>
              </a:gsLst>
              <a:lin ang="0" scaled="1"/>
            </a:gradFill>
            <a:ln w="9525">
              <a:noFill/>
              <a:miter lim="800000"/>
              <a:headEnd/>
              <a:tailEnd/>
            </a:ln>
            <a:effectLst/>
          </p:spPr>
          <p:txBody>
            <a:bodyPr wrap="none" anchor="ctr"/>
            <a:lstStyle/>
            <a:p>
              <a:endParaRPr lang="pl-PL"/>
            </a:p>
          </p:txBody>
        </p:sp>
        <p:sp>
          <p:nvSpPr>
            <p:cNvPr id="46" name="Rectangle 60"/>
            <p:cNvSpPr>
              <a:spLocks noChangeArrowheads="1"/>
            </p:cNvSpPr>
            <p:nvPr/>
          </p:nvSpPr>
          <p:spPr bwMode="auto">
            <a:xfrm rot="5397464">
              <a:off x="2949" y="2816"/>
              <a:ext cx="384" cy="1183"/>
            </a:xfrm>
            <a:prstGeom prst="rect">
              <a:avLst/>
            </a:prstGeom>
            <a:gradFill rotWithShape="0">
              <a:gsLst>
                <a:gs pos="0">
                  <a:srgbClr val="00CC00"/>
                </a:gs>
                <a:gs pos="100000">
                  <a:srgbClr val="FFFF00"/>
                </a:gs>
              </a:gsLst>
              <a:lin ang="0" scaled="1"/>
            </a:gradFill>
            <a:ln w="9525">
              <a:noFill/>
              <a:miter lim="800000"/>
              <a:headEnd/>
              <a:tailEnd/>
            </a:ln>
            <a:effectLst/>
          </p:spPr>
          <p:txBody>
            <a:bodyPr wrap="none" anchor="ctr"/>
            <a:lstStyle/>
            <a:p>
              <a:endParaRPr lang="pl-PL"/>
            </a:p>
          </p:txBody>
        </p:sp>
        <p:sp>
          <p:nvSpPr>
            <p:cNvPr id="47" name="Rectangle 61"/>
            <p:cNvSpPr>
              <a:spLocks noChangeArrowheads="1"/>
            </p:cNvSpPr>
            <p:nvPr/>
          </p:nvSpPr>
          <p:spPr bwMode="auto">
            <a:xfrm rot="5397464">
              <a:off x="968" y="2728"/>
              <a:ext cx="384" cy="1359"/>
            </a:xfrm>
            <a:prstGeom prst="rect">
              <a:avLst/>
            </a:prstGeom>
            <a:gradFill rotWithShape="0">
              <a:gsLst>
                <a:gs pos="0">
                  <a:srgbClr val="800080"/>
                </a:gs>
                <a:gs pos="100000">
                  <a:srgbClr val="6699FF"/>
                </a:gs>
              </a:gsLst>
              <a:lin ang="0" scaled="1"/>
            </a:gradFill>
            <a:ln w="9525">
              <a:noFill/>
              <a:miter lim="800000"/>
              <a:headEnd/>
              <a:tailEnd/>
            </a:ln>
            <a:effectLst/>
          </p:spPr>
          <p:txBody>
            <a:bodyPr wrap="none" anchor="ctr"/>
            <a:lstStyle/>
            <a:p>
              <a:endParaRPr lang="pl-PL"/>
            </a:p>
          </p:txBody>
        </p:sp>
        <p:sp>
          <p:nvSpPr>
            <p:cNvPr id="48" name="Rectangle 62"/>
            <p:cNvSpPr>
              <a:spLocks noChangeArrowheads="1"/>
            </p:cNvSpPr>
            <p:nvPr/>
          </p:nvSpPr>
          <p:spPr bwMode="auto">
            <a:xfrm rot="5397464">
              <a:off x="4287" y="2416"/>
              <a:ext cx="384" cy="1983"/>
            </a:xfrm>
            <a:prstGeom prst="rect">
              <a:avLst/>
            </a:prstGeom>
            <a:gradFill rotWithShape="0">
              <a:gsLst>
                <a:gs pos="0">
                  <a:srgbClr val="FFFF00"/>
                </a:gs>
                <a:gs pos="100000">
                  <a:srgbClr val="CC0000"/>
                </a:gs>
              </a:gsLst>
              <a:lin ang="0" scaled="1"/>
            </a:gradFill>
            <a:ln w="9525">
              <a:noFill/>
              <a:miter lim="800000"/>
              <a:headEnd/>
              <a:tailEnd/>
            </a:ln>
            <a:effectLst/>
          </p:spPr>
          <p:txBody>
            <a:bodyPr wrap="none" anchor="ctr"/>
            <a:lstStyle/>
            <a:p>
              <a:endParaRPr lang="pl-PL"/>
            </a:p>
          </p:txBody>
        </p:sp>
        <p:sp>
          <p:nvSpPr>
            <p:cNvPr id="49" name="Rectangle 63"/>
            <p:cNvSpPr>
              <a:spLocks noChangeArrowheads="1"/>
            </p:cNvSpPr>
            <p:nvPr/>
          </p:nvSpPr>
          <p:spPr bwMode="auto">
            <a:xfrm>
              <a:off x="1344" y="3216"/>
              <a:ext cx="48" cy="384"/>
            </a:xfrm>
            <a:prstGeom prst="rect">
              <a:avLst/>
            </a:prstGeom>
            <a:solidFill>
              <a:srgbClr val="292929"/>
            </a:solidFill>
            <a:ln w="9525">
              <a:noFill/>
              <a:miter lim="800000"/>
              <a:headEnd/>
              <a:tailEnd/>
            </a:ln>
            <a:effectLst/>
          </p:spPr>
          <p:txBody>
            <a:bodyPr wrap="none" anchor="ctr"/>
            <a:lstStyle/>
            <a:p>
              <a:endParaRPr lang="pl-PL"/>
            </a:p>
          </p:txBody>
        </p:sp>
        <p:sp>
          <p:nvSpPr>
            <p:cNvPr id="50" name="Rectangle 64"/>
            <p:cNvSpPr>
              <a:spLocks noChangeArrowheads="1"/>
            </p:cNvSpPr>
            <p:nvPr/>
          </p:nvSpPr>
          <p:spPr bwMode="auto">
            <a:xfrm>
              <a:off x="1488" y="3216"/>
              <a:ext cx="144" cy="384"/>
            </a:xfrm>
            <a:prstGeom prst="rect">
              <a:avLst/>
            </a:prstGeom>
            <a:solidFill>
              <a:srgbClr val="292929"/>
            </a:solidFill>
            <a:ln w="9525">
              <a:noFill/>
              <a:miter lim="800000"/>
              <a:headEnd/>
              <a:tailEnd/>
            </a:ln>
            <a:effectLst/>
          </p:spPr>
          <p:txBody>
            <a:bodyPr wrap="none" anchor="ctr"/>
            <a:lstStyle/>
            <a:p>
              <a:endParaRPr lang="pl-PL"/>
            </a:p>
          </p:txBody>
        </p:sp>
        <p:sp>
          <p:nvSpPr>
            <p:cNvPr id="51" name="Rectangle 65"/>
            <p:cNvSpPr>
              <a:spLocks noChangeArrowheads="1"/>
            </p:cNvSpPr>
            <p:nvPr/>
          </p:nvSpPr>
          <p:spPr bwMode="auto">
            <a:xfrm>
              <a:off x="2352" y="3216"/>
              <a:ext cx="624" cy="384"/>
            </a:xfrm>
            <a:prstGeom prst="rect">
              <a:avLst/>
            </a:prstGeom>
            <a:solidFill>
              <a:srgbClr val="292929"/>
            </a:solidFill>
            <a:ln w="9525">
              <a:noFill/>
              <a:miter lim="800000"/>
              <a:headEnd/>
              <a:tailEnd/>
            </a:ln>
            <a:effectLst/>
          </p:spPr>
          <p:txBody>
            <a:bodyPr wrap="none" anchor="ctr"/>
            <a:lstStyle/>
            <a:p>
              <a:endParaRPr lang="pl-PL"/>
            </a:p>
          </p:txBody>
        </p:sp>
        <p:sp>
          <p:nvSpPr>
            <p:cNvPr id="52" name="Rectangle 66"/>
            <p:cNvSpPr>
              <a:spLocks noChangeArrowheads="1"/>
            </p:cNvSpPr>
            <p:nvPr/>
          </p:nvSpPr>
          <p:spPr bwMode="auto">
            <a:xfrm>
              <a:off x="1680" y="3216"/>
              <a:ext cx="48" cy="384"/>
            </a:xfrm>
            <a:prstGeom prst="rect">
              <a:avLst/>
            </a:prstGeom>
            <a:solidFill>
              <a:srgbClr val="292929"/>
            </a:solidFill>
            <a:ln w="9525">
              <a:noFill/>
              <a:miter lim="800000"/>
              <a:headEnd/>
              <a:tailEnd/>
            </a:ln>
            <a:effectLst/>
          </p:spPr>
          <p:txBody>
            <a:bodyPr wrap="none" anchor="ctr"/>
            <a:lstStyle/>
            <a:p>
              <a:endParaRPr lang="pl-PL"/>
            </a:p>
          </p:txBody>
        </p:sp>
        <p:sp>
          <p:nvSpPr>
            <p:cNvPr id="53" name="Rectangle 67"/>
            <p:cNvSpPr>
              <a:spLocks noChangeArrowheads="1"/>
            </p:cNvSpPr>
            <p:nvPr/>
          </p:nvSpPr>
          <p:spPr bwMode="auto">
            <a:xfrm>
              <a:off x="1968" y="3216"/>
              <a:ext cx="288" cy="384"/>
            </a:xfrm>
            <a:prstGeom prst="rect">
              <a:avLst/>
            </a:prstGeom>
            <a:solidFill>
              <a:srgbClr val="292929"/>
            </a:solidFill>
            <a:ln w="9525">
              <a:noFill/>
              <a:miter lim="800000"/>
              <a:headEnd/>
              <a:tailEnd/>
            </a:ln>
            <a:effectLst/>
          </p:spPr>
          <p:txBody>
            <a:bodyPr wrap="none" anchor="ctr"/>
            <a:lstStyle/>
            <a:p>
              <a:endParaRPr lang="pl-PL"/>
            </a:p>
          </p:txBody>
        </p:sp>
        <p:sp>
          <p:nvSpPr>
            <p:cNvPr id="54" name="Rectangle 68"/>
            <p:cNvSpPr>
              <a:spLocks noChangeArrowheads="1"/>
            </p:cNvSpPr>
            <p:nvPr/>
          </p:nvSpPr>
          <p:spPr bwMode="auto">
            <a:xfrm>
              <a:off x="1776" y="3216"/>
              <a:ext cx="144" cy="384"/>
            </a:xfrm>
            <a:prstGeom prst="rect">
              <a:avLst/>
            </a:prstGeom>
            <a:solidFill>
              <a:srgbClr val="292929"/>
            </a:solidFill>
            <a:ln w="9525">
              <a:noFill/>
              <a:miter lim="800000"/>
              <a:headEnd/>
              <a:tailEnd/>
            </a:ln>
            <a:effectLst/>
          </p:spPr>
          <p:txBody>
            <a:bodyPr wrap="none" anchor="ctr"/>
            <a:lstStyle/>
            <a:p>
              <a:endParaRPr lang="pl-PL"/>
            </a:p>
          </p:txBody>
        </p:sp>
        <p:sp>
          <p:nvSpPr>
            <p:cNvPr id="55" name="Rectangle 69"/>
            <p:cNvSpPr>
              <a:spLocks noChangeArrowheads="1"/>
            </p:cNvSpPr>
            <p:nvPr/>
          </p:nvSpPr>
          <p:spPr bwMode="auto">
            <a:xfrm>
              <a:off x="1008" y="3216"/>
              <a:ext cx="288" cy="384"/>
            </a:xfrm>
            <a:prstGeom prst="rect">
              <a:avLst/>
            </a:prstGeom>
            <a:solidFill>
              <a:srgbClr val="292929"/>
            </a:solidFill>
            <a:ln w="9525">
              <a:noFill/>
              <a:miter lim="800000"/>
              <a:headEnd/>
              <a:tailEnd/>
            </a:ln>
            <a:effectLst/>
          </p:spPr>
          <p:txBody>
            <a:bodyPr wrap="none" anchor="ctr"/>
            <a:lstStyle/>
            <a:p>
              <a:endParaRPr lang="pl-PL"/>
            </a:p>
          </p:txBody>
        </p:sp>
        <p:sp>
          <p:nvSpPr>
            <p:cNvPr id="56" name="Rectangle 70"/>
            <p:cNvSpPr>
              <a:spLocks noChangeArrowheads="1"/>
            </p:cNvSpPr>
            <p:nvPr/>
          </p:nvSpPr>
          <p:spPr bwMode="auto">
            <a:xfrm>
              <a:off x="672" y="3216"/>
              <a:ext cx="288" cy="384"/>
            </a:xfrm>
            <a:prstGeom prst="rect">
              <a:avLst/>
            </a:prstGeom>
            <a:solidFill>
              <a:srgbClr val="292929"/>
            </a:solidFill>
            <a:ln w="9525">
              <a:noFill/>
              <a:miter lim="800000"/>
              <a:headEnd/>
              <a:tailEnd/>
            </a:ln>
            <a:effectLst/>
          </p:spPr>
          <p:txBody>
            <a:bodyPr wrap="none" anchor="ctr"/>
            <a:lstStyle/>
            <a:p>
              <a:endParaRPr lang="pl-PL"/>
            </a:p>
          </p:txBody>
        </p:sp>
        <p:sp>
          <p:nvSpPr>
            <p:cNvPr id="57" name="Rectangle 71"/>
            <p:cNvSpPr>
              <a:spLocks noChangeArrowheads="1"/>
            </p:cNvSpPr>
            <p:nvPr/>
          </p:nvSpPr>
          <p:spPr bwMode="auto">
            <a:xfrm>
              <a:off x="3024" y="3216"/>
              <a:ext cx="288" cy="384"/>
            </a:xfrm>
            <a:prstGeom prst="rect">
              <a:avLst/>
            </a:prstGeom>
            <a:solidFill>
              <a:srgbClr val="292929"/>
            </a:solidFill>
            <a:ln w="9525">
              <a:noFill/>
              <a:miter lim="800000"/>
              <a:headEnd/>
              <a:tailEnd/>
            </a:ln>
            <a:effectLst/>
          </p:spPr>
          <p:txBody>
            <a:bodyPr wrap="none" anchor="ctr"/>
            <a:lstStyle/>
            <a:p>
              <a:endParaRPr lang="pl-PL"/>
            </a:p>
          </p:txBody>
        </p:sp>
        <p:sp>
          <p:nvSpPr>
            <p:cNvPr id="58" name="Rectangle 72"/>
            <p:cNvSpPr>
              <a:spLocks noChangeArrowheads="1"/>
            </p:cNvSpPr>
            <p:nvPr/>
          </p:nvSpPr>
          <p:spPr bwMode="auto">
            <a:xfrm>
              <a:off x="3360" y="3216"/>
              <a:ext cx="480" cy="384"/>
            </a:xfrm>
            <a:prstGeom prst="rect">
              <a:avLst/>
            </a:prstGeom>
            <a:solidFill>
              <a:srgbClr val="292929"/>
            </a:solidFill>
            <a:ln w="9525">
              <a:noFill/>
              <a:miter lim="800000"/>
              <a:headEnd/>
              <a:tailEnd/>
            </a:ln>
            <a:effectLst/>
          </p:spPr>
          <p:txBody>
            <a:bodyPr wrap="none" anchor="ctr"/>
            <a:lstStyle/>
            <a:p>
              <a:endParaRPr lang="pl-PL"/>
            </a:p>
          </p:txBody>
        </p:sp>
        <p:sp>
          <p:nvSpPr>
            <p:cNvPr id="59" name="Rectangle 73"/>
            <p:cNvSpPr>
              <a:spLocks noChangeArrowheads="1"/>
            </p:cNvSpPr>
            <p:nvPr/>
          </p:nvSpPr>
          <p:spPr bwMode="auto">
            <a:xfrm>
              <a:off x="3888" y="3216"/>
              <a:ext cx="96" cy="384"/>
            </a:xfrm>
            <a:prstGeom prst="rect">
              <a:avLst/>
            </a:prstGeom>
            <a:solidFill>
              <a:srgbClr val="292929"/>
            </a:solidFill>
            <a:ln w="9525">
              <a:noFill/>
              <a:miter lim="800000"/>
              <a:headEnd/>
              <a:tailEnd/>
            </a:ln>
            <a:effectLst/>
          </p:spPr>
          <p:txBody>
            <a:bodyPr wrap="none" anchor="ctr"/>
            <a:lstStyle/>
            <a:p>
              <a:endParaRPr lang="pl-PL"/>
            </a:p>
          </p:txBody>
        </p:sp>
        <p:sp>
          <p:nvSpPr>
            <p:cNvPr id="60" name="Rectangle 74"/>
            <p:cNvSpPr>
              <a:spLocks noChangeArrowheads="1"/>
            </p:cNvSpPr>
            <p:nvPr/>
          </p:nvSpPr>
          <p:spPr bwMode="auto">
            <a:xfrm>
              <a:off x="4080" y="3216"/>
              <a:ext cx="384" cy="384"/>
            </a:xfrm>
            <a:prstGeom prst="rect">
              <a:avLst/>
            </a:prstGeom>
            <a:solidFill>
              <a:srgbClr val="292929"/>
            </a:solidFill>
            <a:ln w="9525">
              <a:noFill/>
              <a:miter lim="800000"/>
              <a:headEnd/>
              <a:tailEnd/>
            </a:ln>
            <a:effectLst/>
          </p:spPr>
          <p:txBody>
            <a:bodyPr wrap="none" anchor="ctr"/>
            <a:lstStyle/>
            <a:p>
              <a:endParaRPr lang="pl-PL"/>
            </a:p>
          </p:txBody>
        </p:sp>
        <p:sp>
          <p:nvSpPr>
            <p:cNvPr id="61" name="Rectangle 75"/>
            <p:cNvSpPr>
              <a:spLocks noChangeArrowheads="1"/>
            </p:cNvSpPr>
            <p:nvPr/>
          </p:nvSpPr>
          <p:spPr bwMode="auto">
            <a:xfrm>
              <a:off x="4512" y="3216"/>
              <a:ext cx="48" cy="384"/>
            </a:xfrm>
            <a:prstGeom prst="rect">
              <a:avLst/>
            </a:prstGeom>
            <a:solidFill>
              <a:srgbClr val="292929"/>
            </a:solidFill>
            <a:ln w="9525">
              <a:noFill/>
              <a:miter lim="800000"/>
              <a:headEnd/>
              <a:tailEnd/>
            </a:ln>
            <a:effectLst/>
          </p:spPr>
          <p:txBody>
            <a:bodyPr wrap="none" anchor="ctr"/>
            <a:lstStyle/>
            <a:p>
              <a:endParaRPr lang="pl-PL"/>
            </a:p>
          </p:txBody>
        </p:sp>
        <p:sp>
          <p:nvSpPr>
            <p:cNvPr id="62" name="Rectangle 76"/>
            <p:cNvSpPr>
              <a:spLocks noChangeArrowheads="1"/>
            </p:cNvSpPr>
            <p:nvPr/>
          </p:nvSpPr>
          <p:spPr bwMode="auto">
            <a:xfrm>
              <a:off x="4608" y="3216"/>
              <a:ext cx="624" cy="384"/>
            </a:xfrm>
            <a:prstGeom prst="rect">
              <a:avLst/>
            </a:prstGeom>
            <a:solidFill>
              <a:srgbClr val="292929"/>
            </a:solidFill>
            <a:ln w="9525">
              <a:noFill/>
              <a:miter lim="800000"/>
              <a:headEnd/>
              <a:tailEnd/>
            </a:ln>
            <a:effectLst/>
          </p:spPr>
          <p:txBody>
            <a:bodyPr wrap="none" anchor="ctr"/>
            <a:lstStyle/>
            <a:p>
              <a:endParaRPr lang="pl-PL"/>
            </a:p>
          </p:txBody>
        </p:sp>
        <p:sp>
          <p:nvSpPr>
            <p:cNvPr id="63" name="Rectangle 77"/>
            <p:cNvSpPr>
              <a:spLocks noChangeArrowheads="1"/>
            </p:cNvSpPr>
            <p:nvPr/>
          </p:nvSpPr>
          <p:spPr bwMode="auto">
            <a:xfrm>
              <a:off x="5328" y="3216"/>
              <a:ext cx="48" cy="384"/>
            </a:xfrm>
            <a:prstGeom prst="rect">
              <a:avLst/>
            </a:prstGeom>
            <a:solidFill>
              <a:srgbClr val="292929"/>
            </a:solidFill>
            <a:ln w="9525">
              <a:noFill/>
              <a:miter lim="800000"/>
              <a:headEnd/>
              <a:tailEnd/>
            </a:ln>
            <a:effectLst/>
          </p:spPr>
          <p:txBody>
            <a:bodyPr wrap="none" anchor="ctr"/>
            <a:lstStyle/>
            <a:p>
              <a:endParaRPr lang="pl-PL"/>
            </a:p>
          </p:txBody>
        </p:sp>
        <p:sp>
          <p:nvSpPr>
            <p:cNvPr id="64" name="Rectangle 78"/>
            <p:cNvSpPr>
              <a:spLocks noChangeArrowheads="1"/>
            </p:cNvSpPr>
            <p:nvPr/>
          </p:nvSpPr>
          <p:spPr bwMode="auto">
            <a:xfrm>
              <a:off x="480" y="3216"/>
              <a:ext cx="144" cy="384"/>
            </a:xfrm>
            <a:prstGeom prst="rect">
              <a:avLst/>
            </a:prstGeom>
            <a:solidFill>
              <a:srgbClr val="292929"/>
            </a:solidFill>
            <a:ln w="9525">
              <a:noFill/>
              <a:miter lim="800000"/>
              <a:headEnd/>
              <a:tailEnd/>
            </a:ln>
            <a:effectLst/>
          </p:spPr>
          <p:txBody>
            <a:bodyPr wrap="none" anchor="ctr"/>
            <a:lstStyle/>
            <a:p>
              <a:endParaRPr lang="pl-PL"/>
            </a:p>
          </p:txBody>
        </p:sp>
        <p:sp>
          <p:nvSpPr>
            <p:cNvPr id="65" name="Rectangle 79"/>
            <p:cNvSpPr>
              <a:spLocks noChangeArrowheads="1"/>
            </p:cNvSpPr>
            <p:nvPr/>
          </p:nvSpPr>
          <p:spPr bwMode="auto">
            <a:xfrm>
              <a:off x="5424" y="3216"/>
              <a:ext cx="48" cy="384"/>
            </a:xfrm>
            <a:prstGeom prst="rect">
              <a:avLst/>
            </a:prstGeom>
            <a:solidFill>
              <a:srgbClr val="292929"/>
            </a:solidFill>
            <a:ln w="9525">
              <a:noFill/>
              <a:miter lim="800000"/>
              <a:headEnd/>
              <a:tailEnd/>
            </a:ln>
            <a:effectLst/>
          </p:spPr>
          <p:txBody>
            <a:bodyPr wrap="none" anchor="ctr"/>
            <a:lstStyle/>
            <a:p>
              <a:endParaRPr lang="pl-PL"/>
            </a:p>
          </p:txBody>
        </p:sp>
      </p:grpSp>
      <p:sp>
        <p:nvSpPr>
          <p:cNvPr id="66" name="Freeform 90"/>
          <p:cNvSpPr>
            <a:spLocks/>
          </p:cNvSpPr>
          <p:nvPr/>
        </p:nvSpPr>
        <p:spPr bwMode="auto">
          <a:xfrm>
            <a:off x="4143372" y="1643050"/>
            <a:ext cx="2228856" cy="1857388"/>
          </a:xfrm>
          <a:custGeom>
            <a:avLst/>
            <a:gdLst/>
            <a:ahLst/>
            <a:cxnLst>
              <a:cxn ang="0">
                <a:pos x="501" y="177"/>
              </a:cxn>
              <a:cxn ang="0">
                <a:pos x="491" y="95"/>
              </a:cxn>
              <a:cxn ang="0">
                <a:pos x="346" y="4"/>
              </a:cxn>
              <a:cxn ang="0">
                <a:pos x="264" y="13"/>
              </a:cxn>
              <a:cxn ang="0">
                <a:pos x="219" y="95"/>
              </a:cxn>
              <a:cxn ang="0">
                <a:pos x="119" y="113"/>
              </a:cxn>
              <a:cxn ang="0">
                <a:pos x="64" y="141"/>
              </a:cxn>
              <a:cxn ang="0">
                <a:pos x="10" y="195"/>
              </a:cxn>
              <a:cxn ang="0">
                <a:pos x="1" y="232"/>
              </a:cxn>
              <a:cxn ang="0">
                <a:pos x="210" y="413"/>
              </a:cxn>
              <a:cxn ang="0">
                <a:pos x="246" y="468"/>
              </a:cxn>
              <a:cxn ang="0">
                <a:pos x="255" y="495"/>
              </a:cxn>
              <a:cxn ang="0">
                <a:pos x="282" y="504"/>
              </a:cxn>
              <a:cxn ang="0">
                <a:pos x="391" y="450"/>
              </a:cxn>
              <a:cxn ang="0">
                <a:pos x="401" y="404"/>
              </a:cxn>
              <a:cxn ang="0">
                <a:pos x="519" y="359"/>
              </a:cxn>
              <a:cxn ang="0">
                <a:pos x="555" y="313"/>
              </a:cxn>
              <a:cxn ang="0">
                <a:pos x="573" y="259"/>
              </a:cxn>
              <a:cxn ang="0">
                <a:pos x="501" y="177"/>
              </a:cxn>
            </a:cxnLst>
            <a:rect l="0" t="0" r="r" b="b"/>
            <a:pathLst>
              <a:path w="573" h="512">
                <a:moveTo>
                  <a:pt x="501" y="177"/>
                </a:moveTo>
                <a:cubicBezTo>
                  <a:pt x="498" y="150"/>
                  <a:pt x="500" y="121"/>
                  <a:pt x="491" y="95"/>
                </a:cubicBezTo>
                <a:cubicBezTo>
                  <a:pt x="479" y="58"/>
                  <a:pt x="384" y="17"/>
                  <a:pt x="346" y="4"/>
                </a:cubicBezTo>
                <a:cubicBezTo>
                  <a:pt x="319" y="7"/>
                  <a:pt x="288" y="0"/>
                  <a:pt x="264" y="13"/>
                </a:cubicBezTo>
                <a:cubicBezTo>
                  <a:pt x="144" y="78"/>
                  <a:pt x="269" y="46"/>
                  <a:pt x="219" y="95"/>
                </a:cubicBezTo>
                <a:cubicBezTo>
                  <a:pt x="195" y="119"/>
                  <a:pt x="153" y="109"/>
                  <a:pt x="119" y="113"/>
                </a:cubicBezTo>
                <a:cubicBezTo>
                  <a:pt x="91" y="122"/>
                  <a:pt x="87" y="120"/>
                  <a:pt x="64" y="141"/>
                </a:cubicBezTo>
                <a:cubicBezTo>
                  <a:pt x="45" y="158"/>
                  <a:pt x="10" y="195"/>
                  <a:pt x="10" y="195"/>
                </a:cubicBezTo>
                <a:cubicBezTo>
                  <a:pt x="7" y="207"/>
                  <a:pt x="0" y="219"/>
                  <a:pt x="1" y="232"/>
                </a:cubicBezTo>
                <a:cubicBezTo>
                  <a:pt x="11" y="435"/>
                  <a:pt x="17" y="391"/>
                  <a:pt x="210" y="413"/>
                </a:cubicBezTo>
                <a:cubicBezTo>
                  <a:pt x="222" y="431"/>
                  <a:pt x="239" y="447"/>
                  <a:pt x="246" y="468"/>
                </a:cubicBezTo>
                <a:cubicBezTo>
                  <a:pt x="249" y="477"/>
                  <a:pt x="248" y="488"/>
                  <a:pt x="255" y="495"/>
                </a:cubicBezTo>
                <a:cubicBezTo>
                  <a:pt x="262" y="502"/>
                  <a:pt x="273" y="501"/>
                  <a:pt x="282" y="504"/>
                </a:cubicBezTo>
                <a:cubicBezTo>
                  <a:pt x="361" y="488"/>
                  <a:pt x="370" y="512"/>
                  <a:pt x="391" y="450"/>
                </a:cubicBezTo>
                <a:cubicBezTo>
                  <a:pt x="396" y="435"/>
                  <a:pt x="390" y="415"/>
                  <a:pt x="401" y="404"/>
                </a:cubicBezTo>
                <a:cubicBezTo>
                  <a:pt x="409" y="396"/>
                  <a:pt x="499" y="365"/>
                  <a:pt x="519" y="359"/>
                </a:cubicBezTo>
                <a:cubicBezTo>
                  <a:pt x="530" y="343"/>
                  <a:pt x="546" y="330"/>
                  <a:pt x="555" y="313"/>
                </a:cubicBezTo>
                <a:cubicBezTo>
                  <a:pt x="563" y="296"/>
                  <a:pt x="573" y="259"/>
                  <a:pt x="573" y="259"/>
                </a:cubicBezTo>
                <a:cubicBezTo>
                  <a:pt x="558" y="195"/>
                  <a:pt x="553" y="203"/>
                  <a:pt x="501" y="177"/>
                </a:cubicBezTo>
                <a:close/>
              </a:path>
            </a:pathLst>
          </a:custGeom>
          <a:blipFill>
            <a:blip r:embed="rId6" cstate="print"/>
            <a:stretch>
              <a:fillRect/>
            </a:stretch>
          </a:blipFill>
          <a:ln w="9525" cap="flat" cmpd="sng">
            <a:noFill/>
            <a:prstDash val="solid"/>
            <a:round/>
            <a:headEnd/>
            <a:tailEnd/>
          </a:ln>
          <a:effectLst/>
        </p:spPr>
        <p:txBody>
          <a:bodyPr wrap="none" anchor="ctr"/>
          <a:lstStyle/>
          <a:p>
            <a:endParaRPr lang="pl-PL"/>
          </a:p>
        </p:txBody>
      </p:sp>
      <p:pic>
        <p:nvPicPr>
          <p:cNvPr id="67" name="Picture 2" descr="C:\user\mrozek\sun.gif"/>
          <p:cNvPicPr>
            <a:picLocks noChangeAspect="1" noChangeArrowheads="1" noCrop="1"/>
          </p:cNvPicPr>
          <p:nvPr/>
        </p:nvPicPr>
        <p:blipFill>
          <a:blip r:embed="rId7" cstate="print"/>
          <a:srcRect/>
          <a:stretch>
            <a:fillRect/>
          </a:stretch>
        </p:blipFill>
        <p:spPr bwMode="auto">
          <a:xfrm>
            <a:off x="571472" y="2071678"/>
            <a:ext cx="1721390" cy="1357322"/>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2050" name="Picture 2"/>
          <p:cNvPicPr>
            <a:picLocks noChangeAspect="1" noChangeArrowheads="1"/>
          </p:cNvPicPr>
          <p:nvPr/>
        </p:nvPicPr>
        <p:blipFill>
          <a:blip r:embed="rId3" cstate="print"/>
          <a:srcRect/>
          <a:stretch>
            <a:fillRect/>
          </a:stretch>
        </p:blipFill>
        <p:spPr bwMode="auto">
          <a:xfrm>
            <a:off x="179512" y="710977"/>
            <a:ext cx="6984776" cy="5983625"/>
          </a:xfrm>
          <a:prstGeom prst="rect">
            <a:avLst/>
          </a:prstGeom>
          <a:noFill/>
          <a:ln w="9525">
            <a:noFill/>
            <a:miter lim="800000"/>
            <a:headEnd/>
            <a:tailEnd/>
          </a:ln>
        </p:spPr>
      </p:pic>
      <p:sp>
        <p:nvSpPr>
          <p:cNvPr id="6" name="pole tekstowe 5"/>
          <p:cNvSpPr txBox="1"/>
          <p:nvPr/>
        </p:nvSpPr>
        <p:spPr>
          <a:xfrm>
            <a:off x="7524328" y="1484784"/>
            <a:ext cx="732893" cy="369332"/>
          </a:xfrm>
          <a:prstGeom prst="rect">
            <a:avLst/>
          </a:prstGeom>
          <a:noFill/>
        </p:spPr>
        <p:txBody>
          <a:bodyPr wrap="none" rtlCol="0">
            <a:spAutoFit/>
          </a:bodyPr>
          <a:lstStyle/>
          <a:p>
            <a:r>
              <a:rPr lang="pl-PL" dirty="0" smtClean="0"/>
              <a:t>M101</a:t>
            </a:r>
            <a:endParaRPr lang="pl-PL"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3074" name="Picture 2"/>
          <p:cNvPicPr>
            <a:picLocks noChangeAspect="1" noChangeArrowheads="1"/>
          </p:cNvPicPr>
          <p:nvPr/>
        </p:nvPicPr>
        <p:blipFill>
          <a:blip r:embed="rId3" cstate="print"/>
          <a:srcRect/>
          <a:stretch>
            <a:fillRect/>
          </a:stretch>
        </p:blipFill>
        <p:spPr bwMode="auto">
          <a:xfrm>
            <a:off x="251520" y="764704"/>
            <a:ext cx="6374482" cy="5871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10242" name="Picture 2"/>
          <p:cNvPicPr>
            <a:picLocks noChangeAspect="1" noChangeArrowheads="1"/>
          </p:cNvPicPr>
          <p:nvPr/>
        </p:nvPicPr>
        <p:blipFill>
          <a:blip r:embed="rId3" cstate="print"/>
          <a:srcRect/>
          <a:stretch>
            <a:fillRect/>
          </a:stretch>
        </p:blipFill>
        <p:spPr bwMode="auto">
          <a:xfrm>
            <a:off x="285750" y="95250"/>
            <a:ext cx="8572500" cy="666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Słońce</a:t>
            </a:r>
            <a:r>
              <a:rPr lang="pl-PL" dirty="0" smtClean="0"/>
              <a:t> </a:t>
            </a:r>
            <a:endParaRPr lang="pl-PL" dirty="0"/>
          </a:p>
        </p:txBody>
      </p:sp>
      <p:pic>
        <p:nvPicPr>
          <p:cNvPr id="6146" name="Picture 2"/>
          <p:cNvPicPr>
            <a:picLocks noChangeAspect="1" noChangeArrowheads="1"/>
          </p:cNvPicPr>
          <p:nvPr/>
        </p:nvPicPr>
        <p:blipFill>
          <a:blip r:embed="rId3" cstate="print"/>
          <a:srcRect/>
          <a:stretch>
            <a:fillRect/>
          </a:stretch>
        </p:blipFill>
        <p:spPr bwMode="auto">
          <a:xfrm>
            <a:off x="179512" y="692696"/>
            <a:ext cx="7670626" cy="59660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43010" name="Picture 2"/>
          <p:cNvPicPr>
            <a:picLocks noChangeAspect="1" noChangeArrowheads="1"/>
          </p:cNvPicPr>
          <p:nvPr/>
        </p:nvPicPr>
        <p:blipFill>
          <a:blip r:embed="rId3" cstate="print"/>
          <a:srcRect/>
          <a:stretch>
            <a:fillRect/>
          </a:stretch>
        </p:blipFill>
        <p:spPr bwMode="auto">
          <a:xfrm>
            <a:off x="285750" y="571500"/>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11266" name="Picture 2"/>
          <p:cNvPicPr>
            <a:picLocks noChangeAspect="1" noChangeArrowheads="1"/>
          </p:cNvPicPr>
          <p:nvPr/>
        </p:nvPicPr>
        <p:blipFill>
          <a:blip r:embed="rId3" cstate="print"/>
          <a:srcRect/>
          <a:stretch>
            <a:fillRect/>
          </a:stretch>
        </p:blipFill>
        <p:spPr bwMode="auto">
          <a:xfrm>
            <a:off x="35496" y="1988841"/>
            <a:ext cx="9073008" cy="30243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49154" name="Picture 2"/>
          <p:cNvPicPr>
            <a:picLocks noChangeAspect="1" noChangeArrowheads="1"/>
          </p:cNvPicPr>
          <p:nvPr/>
        </p:nvPicPr>
        <p:blipFill>
          <a:blip r:embed="rId3" cstate="print"/>
          <a:srcRect/>
          <a:stretch>
            <a:fillRect/>
          </a:stretch>
        </p:blipFill>
        <p:spPr bwMode="auto">
          <a:xfrm>
            <a:off x="1114425" y="1143000"/>
            <a:ext cx="691515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Co można zobaczyć na niebie?</a:t>
            </a:r>
            <a:endParaRPr lang="pl-PL" dirty="0"/>
          </a:p>
        </p:txBody>
      </p:sp>
      <p:pic>
        <p:nvPicPr>
          <p:cNvPr id="3074" name="Picture 2"/>
          <p:cNvPicPr>
            <a:picLocks noChangeAspect="1" noChangeArrowheads="1"/>
          </p:cNvPicPr>
          <p:nvPr/>
        </p:nvPicPr>
        <p:blipFill>
          <a:blip r:embed="rId3" cstate="print"/>
          <a:srcRect/>
          <a:stretch>
            <a:fillRect/>
          </a:stretch>
        </p:blipFill>
        <p:spPr bwMode="auto">
          <a:xfrm>
            <a:off x="323528" y="908273"/>
            <a:ext cx="5493421" cy="5545063"/>
          </a:xfrm>
          <a:prstGeom prst="rect">
            <a:avLst/>
          </a:prstGeom>
          <a:noFill/>
          <a:ln w="9525">
            <a:noFill/>
            <a:miter lim="800000"/>
            <a:headEnd/>
            <a:tailEnd/>
          </a:ln>
        </p:spPr>
      </p:pic>
      <p:sp>
        <p:nvSpPr>
          <p:cNvPr id="5" name="pole tekstowe 4"/>
          <p:cNvSpPr txBox="1"/>
          <p:nvPr/>
        </p:nvSpPr>
        <p:spPr>
          <a:xfrm>
            <a:off x="6372200" y="1534571"/>
            <a:ext cx="2420984" cy="3788858"/>
          </a:xfrm>
          <a:prstGeom prst="rect">
            <a:avLst/>
          </a:prstGeom>
          <a:noFill/>
        </p:spPr>
        <p:txBody>
          <a:bodyPr wrap="none" rtlCol="0">
            <a:spAutoFit/>
          </a:bodyPr>
          <a:lstStyle/>
          <a:p>
            <a:pPr>
              <a:lnSpc>
                <a:spcPct val="150000"/>
              </a:lnSpc>
            </a:pPr>
            <a:r>
              <a:rPr lang="pl-PL" b="1" dirty="0" smtClean="0"/>
              <a:t>Słońce</a:t>
            </a:r>
          </a:p>
          <a:p>
            <a:pPr>
              <a:lnSpc>
                <a:spcPct val="150000"/>
              </a:lnSpc>
            </a:pPr>
            <a:r>
              <a:rPr lang="pl-PL" b="1" dirty="0" smtClean="0"/>
              <a:t>Księżyc</a:t>
            </a:r>
          </a:p>
          <a:p>
            <a:pPr>
              <a:lnSpc>
                <a:spcPct val="150000"/>
              </a:lnSpc>
            </a:pPr>
            <a:r>
              <a:rPr lang="pl-PL" b="1" dirty="0" smtClean="0"/>
              <a:t>gwiazdy, gwiazdozbiory</a:t>
            </a:r>
          </a:p>
          <a:p>
            <a:pPr>
              <a:lnSpc>
                <a:spcPct val="150000"/>
              </a:lnSpc>
            </a:pPr>
            <a:r>
              <a:rPr lang="pl-PL" b="1" dirty="0" smtClean="0"/>
              <a:t>planety</a:t>
            </a:r>
          </a:p>
          <a:p>
            <a:pPr>
              <a:lnSpc>
                <a:spcPct val="150000"/>
              </a:lnSpc>
            </a:pPr>
            <a:r>
              <a:rPr lang="pl-PL" b="1" dirty="0" smtClean="0"/>
              <a:t>meteory</a:t>
            </a:r>
          </a:p>
          <a:p>
            <a:pPr>
              <a:lnSpc>
                <a:spcPct val="150000"/>
              </a:lnSpc>
            </a:pPr>
            <a:r>
              <a:rPr lang="pl-PL" b="1" dirty="0" smtClean="0"/>
              <a:t>komety</a:t>
            </a:r>
          </a:p>
          <a:p>
            <a:pPr>
              <a:lnSpc>
                <a:spcPct val="150000"/>
              </a:lnSpc>
            </a:pPr>
            <a:r>
              <a:rPr lang="pl-PL" b="1" dirty="0" smtClean="0"/>
              <a:t>sztuczne satelity</a:t>
            </a:r>
          </a:p>
          <a:p>
            <a:pPr>
              <a:lnSpc>
                <a:spcPct val="150000"/>
              </a:lnSpc>
            </a:pPr>
            <a:r>
              <a:rPr lang="pl-PL" b="1" dirty="0" smtClean="0"/>
              <a:t>galaktyki</a:t>
            </a:r>
          </a:p>
          <a:p>
            <a:pPr>
              <a:lnSpc>
                <a:spcPct val="150000"/>
              </a:lnSpc>
            </a:pPr>
            <a:r>
              <a:rPr lang="pl-PL" b="1" dirty="0" smtClean="0"/>
              <a:t>mgławice</a:t>
            </a:r>
            <a:endParaRPr lang="pl-PL"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9218" name="Picture 2"/>
          <p:cNvPicPr>
            <a:picLocks noChangeAspect="1" noChangeArrowheads="1"/>
          </p:cNvPicPr>
          <p:nvPr/>
        </p:nvPicPr>
        <p:blipFill>
          <a:blip r:embed="rId3" cstate="print"/>
          <a:srcRect/>
          <a:stretch>
            <a:fillRect/>
          </a:stretch>
        </p:blipFill>
        <p:spPr bwMode="auto">
          <a:xfrm>
            <a:off x="1266056" y="638842"/>
            <a:ext cx="6258272" cy="62191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30722" name="Picture 2"/>
          <p:cNvPicPr>
            <a:picLocks noChangeAspect="1" noChangeArrowheads="1"/>
          </p:cNvPicPr>
          <p:nvPr/>
        </p:nvPicPr>
        <p:blipFill>
          <a:blip r:embed="rId3" cstate="print"/>
          <a:srcRect/>
          <a:stretch>
            <a:fillRect/>
          </a:stretch>
        </p:blipFill>
        <p:spPr bwMode="auto">
          <a:xfrm>
            <a:off x="736687" y="692696"/>
            <a:ext cx="7670626" cy="5983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21506" name="Picture 2"/>
          <p:cNvPicPr>
            <a:picLocks noChangeAspect="1" noChangeArrowheads="1"/>
          </p:cNvPicPr>
          <p:nvPr/>
        </p:nvPicPr>
        <p:blipFill>
          <a:blip r:embed="rId3" cstate="print"/>
          <a:srcRect/>
          <a:stretch>
            <a:fillRect/>
          </a:stretch>
        </p:blipFill>
        <p:spPr bwMode="auto">
          <a:xfrm>
            <a:off x="755576" y="672934"/>
            <a:ext cx="7814642" cy="6104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32770" name="Picture 2"/>
          <p:cNvPicPr>
            <a:picLocks noChangeAspect="1" noChangeArrowheads="1"/>
          </p:cNvPicPr>
          <p:nvPr/>
        </p:nvPicPr>
        <p:blipFill>
          <a:blip r:embed="rId3" cstate="print"/>
          <a:srcRect/>
          <a:stretch>
            <a:fillRect/>
          </a:stretch>
        </p:blipFill>
        <p:spPr bwMode="auto">
          <a:xfrm>
            <a:off x="755576" y="692696"/>
            <a:ext cx="7255693" cy="6070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17410" name="Picture 2"/>
          <p:cNvPicPr>
            <a:picLocks noChangeAspect="1" noChangeArrowheads="1"/>
          </p:cNvPicPr>
          <p:nvPr/>
        </p:nvPicPr>
        <p:blipFill>
          <a:blip r:embed="rId3" cstate="print"/>
          <a:srcRect/>
          <a:stretch>
            <a:fillRect/>
          </a:stretch>
        </p:blipFill>
        <p:spPr bwMode="auto">
          <a:xfrm>
            <a:off x="285750" y="764704"/>
            <a:ext cx="8572500" cy="584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44034" name="Picture 2"/>
          <p:cNvPicPr>
            <a:picLocks noChangeAspect="1" noChangeArrowheads="1"/>
          </p:cNvPicPr>
          <p:nvPr/>
        </p:nvPicPr>
        <p:blipFill>
          <a:blip r:embed="rId3" cstate="print"/>
          <a:srcRect/>
          <a:stretch>
            <a:fillRect/>
          </a:stretch>
        </p:blipFill>
        <p:spPr bwMode="auto">
          <a:xfrm>
            <a:off x="285750" y="571500"/>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sz="2400" dirty="0"/>
          </a:p>
        </p:txBody>
      </p:sp>
      <p:pic>
        <p:nvPicPr>
          <p:cNvPr id="45058" name="Picture 2"/>
          <p:cNvPicPr>
            <a:picLocks noChangeAspect="1" noChangeArrowheads="1"/>
          </p:cNvPicPr>
          <p:nvPr/>
        </p:nvPicPr>
        <p:blipFill>
          <a:blip r:embed="rId3" cstate="print"/>
          <a:srcRect/>
          <a:stretch>
            <a:fillRect/>
          </a:stretch>
        </p:blipFill>
        <p:spPr bwMode="auto">
          <a:xfrm>
            <a:off x="762000" y="804863"/>
            <a:ext cx="762000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47106" name="Picture 2"/>
          <p:cNvPicPr>
            <a:picLocks noChangeAspect="1" noChangeArrowheads="1"/>
          </p:cNvPicPr>
          <p:nvPr/>
        </p:nvPicPr>
        <p:blipFill>
          <a:blip r:embed="rId3" cstate="print"/>
          <a:srcRect/>
          <a:stretch>
            <a:fillRect/>
          </a:stretch>
        </p:blipFill>
        <p:spPr bwMode="auto">
          <a:xfrm>
            <a:off x="762000" y="810344"/>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Galaktyki</a:t>
            </a:r>
            <a:endParaRPr lang="pl-PL" dirty="0"/>
          </a:p>
        </p:txBody>
      </p:sp>
      <p:pic>
        <p:nvPicPr>
          <p:cNvPr id="48130" name="Picture 2"/>
          <p:cNvPicPr>
            <a:picLocks noChangeAspect="1" noChangeArrowheads="1"/>
          </p:cNvPicPr>
          <p:nvPr/>
        </p:nvPicPr>
        <p:blipFill>
          <a:blip r:embed="rId3" cstate="print"/>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dirty="0"/>
          </a:p>
        </p:txBody>
      </p:sp>
      <p:pic>
        <p:nvPicPr>
          <p:cNvPr id="20482" name="Picture 2"/>
          <p:cNvPicPr>
            <a:picLocks noChangeAspect="1" noChangeArrowheads="1"/>
          </p:cNvPicPr>
          <p:nvPr/>
        </p:nvPicPr>
        <p:blipFill>
          <a:blip r:embed="rId3" cstate="print"/>
          <a:srcRect/>
          <a:stretch>
            <a:fillRect/>
          </a:stretch>
        </p:blipFill>
        <p:spPr bwMode="auto">
          <a:xfrm>
            <a:off x="285750" y="814388"/>
            <a:ext cx="8572500"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251520" y="908719"/>
            <a:ext cx="5623826" cy="5544617"/>
          </a:xfrm>
          <a:prstGeom prst="rect">
            <a:avLst/>
          </a:prstGeom>
          <a:noFill/>
          <a:ln w="9525">
            <a:noFill/>
            <a:miter lim="800000"/>
            <a:headEnd/>
            <a:tailEnd/>
          </a:ln>
        </p:spPr>
      </p:pic>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Na początku była wyobraźnia</a:t>
            </a:r>
            <a:endParaRPr lang="pl-PL" dirty="0"/>
          </a:p>
        </p:txBody>
      </p:sp>
      <p:sp>
        <p:nvSpPr>
          <p:cNvPr id="6" name="pole tekstowe 5"/>
          <p:cNvSpPr txBox="1"/>
          <p:nvPr/>
        </p:nvSpPr>
        <p:spPr>
          <a:xfrm>
            <a:off x="6228184" y="1414517"/>
            <a:ext cx="2627514" cy="646331"/>
          </a:xfrm>
          <a:prstGeom prst="rect">
            <a:avLst/>
          </a:prstGeom>
          <a:noFill/>
        </p:spPr>
        <p:txBody>
          <a:bodyPr wrap="none" rtlCol="0">
            <a:spAutoFit/>
          </a:bodyPr>
          <a:lstStyle/>
          <a:p>
            <a:r>
              <a:rPr lang="pl-PL" b="1" dirty="0" smtClean="0"/>
              <a:t>Człowiek łączył kropki od </a:t>
            </a:r>
          </a:p>
          <a:p>
            <a:r>
              <a:rPr lang="pl-PL" b="1" dirty="0" smtClean="0"/>
              <a:t>dawna</a:t>
            </a:r>
          </a:p>
        </p:txBody>
      </p:sp>
      <p:pic>
        <p:nvPicPr>
          <p:cNvPr id="7" name="Obraz 6" descr="IMG_7665.JPG"/>
          <p:cNvPicPr>
            <a:picLocks noChangeAspect="1"/>
          </p:cNvPicPr>
          <p:nvPr/>
        </p:nvPicPr>
        <p:blipFill>
          <a:blip r:embed="rId4" cstate="print"/>
          <a:stretch>
            <a:fillRect/>
          </a:stretch>
        </p:blipFill>
        <p:spPr>
          <a:xfrm>
            <a:off x="4932040" y="3693369"/>
            <a:ext cx="4139950" cy="275996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28674" name="Picture 2"/>
          <p:cNvPicPr>
            <a:picLocks noChangeAspect="1" noChangeArrowheads="1"/>
          </p:cNvPicPr>
          <p:nvPr/>
        </p:nvPicPr>
        <p:blipFill>
          <a:blip r:embed="rId3" cstate="print"/>
          <a:srcRect/>
          <a:stretch>
            <a:fillRect/>
          </a:stretch>
        </p:blipFill>
        <p:spPr bwMode="auto">
          <a:xfrm>
            <a:off x="144016" y="1592105"/>
            <a:ext cx="8892480" cy="38531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39938" name="Picture 2"/>
          <p:cNvPicPr>
            <a:picLocks noChangeAspect="1" noChangeArrowheads="1"/>
          </p:cNvPicPr>
          <p:nvPr/>
        </p:nvPicPr>
        <p:blipFill>
          <a:blip r:embed="rId3" cstate="print"/>
          <a:srcRect/>
          <a:stretch>
            <a:fillRect/>
          </a:stretch>
        </p:blipFill>
        <p:spPr bwMode="auto">
          <a:xfrm>
            <a:off x="1" y="1340768"/>
            <a:ext cx="9144000" cy="4428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46082" name="Picture 2"/>
          <p:cNvPicPr>
            <a:picLocks noChangeAspect="1" noChangeArrowheads="1"/>
          </p:cNvPicPr>
          <p:nvPr/>
        </p:nvPicPr>
        <p:blipFill>
          <a:blip r:embed="rId3" cstate="print"/>
          <a:srcRect/>
          <a:stretch>
            <a:fillRect/>
          </a:stretch>
        </p:blipFill>
        <p:spPr bwMode="auto">
          <a:xfrm>
            <a:off x="762000" y="890588"/>
            <a:ext cx="7620000" cy="507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40962" name="Picture 2"/>
          <p:cNvPicPr>
            <a:picLocks noChangeAspect="1" noChangeArrowheads="1"/>
          </p:cNvPicPr>
          <p:nvPr/>
        </p:nvPicPr>
        <p:blipFill>
          <a:blip r:embed="rId3" cstate="print"/>
          <a:srcRect/>
          <a:stretch>
            <a:fillRect/>
          </a:stretch>
        </p:blipFill>
        <p:spPr bwMode="auto">
          <a:xfrm>
            <a:off x="285750" y="810344"/>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dirty="0"/>
          </a:p>
        </p:txBody>
      </p:sp>
      <p:pic>
        <p:nvPicPr>
          <p:cNvPr id="30722" name="Picture 2"/>
          <p:cNvPicPr>
            <a:picLocks noChangeAspect="1" noChangeArrowheads="1"/>
          </p:cNvPicPr>
          <p:nvPr/>
        </p:nvPicPr>
        <p:blipFill>
          <a:blip r:embed="rId3" cstate="print"/>
          <a:srcRect/>
          <a:stretch>
            <a:fillRect/>
          </a:stretch>
        </p:blipFill>
        <p:spPr bwMode="auto">
          <a:xfrm>
            <a:off x="952711" y="836712"/>
            <a:ext cx="7238578" cy="5831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33794" name="Picture 2"/>
          <p:cNvPicPr>
            <a:picLocks noChangeAspect="1" noChangeArrowheads="1"/>
          </p:cNvPicPr>
          <p:nvPr/>
        </p:nvPicPr>
        <p:blipFill>
          <a:blip r:embed="rId3" cstate="print"/>
          <a:srcRect/>
          <a:stretch>
            <a:fillRect/>
          </a:stretch>
        </p:blipFill>
        <p:spPr bwMode="auto">
          <a:xfrm>
            <a:off x="969333" y="764705"/>
            <a:ext cx="7059051" cy="5976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22530" name="Picture 2"/>
          <p:cNvPicPr>
            <a:picLocks noChangeAspect="1" noChangeArrowheads="1"/>
          </p:cNvPicPr>
          <p:nvPr/>
        </p:nvPicPr>
        <p:blipFill>
          <a:blip r:embed="rId3" cstate="print"/>
          <a:srcRect/>
          <a:stretch>
            <a:fillRect/>
          </a:stretch>
        </p:blipFill>
        <p:spPr bwMode="auto">
          <a:xfrm>
            <a:off x="683568" y="684694"/>
            <a:ext cx="7814642" cy="6078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21506" name="Picture 2"/>
          <p:cNvPicPr>
            <a:picLocks noChangeAspect="1" noChangeArrowheads="1"/>
          </p:cNvPicPr>
          <p:nvPr/>
        </p:nvPicPr>
        <p:blipFill>
          <a:blip r:embed="rId3" cstate="print"/>
          <a:srcRect/>
          <a:stretch>
            <a:fillRect/>
          </a:stretch>
        </p:blipFill>
        <p:spPr bwMode="auto">
          <a:xfrm>
            <a:off x="717798" y="772374"/>
            <a:ext cx="7958658" cy="5968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13314" name="Picture 2"/>
          <p:cNvPicPr>
            <a:picLocks noChangeAspect="1" noChangeArrowheads="1"/>
          </p:cNvPicPr>
          <p:nvPr/>
        </p:nvPicPr>
        <p:blipFill>
          <a:blip r:embed="rId3" cstate="print"/>
          <a:srcRect/>
          <a:stretch>
            <a:fillRect/>
          </a:stretch>
        </p:blipFill>
        <p:spPr bwMode="auto">
          <a:xfrm>
            <a:off x="285750" y="836712"/>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16386" name="Picture 2"/>
          <p:cNvPicPr>
            <a:picLocks noChangeAspect="1" noChangeArrowheads="1"/>
          </p:cNvPicPr>
          <p:nvPr/>
        </p:nvPicPr>
        <p:blipFill>
          <a:blip r:embed="rId3" cstate="print"/>
          <a:srcRect/>
          <a:stretch>
            <a:fillRect/>
          </a:stretch>
        </p:blipFill>
        <p:spPr bwMode="auto">
          <a:xfrm rot="16200000">
            <a:off x="1461921" y="-351610"/>
            <a:ext cx="6093151" cy="81919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251520" y="916924"/>
            <a:ext cx="5642753" cy="5536412"/>
          </a:xfrm>
          <a:prstGeom prst="rect">
            <a:avLst/>
          </a:prstGeom>
          <a:noFill/>
          <a:ln w="9525">
            <a:noFill/>
            <a:miter lim="800000"/>
            <a:headEnd/>
            <a:tailEnd/>
          </a:ln>
        </p:spPr>
      </p:pic>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Na początku była wyobraźnia</a:t>
            </a:r>
            <a:endParaRPr lang="pl-PL" dirty="0"/>
          </a:p>
        </p:txBody>
      </p:sp>
      <p:pic>
        <p:nvPicPr>
          <p:cNvPr id="2050" name="Picture 2"/>
          <p:cNvPicPr>
            <a:picLocks noChangeAspect="1" noChangeArrowheads="1"/>
          </p:cNvPicPr>
          <p:nvPr/>
        </p:nvPicPr>
        <p:blipFill>
          <a:blip r:embed="rId4" cstate="print"/>
          <a:srcRect/>
          <a:stretch>
            <a:fillRect/>
          </a:stretch>
        </p:blipFill>
        <p:spPr bwMode="auto">
          <a:xfrm>
            <a:off x="5940152" y="908720"/>
            <a:ext cx="3048262" cy="3816424"/>
          </a:xfrm>
          <a:prstGeom prst="rect">
            <a:avLst/>
          </a:prstGeom>
          <a:noFill/>
          <a:ln w="9525">
            <a:noFill/>
            <a:miter lim="800000"/>
            <a:headEnd/>
            <a:tailEnd/>
          </a:ln>
        </p:spPr>
      </p:pic>
      <p:sp>
        <p:nvSpPr>
          <p:cNvPr id="7" name="pole tekstowe 6"/>
          <p:cNvSpPr txBox="1"/>
          <p:nvPr/>
        </p:nvSpPr>
        <p:spPr>
          <a:xfrm>
            <a:off x="6156176" y="4941168"/>
            <a:ext cx="2679131" cy="369332"/>
          </a:xfrm>
          <a:prstGeom prst="rect">
            <a:avLst/>
          </a:prstGeom>
          <a:noFill/>
        </p:spPr>
        <p:txBody>
          <a:bodyPr wrap="none" rtlCol="0">
            <a:spAutoFit/>
          </a:bodyPr>
          <a:lstStyle/>
          <a:p>
            <a:r>
              <a:rPr lang="pl-PL" b="1" dirty="0" smtClean="0"/>
              <a:t>Jan Heweliusz 1611 - 1687</a:t>
            </a:r>
            <a:endParaRPr lang="pl-PL"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27650" name="Picture 2"/>
          <p:cNvPicPr>
            <a:picLocks noChangeAspect="1" noChangeArrowheads="1"/>
          </p:cNvPicPr>
          <p:nvPr/>
        </p:nvPicPr>
        <p:blipFill>
          <a:blip r:embed="rId3" cstate="print"/>
          <a:srcRect/>
          <a:stretch>
            <a:fillRect/>
          </a:stretch>
        </p:blipFill>
        <p:spPr bwMode="auto">
          <a:xfrm rot="5400000">
            <a:off x="1916485" y="-108173"/>
            <a:ext cx="501015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23554" name="Picture 2"/>
          <p:cNvPicPr>
            <a:picLocks noChangeAspect="1" noChangeArrowheads="1"/>
          </p:cNvPicPr>
          <p:nvPr/>
        </p:nvPicPr>
        <p:blipFill>
          <a:blip r:embed="rId3" cstate="print"/>
          <a:srcRect/>
          <a:stretch>
            <a:fillRect/>
          </a:stretch>
        </p:blipFill>
        <p:spPr bwMode="auto">
          <a:xfrm>
            <a:off x="285750" y="764704"/>
            <a:ext cx="8572500" cy="588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12290" name="Picture 2"/>
          <p:cNvPicPr>
            <a:picLocks noChangeAspect="1" noChangeArrowheads="1"/>
          </p:cNvPicPr>
          <p:nvPr/>
        </p:nvPicPr>
        <p:blipFill>
          <a:blip r:embed="rId3" cstate="print"/>
          <a:srcRect/>
          <a:stretch>
            <a:fillRect/>
          </a:stretch>
        </p:blipFill>
        <p:spPr bwMode="auto">
          <a:xfrm>
            <a:off x="285750" y="810344"/>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Droga Mleczna</a:t>
            </a:r>
            <a:endParaRPr lang="pl-PL" sz="2400" dirty="0"/>
          </a:p>
        </p:txBody>
      </p:sp>
      <p:pic>
        <p:nvPicPr>
          <p:cNvPr id="14338" name="Picture 2"/>
          <p:cNvPicPr>
            <a:picLocks noChangeAspect="1" noChangeArrowheads="1"/>
          </p:cNvPicPr>
          <p:nvPr/>
        </p:nvPicPr>
        <p:blipFill>
          <a:blip r:embed="rId3" cstate="print"/>
          <a:srcRect/>
          <a:stretch>
            <a:fillRect/>
          </a:stretch>
        </p:blipFill>
        <p:spPr bwMode="auto">
          <a:xfrm>
            <a:off x="285750" y="882352"/>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Jak powstają barwne obrazy nieba?</a:t>
            </a:r>
            <a:r>
              <a:rPr lang="pl-PL" dirty="0" smtClean="0"/>
              <a:t> </a:t>
            </a:r>
            <a:endParaRPr lang="pl-PL" dirty="0"/>
          </a:p>
        </p:txBody>
      </p:sp>
      <p:pic>
        <p:nvPicPr>
          <p:cNvPr id="16386" name="Picture 2"/>
          <p:cNvPicPr>
            <a:picLocks noChangeAspect="1" noChangeArrowheads="1"/>
          </p:cNvPicPr>
          <p:nvPr/>
        </p:nvPicPr>
        <p:blipFill>
          <a:blip r:embed="rId3" cstate="print"/>
          <a:srcRect/>
          <a:stretch>
            <a:fillRect/>
          </a:stretch>
        </p:blipFill>
        <p:spPr bwMode="auto">
          <a:xfrm>
            <a:off x="717798" y="759904"/>
            <a:ext cx="7742634" cy="5979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Gwiazdy</a:t>
            </a:r>
            <a:endParaRPr lang="pl-PL" sz="2400" dirty="0"/>
          </a:p>
        </p:txBody>
      </p:sp>
      <p:pic>
        <p:nvPicPr>
          <p:cNvPr id="13314" name="Picture 2"/>
          <p:cNvPicPr>
            <a:picLocks noChangeAspect="1" noChangeArrowheads="1"/>
          </p:cNvPicPr>
          <p:nvPr/>
        </p:nvPicPr>
        <p:blipFill>
          <a:blip r:embed="rId3" cstate="print"/>
          <a:srcRect/>
          <a:stretch>
            <a:fillRect/>
          </a:stretch>
        </p:blipFill>
        <p:spPr bwMode="auto">
          <a:xfrm>
            <a:off x="285750" y="859110"/>
            <a:ext cx="8572500" cy="581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Gwiazdy</a:t>
            </a:r>
            <a:endParaRPr lang="pl-PL" dirty="0"/>
          </a:p>
        </p:txBody>
      </p:sp>
      <p:pic>
        <p:nvPicPr>
          <p:cNvPr id="26626" name="Picture 2"/>
          <p:cNvPicPr>
            <a:picLocks noChangeAspect="1" noChangeArrowheads="1"/>
          </p:cNvPicPr>
          <p:nvPr/>
        </p:nvPicPr>
        <p:blipFill>
          <a:blip r:embed="rId3" cstate="print"/>
          <a:srcRect/>
          <a:stretch>
            <a:fillRect/>
          </a:stretch>
        </p:blipFill>
        <p:spPr bwMode="auto">
          <a:xfrm>
            <a:off x="1043608" y="716058"/>
            <a:ext cx="7814642" cy="60085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Gwiazdy</a:t>
            </a:r>
            <a:endParaRPr lang="pl-PL" dirty="0"/>
          </a:p>
        </p:txBody>
      </p:sp>
      <p:pic>
        <p:nvPicPr>
          <p:cNvPr id="35842" name="Picture 2"/>
          <p:cNvPicPr>
            <a:picLocks noChangeAspect="1" noChangeArrowheads="1"/>
          </p:cNvPicPr>
          <p:nvPr/>
        </p:nvPicPr>
        <p:blipFill>
          <a:blip r:embed="rId3" cstate="print"/>
          <a:srcRect/>
          <a:stretch>
            <a:fillRect/>
          </a:stretch>
        </p:blipFill>
        <p:spPr bwMode="auto">
          <a:xfrm>
            <a:off x="952711" y="692696"/>
            <a:ext cx="7238578" cy="6032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24578" name="Picture 2"/>
          <p:cNvPicPr>
            <a:picLocks noChangeAspect="1" noChangeArrowheads="1"/>
          </p:cNvPicPr>
          <p:nvPr/>
        </p:nvPicPr>
        <p:blipFill>
          <a:blip r:embed="rId3" cstate="print"/>
          <a:srcRect/>
          <a:stretch>
            <a:fillRect/>
          </a:stretch>
        </p:blipFill>
        <p:spPr bwMode="auto">
          <a:xfrm>
            <a:off x="642937" y="764704"/>
            <a:ext cx="7858125"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36866" name="Picture 2"/>
          <p:cNvPicPr>
            <a:picLocks noChangeAspect="1" noChangeArrowheads="1"/>
          </p:cNvPicPr>
          <p:nvPr/>
        </p:nvPicPr>
        <p:blipFill>
          <a:blip r:embed="rId3" cstate="print"/>
          <a:srcRect/>
          <a:stretch>
            <a:fillRect/>
          </a:stretch>
        </p:blipFill>
        <p:spPr bwMode="auto">
          <a:xfrm>
            <a:off x="1232185" y="803920"/>
            <a:ext cx="6679629" cy="59374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Pierwsze planetarium</a:t>
            </a:r>
            <a:endParaRPr lang="pl-PL" dirty="0"/>
          </a:p>
        </p:txBody>
      </p:sp>
      <p:pic>
        <p:nvPicPr>
          <p:cNvPr id="5122" name="Picture 2"/>
          <p:cNvPicPr>
            <a:picLocks noChangeAspect="1" noChangeArrowheads="1"/>
          </p:cNvPicPr>
          <p:nvPr/>
        </p:nvPicPr>
        <p:blipFill>
          <a:blip r:embed="rId3" cstate="print"/>
          <a:srcRect/>
          <a:stretch>
            <a:fillRect/>
          </a:stretch>
        </p:blipFill>
        <p:spPr bwMode="auto">
          <a:xfrm>
            <a:off x="762000" y="957263"/>
            <a:ext cx="7620000" cy="4943475"/>
          </a:xfrm>
          <a:prstGeom prst="rect">
            <a:avLst/>
          </a:prstGeom>
          <a:noFill/>
          <a:ln w="9525">
            <a:noFill/>
            <a:miter lim="800000"/>
            <a:headEnd/>
            <a:tailEnd/>
          </a:ln>
        </p:spPr>
      </p:pic>
      <p:sp>
        <p:nvSpPr>
          <p:cNvPr id="5" name="pole tekstowe 4"/>
          <p:cNvSpPr txBox="1"/>
          <p:nvPr/>
        </p:nvSpPr>
        <p:spPr>
          <a:xfrm>
            <a:off x="3133817" y="6165304"/>
            <a:ext cx="2876365" cy="369332"/>
          </a:xfrm>
          <a:prstGeom prst="rect">
            <a:avLst/>
          </a:prstGeom>
          <a:noFill/>
        </p:spPr>
        <p:txBody>
          <a:bodyPr wrap="none" rtlCol="0">
            <a:spAutoFit/>
          </a:bodyPr>
          <a:lstStyle/>
          <a:p>
            <a:r>
              <a:rPr lang="pl-PL" b="1" dirty="0" smtClean="0"/>
              <a:t>Lascaux, 15000-13000 p.n.e.</a:t>
            </a:r>
            <a:endParaRPr lang="pl-PL"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28674" name="Picture 2"/>
          <p:cNvPicPr>
            <a:picLocks noChangeAspect="1" noChangeArrowheads="1"/>
          </p:cNvPicPr>
          <p:nvPr/>
        </p:nvPicPr>
        <p:blipFill>
          <a:blip r:embed="rId3" cstate="print"/>
          <a:srcRect/>
          <a:stretch>
            <a:fillRect/>
          </a:stretch>
        </p:blipFill>
        <p:spPr bwMode="auto">
          <a:xfrm>
            <a:off x="683568" y="836712"/>
            <a:ext cx="7454602" cy="57980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14338" name="Picture 2"/>
          <p:cNvPicPr>
            <a:picLocks noChangeAspect="1" noChangeArrowheads="1"/>
          </p:cNvPicPr>
          <p:nvPr/>
        </p:nvPicPr>
        <p:blipFill>
          <a:blip r:embed="rId3" cstate="print"/>
          <a:srcRect/>
          <a:stretch>
            <a:fillRect/>
          </a:stretch>
        </p:blipFill>
        <p:spPr bwMode="auto">
          <a:xfrm>
            <a:off x="457200" y="836712"/>
            <a:ext cx="8229600" cy="559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31746" name="Picture 2"/>
          <p:cNvPicPr>
            <a:picLocks noChangeAspect="1" noChangeArrowheads="1"/>
          </p:cNvPicPr>
          <p:nvPr/>
        </p:nvPicPr>
        <p:blipFill>
          <a:blip r:embed="rId3" cstate="print"/>
          <a:srcRect/>
          <a:stretch>
            <a:fillRect/>
          </a:stretch>
        </p:blipFill>
        <p:spPr bwMode="auto">
          <a:xfrm>
            <a:off x="285750" y="810344"/>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32770" name="Picture 2"/>
          <p:cNvPicPr>
            <a:picLocks noChangeAspect="1" noChangeArrowheads="1"/>
          </p:cNvPicPr>
          <p:nvPr/>
        </p:nvPicPr>
        <p:blipFill>
          <a:blip r:embed="rId3" cstate="print"/>
          <a:srcRect/>
          <a:stretch>
            <a:fillRect/>
          </a:stretch>
        </p:blipFill>
        <p:spPr bwMode="auto">
          <a:xfrm>
            <a:off x="590754" y="836712"/>
            <a:ext cx="7941686" cy="57025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41986" name="Picture 2"/>
          <p:cNvPicPr>
            <a:picLocks noChangeAspect="1" noChangeArrowheads="1"/>
          </p:cNvPicPr>
          <p:nvPr/>
        </p:nvPicPr>
        <p:blipFill>
          <a:blip r:embed="rId3" cstate="print"/>
          <a:srcRect/>
          <a:stretch>
            <a:fillRect/>
          </a:stretch>
        </p:blipFill>
        <p:spPr bwMode="auto">
          <a:xfrm>
            <a:off x="285750" y="882352"/>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20482" name="Picture 2"/>
          <p:cNvPicPr>
            <a:picLocks noChangeAspect="1" noChangeArrowheads="1"/>
          </p:cNvPicPr>
          <p:nvPr/>
        </p:nvPicPr>
        <p:blipFill>
          <a:blip r:embed="rId3" cstate="print"/>
          <a:srcRect/>
          <a:stretch>
            <a:fillRect/>
          </a:stretch>
        </p:blipFill>
        <p:spPr bwMode="auto">
          <a:xfrm>
            <a:off x="1137041" y="751745"/>
            <a:ext cx="6819335" cy="6061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24578" name="Picture 2"/>
          <p:cNvPicPr>
            <a:picLocks noChangeAspect="1" noChangeArrowheads="1"/>
          </p:cNvPicPr>
          <p:nvPr/>
        </p:nvPicPr>
        <p:blipFill>
          <a:blip r:embed="rId3" cstate="print"/>
          <a:srcRect/>
          <a:stretch>
            <a:fillRect/>
          </a:stretch>
        </p:blipFill>
        <p:spPr bwMode="auto">
          <a:xfrm>
            <a:off x="285750" y="810344"/>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12290" name="Picture 2"/>
          <p:cNvPicPr>
            <a:picLocks noChangeAspect="1" noChangeArrowheads="1"/>
          </p:cNvPicPr>
          <p:nvPr/>
        </p:nvPicPr>
        <p:blipFill>
          <a:blip r:embed="rId3" cstate="print"/>
          <a:srcRect/>
          <a:stretch>
            <a:fillRect/>
          </a:stretch>
        </p:blipFill>
        <p:spPr bwMode="auto">
          <a:xfrm>
            <a:off x="772691" y="764704"/>
            <a:ext cx="7598618" cy="59100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23554" name="Picture 2"/>
          <p:cNvPicPr>
            <a:picLocks noChangeAspect="1" noChangeArrowheads="1"/>
          </p:cNvPicPr>
          <p:nvPr/>
        </p:nvPicPr>
        <p:blipFill>
          <a:blip r:embed="rId3" cstate="print"/>
          <a:srcRect/>
          <a:stretch>
            <a:fillRect/>
          </a:stretch>
        </p:blipFill>
        <p:spPr bwMode="auto">
          <a:xfrm>
            <a:off x="808695" y="836712"/>
            <a:ext cx="7526610" cy="58540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Umierające gwiazdy</a:t>
            </a:r>
            <a:endParaRPr lang="pl-PL" dirty="0"/>
          </a:p>
        </p:txBody>
      </p:sp>
      <p:pic>
        <p:nvPicPr>
          <p:cNvPr id="38914" name="Picture 2"/>
          <p:cNvPicPr>
            <a:picLocks noChangeAspect="1" noChangeArrowheads="1"/>
          </p:cNvPicPr>
          <p:nvPr/>
        </p:nvPicPr>
        <p:blipFill>
          <a:blip r:embed="rId3" cstate="print"/>
          <a:srcRect/>
          <a:stretch>
            <a:fillRect/>
          </a:stretch>
        </p:blipFill>
        <p:spPr bwMode="auto">
          <a:xfrm>
            <a:off x="285750" y="882352"/>
            <a:ext cx="85725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Pierwsze planetarium</a:t>
            </a:r>
            <a:endParaRPr lang="pl-PL" dirty="0"/>
          </a:p>
        </p:txBody>
      </p:sp>
      <p:pic>
        <p:nvPicPr>
          <p:cNvPr id="7170" name="Picture 2"/>
          <p:cNvPicPr>
            <a:picLocks noChangeAspect="1" noChangeArrowheads="1"/>
          </p:cNvPicPr>
          <p:nvPr/>
        </p:nvPicPr>
        <p:blipFill>
          <a:blip r:embed="rId3" cstate="print"/>
          <a:srcRect/>
          <a:stretch>
            <a:fillRect/>
          </a:stretch>
        </p:blipFill>
        <p:spPr bwMode="auto">
          <a:xfrm>
            <a:off x="1763688" y="3645024"/>
            <a:ext cx="4866475" cy="2952328"/>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4572000" y="1196752"/>
            <a:ext cx="4080453" cy="244827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523875" y="980728"/>
            <a:ext cx="4048125" cy="265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Róża dla </a:t>
            </a:r>
            <a:r>
              <a:rPr lang="pl-PL" sz="2400" i="1" smtClean="0"/>
              <a:t>Hubble’a</a:t>
            </a:r>
            <a:endParaRPr lang="pl-PL" dirty="0"/>
          </a:p>
        </p:txBody>
      </p:sp>
      <p:pic>
        <p:nvPicPr>
          <p:cNvPr id="9218" name="Picture 2"/>
          <p:cNvPicPr>
            <a:picLocks noChangeAspect="1" noChangeArrowheads="1"/>
          </p:cNvPicPr>
          <p:nvPr/>
        </p:nvPicPr>
        <p:blipFill>
          <a:blip r:embed="rId3" cstate="print"/>
          <a:srcRect/>
          <a:stretch>
            <a:fillRect/>
          </a:stretch>
        </p:blipFill>
        <p:spPr bwMode="auto">
          <a:xfrm>
            <a:off x="1945159" y="908720"/>
            <a:ext cx="5613782" cy="5688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Pierwsze planetarium</a:t>
            </a:r>
            <a:endParaRPr lang="pl-PL" dirty="0"/>
          </a:p>
        </p:txBody>
      </p:sp>
      <p:pic>
        <p:nvPicPr>
          <p:cNvPr id="1026" name="Picture 2"/>
          <p:cNvPicPr>
            <a:picLocks noChangeAspect="1" noChangeArrowheads="1"/>
          </p:cNvPicPr>
          <p:nvPr/>
        </p:nvPicPr>
        <p:blipFill>
          <a:blip r:embed="rId3" cstate="print"/>
          <a:srcRect/>
          <a:stretch>
            <a:fillRect/>
          </a:stretch>
        </p:blipFill>
        <p:spPr bwMode="auto">
          <a:xfrm>
            <a:off x="368796" y="1052736"/>
            <a:ext cx="8451676" cy="5052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Łącznik prosty 2"/>
          <p:cNvCxnSpPr/>
          <p:nvPr/>
        </p:nvCxnSpPr>
        <p:spPr>
          <a:xfrm>
            <a:off x="0" y="620688"/>
            <a:ext cx="9144000" cy="0"/>
          </a:xfrm>
          <a:prstGeom prst="line">
            <a:avLst/>
          </a:prstGeom>
          <a:ln w="31750">
            <a:gradFill flip="none" rotWithShape="1">
              <a:gsLst>
                <a:gs pos="0">
                  <a:srgbClr val="000000"/>
                </a:gs>
                <a:gs pos="20000">
                  <a:srgbClr val="000040"/>
                </a:gs>
                <a:gs pos="50000">
                  <a:srgbClr val="400040"/>
                </a:gs>
                <a:gs pos="75000">
                  <a:srgbClr val="8F0040"/>
                </a:gs>
                <a:gs pos="89999">
                  <a:srgbClr val="F27300"/>
                </a:gs>
                <a:gs pos="100000">
                  <a:srgbClr val="FFBF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pole tekstowe 3"/>
          <p:cNvSpPr txBox="1"/>
          <p:nvPr/>
        </p:nvSpPr>
        <p:spPr>
          <a:xfrm>
            <a:off x="89756" y="116632"/>
            <a:ext cx="8964488" cy="461665"/>
          </a:xfrm>
          <a:prstGeom prst="rect">
            <a:avLst/>
          </a:prstGeom>
          <a:noFill/>
        </p:spPr>
        <p:txBody>
          <a:bodyPr wrap="square" rtlCol="0">
            <a:spAutoFit/>
          </a:bodyPr>
          <a:lstStyle/>
          <a:p>
            <a:r>
              <a:rPr lang="pl-PL" sz="2400" i="1" dirty="0" smtClean="0"/>
              <a:t>Van Gogh i gwiaździste niebo…</a:t>
            </a:r>
            <a:endParaRPr lang="pl-PL" dirty="0"/>
          </a:p>
        </p:txBody>
      </p:sp>
      <p:pic>
        <p:nvPicPr>
          <p:cNvPr id="3074" name="Picture 2"/>
          <p:cNvPicPr>
            <a:picLocks noChangeAspect="1" noChangeArrowheads="1"/>
          </p:cNvPicPr>
          <p:nvPr/>
        </p:nvPicPr>
        <p:blipFill>
          <a:blip r:embed="rId3" cstate="print"/>
          <a:srcRect/>
          <a:stretch>
            <a:fillRect/>
          </a:stretch>
        </p:blipFill>
        <p:spPr bwMode="auto">
          <a:xfrm>
            <a:off x="395536" y="764704"/>
            <a:ext cx="4341862" cy="34983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4788024" y="1052736"/>
            <a:ext cx="3746982" cy="4752528"/>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691680" y="3645024"/>
            <a:ext cx="3707904" cy="2958083"/>
          </a:xfrm>
          <a:prstGeom prst="rect">
            <a:avLst/>
          </a:prstGeom>
          <a:noFill/>
          <a:ln w="9525">
            <a:noFill/>
            <a:miter lim="800000"/>
            <a:headEnd/>
            <a:tailEnd/>
          </a:ln>
        </p:spPr>
      </p:pic>
      <p:sp>
        <p:nvSpPr>
          <p:cNvPr id="8" name="pole tekstowe 7"/>
          <p:cNvSpPr txBox="1"/>
          <p:nvPr/>
        </p:nvSpPr>
        <p:spPr>
          <a:xfrm>
            <a:off x="5364088" y="6093296"/>
            <a:ext cx="3831370" cy="369332"/>
          </a:xfrm>
          <a:prstGeom prst="rect">
            <a:avLst/>
          </a:prstGeom>
          <a:noFill/>
        </p:spPr>
        <p:txBody>
          <a:bodyPr wrap="none" rtlCol="0">
            <a:spAutoFit/>
          </a:bodyPr>
          <a:lstStyle/>
          <a:p>
            <a:r>
              <a:rPr lang="pl-PL" b="1" dirty="0" smtClean="0"/>
              <a:t>Nie o takich malarzach będzie mowa…</a:t>
            </a:r>
            <a:endParaRPr lang="pl-PL"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4313</Words>
  <Application>Microsoft Office PowerPoint</Application>
  <PresentationFormat>Pokaz na ekranie (4:3)</PresentationFormat>
  <Paragraphs>246</Paragraphs>
  <Slides>70</Slides>
  <Notes>69</Notes>
  <HiddenSlides>0</HiddenSlides>
  <MMClips>0</MMClips>
  <ScaleCrop>false</ScaleCrop>
  <HeadingPairs>
    <vt:vector size="4" baseType="variant">
      <vt:variant>
        <vt:lpstr>Motyw</vt:lpstr>
      </vt:variant>
      <vt:variant>
        <vt:i4>1</vt:i4>
      </vt:variant>
      <vt:variant>
        <vt:lpstr>Tytuły slajdów</vt:lpstr>
      </vt:variant>
      <vt:variant>
        <vt:i4>70</vt:i4>
      </vt:variant>
    </vt:vector>
  </HeadingPairs>
  <TitlesOfParts>
    <vt:vector size="71"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Tomek</dc:creator>
  <cp:lastModifiedBy>Tomek</cp:lastModifiedBy>
  <cp:revision>49</cp:revision>
  <dcterms:created xsi:type="dcterms:W3CDTF">2011-04-15T13:34:56Z</dcterms:created>
  <dcterms:modified xsi:type="dcterms:W3CDTF">2011-04-30T08:19:54Z</dcterms:modified>
</cp:coreProperties>
</file>