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272" r:id="rId11"/>
    <p:sldId id="274" r:id="rId12"/>
    <p:sldId id="276" r:id="rId13"/>
    <p:sldId id="277" r:id="rId14"/>
    <p:sldId id="280" r:id="rId15"/>
    <p:sldId id="262" r:id="rId16"/>
    <p:sldId id="283" r:id="rId17"/>
    <p:sldId id="284" r:id="rId18"/>
    <p:sldId id="285" r:id="rId19"/>
    <p:sldId id="281" r:id="rId20"/>
    <p:sldId id="282" r:id="rId21"/>
    <p:sldId id="286" r:id="rId22"/>
    <p:sldId id="290" r:id="rId23"/>
    <p:sldId id="292" r:id="rId24"/>
    <p:sldId id="293" r:id="rId25"/>
    <p:sldId id="294" r:id="rId26"/>
    <p:sldId id="288" r:id="rId27"/>
    <p:sldId id="304" r:id="rId28"/>
    <p:sldId id="303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95" autoAdjust="0"/>
    <p:restoredTop sz="94653" autoAdjust="0"/>
  </p:normalViewPr>
  <p:slideViewPr>
    <p:cSldViewPr>
      <p:cViewPr varScale="1">
        <p:scale>
          <a:sx n="48" d="100"/>
          <a:sy n="48" d="100"/>
        </p:scale>
        <p:origin x="-108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49C9C-2087-4EEB-AD7A-D401CBD03DC5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6536A-A30D-4CE6-A009-24309AB31E6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6536A-A30D-4CE6-A009-24309AB31E6B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2011-02-11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praca\studenci\2010_mechanika_nieba\AA29_along1.mpg" TargetMode="External"/><Relationship Id="rId1" Type="http://schemas.openxmlformats.org/officeDocument/2006/relationships/video" Target="file:///D:\praca\studenci\2010_mechanika_nieba\AA29_wide2.mpg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149.156.201.145/ciekawostki/ciekawostki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3528" y="395953"/>
            <a:ext cx="6469015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Kazimierz Kordylewski i jego księżyce</a:t>
            </a:r>
          </a:p>
        </p:txBody>
      </p:sp>
      <p:sp>
        <p:nvSpPr>
          <p:cNvPr id="6" name="Prostokąt 5"/>
          <p:cNvSpPr/>
          <p:nvPr/>
        </p:nvSpPr>
        <p:spPr>
          <a:xfrm>
            <a:off x="323528" y="5373216"/>
            <a:ext cx="2952328" cy="92333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 smtClean="0"/>
              <a:t>Tomasz Mrozek</a:t>
            </a:r>
          </a:p>
          <a:p>
            <a:r>
              <a:rPr lang="pl-PL" b="1" dirty="0" smtClean="0"/>
              <a:t>Instytut Astronomiczny </a:t>
            </a:r>
            <a:r>
              <a:rPr lang="pl-PL" b="1" dirty="0" err="1" smtClean="0"/>
              <a:t>UWr</a:t>
            </a:r>
            <a:endParaRPr lang="pl-PL" b="1" dirty="0" smtClean="0"/>
          </a:p>
          <a:p>
            <a:r>
              <a:rPr lang="pl-PL" b="1" dirty="0" smtClean="0"/>
              <a:t>Zakład Fizyki Słońca CBK PAN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smtClean="0"/>
              <a:t>Ograniczone zagadnienie 3 ciał</a:t>
            </a:r>
            <a:endParaRPr lang="pl-PL" sz="2800" b="1" i="1" dirty="0"/>
          </a:p>
        </p:txBody>
      </p:sp>
      <p:pic>
        <p:nvPicPr>
          <p:cNvPr id="5" name="Obraz 4" descr="Lagrangianpointsanimat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4495912" cy="456416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436096" y="1556792"/>
            <a:ext cx="33818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 takim układzie istnieje pięć </a:t>
            </a:r>
          </a:p>
          <a:p>
            <a:r>
              <a:rPr lang="pl-PL" b="1" dirty="0" smtClean="0"/>
              <a:t>punktów równowagi, w których</a:t>
            </a:r>
          </a:p>
          <a:p>
            <a:r>
              <a:rPr lang="pl-PL" b="1" dirty="0" smtClean="0"/>
              <a:t>siły pochodzące od obu mas są </a:t>
            </a:r>
          </a:p>
          <a:p>
            <a:r>
              <a:rPr lang="pl-PL" b="1" dirty="0" smtClean="0"/>
              <a:t>równoważone przez siły związane</a:t>
            </a:r>
          </a:p>
          <a:p>
            <a:r>
              <a:rPr lang="pl-PL" b="1" dirty="0" smtClean="0"/>
              <a:t>z obrotem układu</a:t>
            </a:r>
            <a:endParaRPr lang="pl-PL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429000"/>
            <a:ext cx="370134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Ruch wokół punktów równowagi (L1 i L2)</a:t>
            </a:r>
            <a:endParaRPr lang="pl-PL" sz="2800" b="1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94472"/>
            <a:ext cx="6719713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908720"/>
            <a:ext cx="19335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rostokąt 6"/>
          <p:cNvSpPr/>
          <p:nvPr/>
        </p:nvSpPr>
        <p:spPr>
          <a:xfrm>
            <a:off x="285720" y="5552190"/>
            <a:ext cx="3509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http://sohowww.nascom.nasa.gov</a:t>
            </a:r>
            <a:endParaRPr lang="pl-PL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694802"/>
            <a:ext cx="3814770" cy="252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Ruch wokół punktów równowagi (L1 i L2)</a:t>
            </a:r>
            <a:endParaRPr lang="pl-PL" sz="2800" b="1" i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78" y="1325612"/>
            <a:ext cx="4071966" cy="298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1406" y="1124744"/>
            <a:ext cx="4691074" cy="312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ole tekstowe 10"/>
          <p:cNvSpPr txBox="1"/>
          <p:nvPr/>
        </p:nvSpPr>
        <p:spPr>
          <a:xfrm>
            <a:off x="5773042" y="139705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WMAP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2514" y="4054536"/>
            <a:ext cx="40957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rostokąt 12"/>
          <p:cNvSpPr/>
          <p:nvPr/>
        </p:nvSpPr>
        <p:spPr>
          <a:xfrm>
            <a:off x="5773042" y="5183264"/>
            <a:ext cx="2428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James Webb </a:t>
            </a:r>
            <a:endParaRPr lang="pl-PL" b="1" dirty="0" smtClean="0"/>
          </a:p>
          <a:p>
            <a:r>
              <a:rPr lang="en-US" b="1" dirty="0" smtClean="0"/>
              <a:t>Space Telescope (JWST)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Ruch wokół punktów równowagi (L4 i L5)</a:t>
            </a:r>
            <a:endParaRPr lang="pl-PL" sz="2800" b="1" i="1" dirty="0"/>
          </a:p>
        </p:txBody>
      </p:sp>
      <p:pic>
        <p:nvPicPr>
          <p:cNvPr id="14" name="Obraz 13" descr="hildatroj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47750"/>
            <a:ext cx="4762500" cy="4762500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5652120" y="1582340"/>
            <a:ext cx="315272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 1906 Max Wolf odkrywa </a:t>
            </a:r>
          </a:p>
          <a:p>
            <a:r>
              <a:rPr lang="pl-PL" b="1" dirty="0" smtClean="0"/>
              <a:t>planetoidę 588 Achilles</a:t>
            </a:r>
          </a:p>
          <a:p>
            <a:endParaRPr lang="pl-PL" b="1" dirty="0" smtClean="0"/>
          </a:p>
          <a:p>
            <a:r>
              <a:rPr lang="pl-PL" b="1" dirty="0" smtClean="0"/>
              <a:t>L4 – Grecy</a:t>
            </a:r>
          </a:p>
          <a:p>
            <a:r>
              <a:rPr lang="pl-PL" b="1" dirty="0" smtClean="0"/>
              <a:t>L5 – Trojańczycy </a:t>
            </a:r>
          </a:p>
          <a:p>
            <a:endParaRPr lang="pl-PL" b="1" dirty="0" smtClean="0"/>
          </a:p>
          <a:p>
            <a:r>
              <a:rPr lang="pl-PL" b="1" dirty="0" smtClean="0"/>
              <a:t>Obecnie znamy ich 4573</a:t>
            </a:r>
          </a:p>
          <a:p>
            <a:endParaRPr lang="pl-PL" b="1" dirty="0" smtClean="0"/>
          </a:p>
          <a:p>
            <a:r>
              <a:rPr lang="pl-PL" b="1" dirty="0" smtClean="0"/>
              <a:t>Podobne obiekty znaleziono w </a:t>
            </a:r>
          </a:p>
          <a:p>
            <a:r>
              <a:rPr lang="pl-PL" b="1" dirty="0" smtClean="0"/>
              <a:t>układzie Słońce i:</a:t>
            </a:r>
          </a:p>
          <a:p>
            <a:r>
              <a:rPr lang="pl-PL" b="1" dirty="0" smtClean="0"/>
              <a:t>Mars – 4</a:t>
            </a:r>
          </a:p>
          <a:p>
            <a:r>
              <a:rPr lang="pl-PL" b="1" dirty="0" smtClean="0"/>
              <a:t>Saturn – 4</a:t>
            </a:r>
          </a:p>
          <a:p>
            <a:r>
              <a:rPr lang="pl-PL" b="1" dirty="0" smtClean="0"/>
              <a:t>Neptun – 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Punkty L4 i L5 układu Ziemia – Księżyc</a:t>
            </a:r>
            <a:endParaRPr lang="pl-PL" sz="2800" b="1" i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431539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716016" y="1997839"/>
            <a:ext cx="41695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Odkrycie planetoidy 588 Achilles</a:t>
            </a:r>
          </a:p>
          <a:p>
            <a:r>
              <a:rPr lang="pl-PL" b="1" dirty="0" smtClean="0"/>
              <a:t>potwierdziło przewidywania teoretyków</a:t>
            </a:r>
          </a:p>
          <a:p>
            <a:endParaRPr lang="pl-PL" b="1" dirty="0" smtClean="0"/>
          </a:p>
          <a:p>
            <a:r>
              <a:rPr lang="pl-PL" b="1" dirty="0" smtClean="0"/>
              <a:t>Jednocześnie teoria nie zabraniała </a:t>
            </a:r>
          </a:p>
          <a:p>
            <a:r>
              <a:rPr lang="pl-PL" b="1" dirty="0" smtClean="0"/>
              <a:t>istnienia obiektów w punktach L4 i L5</a:t>
            </a:r>
          </a:p>
          <a:p>
            <a:r>
              <a:rPr lang="pl-PL" b="1" dirty="0" smtClean="0"/>
              <a:t>układu Ziemia – Księżyc</a:t>
            </a:r>
          </a:p>
          <a:p>
            <a:endParaRPr lang="pl-PL" b="1" dirty="0" smtClean="0"/>
          </a:p>
          <a:p>
            <a:r>
              <a:rPr lang="pl-PL" b="1" dirty="0" smtClean="0"/>
              <a:t>Poszukiwanie takich ciał zapoczątkowane </a:t>
            </a:r>
          </a:p>
          <a:p>
            <a:r>
              <a:rPr lang="pl-PL" b="1" dirty="0" smtClean="0"/>
              <a:t>zostało w 1951 r. przez </a:t>
            </a:r>
            <a:r>
              <a:rPr lang="pl-PL" b="1" dirty="0" smtClean="0"/>
              <a:t>Kazimierza</a:t>
            </a:r>
            <a:endParaRPr lang="pl-PL" b="1" dirty="0" smtClean="0"/>
          </a:p>
          <a:p>
            <a:r>
              <a:rPr lang="pl-PL" b="1" dirty="0" smtClean="0"/>
              <a:t>Kordylewskiego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Początek poszukiwań</a:t>
            </a:r>
            <a:endParaRPr lang="pl-PL" sz="2800" b="1" i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43000"/>
            <a:ext cx="15335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23528" y="3645024"/>
            <a:ext cx="227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Tadeusz Banachiewicz</a:t>
            </a:r>
            <a:endParaRPr lang="pl-PL" b="1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933056"/>
            <a:ext cx="1606142" cy="194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6588224" y="6021288"/>
            <a:ext cx="231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Kazimierz Kordylewski</a:t>
            </a:r>
            <a:endParaRPr lang="pl-PL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149080"/>
            <a:ext cx="3816424" cy="251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2987824" y="1124744"/>
            <a:ext cx="58508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 1951 r. prof. Banachiewicz zleca opracowanie programu </a:t>
            </a:r>
          </a:p>
          <a:p>
            <a:r>
              <a:rPr lang="pl-PL" b="1" dirty="0" smtClean="0"/>
              <a:t>obserwacyjnego, w którym można wykorzystać nieużywany</a:t>
            </a:r>
          </a:p>
          <a:p>
            <a:r>
              <a:rPr lang="pl-PL" b="1" dirty="0" smtClean="0"/>
              <a:t>podwójny astrograf.</a:t>
            </a:r>
          </a:p>
          <a:p>
            <a:endParaRPr lang="pl-PL" b="1" dirty="0" smtClean="0"/>
          </a:p>
          <a:p>
            <a:r>
              <a:rPr lang="pl-PL" b="1" dirty="0" smtClean="0"/>
              <a:t>Program ma opracować dr Kazimierz Kordylewski, który po </a:t>
            </a:r>
          </a:p>
          <a:p>
            <a:r>
              <a:rPr lang="pl-PL" b="1" dirty="0" smtClean="0"/>
              <a:t>kilku dniach wskazuje na obserwacje punktów L4 i L5 </a:t>
            </a:r>
          </a:p>
          <a:p>
            <a:r>
              <a:rPr lang="pl-PL" b="1" dirty="0" smtClean="0"/>
              <a:t>w układzie Ziemia-Księżyc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Początek poszukiwań</a:t>
            </a:r>
            <a:endParaRPr lang="pl-PL" sz="2800" b="1" i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11560" y="1556792"/>
            <a:ext cx="53433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Na początku dr Kordylewski poszukuje pojedynczego </a:t>
            </a:r>
          </a:p>
          <a:p>
            <a:r>
              <a:rPr lang="pl-PL" b="1" dirty="0" smtClean="0"/>
              <a:t>obiektu. Zakładał, że może on mieć rozmiar kilkunastu</a:t>
            </a:r>
          </a:p>
          <a:p>
            <a:r>
              <a:rPr lang="pl-PL" b="1" dirty="0" smtClean="0"/>
              <a:t>metrów. Taki obiekt powinien mieć jasność 12 mag. </a:t>
            </a:r>
            <a:endParaRPr lang="pl-PL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140968"/>
            <a:ext cx="31242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3851920" y="2780928"/>
            <a:ext cx="525829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 1952 r. prof. Józef Witkowski sugeruje aby </a:t>
            </a:r>
          </a:p>
          <a:p>
            <a:r>
              <a:rPr lang="pl-PL" b="1" dirty="0" smtClean="0"/>
              <a:t>szukać obiektów pyłowych, a nie jednego </a:t>
            </a:r>
          </a:p>
          <a:p>
            <a:r>
              <a:rPr lang="pl-PL" b="1" dirty="0" smtClean="0"/>
              <a:t>zwartego księżyca.</a:t>
            </a:r>
          </a:p>
          <a:p>
            <a:endParaRPr lang="pl-PL" b="1" dirty="0" smtClean="0"/>
          </a:p>
          <a:p>
            <a:r>
              <a:rPr lang="pl-PL" b="1" dirty="0" smtClean="0"/>
              <a:t>Powoduje to zmianę metody poszukiwań. Zamiast</a:t>
            </a:r>
          </a:p>
          <a:p>
            <a:r>
              <a:rPr lang="pl-PL" b="1" dirty="0" smtClean="0"/>
              <a:t>astrografu dr Kordylewski zaczyna wykorzystywać</a:t>
            </a:r>
          </a:p>
          <a:p>
            <a:r>
              <a:rPr lang="pl-PL" b="1" dirty="0" smtClean="0"/>
              <a:t>zwykły aparat małoobrazkowy wyposażony w </a:t>
            </a:r>
          </a:p>
          <a:p>
            <a:r>
              <a:rPr lang="pl-PL" b="1" dirty="0" smtClean="0"/>
              <a:t>jasny obiektyw.</a:t>
            </a:r>
          </a:p>
          <a:p>
            <a:endParaRPr lang="pl-PL" b="1" dirty="0" smtClean="0"/>
          </a:p>
          <a:p>
            <a:r>
              <a:rPr lang="pl-PL" b="1" dirty="0" smtClean="0"/>
              <a:t>Wykonywane są ekspozycje kilkuminutowe. Zawsze</a:t>
            </a:r>
          </a:p>
          <a:p>
            <a:r>
              <a:rPr lang="pl-PL" b="1" dirty="0" smtClean="0"/>
              <a:t>używane są dwa aparaty (w celu kontroli błędów).</a:t>
            </a:r>
          </a:p>
          <a:p>
            <a:endParaRPr lang="pl-PL" b="1" dirty="0" smtClean="0"/>
          </a:p>
          <a:p>
            <a:r>
              <a:rPr lang="pl-PL" b="1" dirty="0" smtClean="0"/>
              <a:t>Te obserwacje nie przynoszą spodziewanego efektu…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W czym problem?</a:t>
            </a:r>
            <a:endParaRPr lang="pl-PL" sz="2800" b="1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2462747" cy="439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836712"/>
            <a:ext cx="4393008" cy="439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187624" y="5445224"/>
            <a:ext cx="195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światło zodiakalne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788024" y="5445224"/>
            <a:ext cx="322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przeciwświecenie</a:t>
            </a:r>
            <a:r>
              <a:rPr lang="pl-PL" b="1" dirty="0" smtClean="0"/>
              <a:t> (</a:t>
            </a:r>
            <a:r>
              <a:rPr lang="pl-PL" b="1" dirty="0" err="1" smtClean="0"/>
              <a:t>gegenschein</a:t>
            </a:r>
            <a:r>
              <a:rPr lang="pl-PL" b="1" dirty="0" smtClean="0"/>
              <a:t>)</a:t>
            </a:r>
            <a:endParaRPr lang="pl-PL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55576" y="5949280"/>
            <a:ext cx="808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Obłoki pyłowe świecą niezwykle słabo. Ich zaobserwowanie wymaga ekstremalnie </a:t>
            </a:r>
          </a:p>
          <a:p>
            <a:r>
              <a:rPr lang="pl-PL" b="1" dirty="0" smtClean="0"/>
              <a:t>dobrej pogody. 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Poszukiwanie na nowo</a:t>
            </a:r>
            <a:endParaRPr lang="pl-PL" sz="2800" b="1" i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645024"/>
            <a:ext cx="43624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95536" y="1268760"/>
            <a:ext cx="44930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Problem z fotografowaniem polega na tym, </a:t>
            </a:r>
          </a:p>
          <a:p>
            <a:r>
              <a:rPr lang="pl-PL" b="1" dirty="0" smtClean="0"/>
              <a:t>że konieczna jest znajomość przybliżonego</a:t>
            </a:r>
          </a:p>
          <a:p>
            <a:r>
              <a:rPr lang="pl-PL" b="1" dirty="0" smtClean="0"/>
              <a:t>położenia obłoków (ze względu na np.</a:t>
            </a:r>
          </a:p>
          <a:p>
            <a:r>
              <a:rPr lang="pl-PL" b="1" dirty="0" smtClean="0"/>
              <a:t>winietowanie)</a:t>
            </a:r>
          </a:p>
          <a:p>
            <a:endParaRPr lang="pl-PL" b="1" dirty="0" smtClean="0"/>
          </a:p>
          <a:p>
            <a:r>
              <a:rPr lang="pl-PL" b="1" dirty="0" smtClean="0"/>
              <a:t>dr Kordylewski rezygnuje z aparatu i zaczyna </a:t>
            </a:r>
          </a:p>
          <a:p>
            <a:r>
              <a:rPr lang="pl-PL" b="1" dirty="0" smtClean="0"/>
              <a:t>poszukiwania wizualne – metoda krzyżykowa</a:t>
            </a:r>
          </a:p>
        </p:txBody>
      </p:sp>
      <p:pic>
        <p:nvPicPr>
          <p:cNvPr id="6" name="Obraz 5" descr="kasiop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64734" y="2027787"/>
            <a:ext cx="5400601" cy="359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Odkrycie</a:t>
            </a:r>
            <a:endParaRPr lang="pl-PL" sz="2800" b="1" i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37342"/>
            <a:ext cx="4032447" cy="269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34365" y="3441680"/>
            <a:ext cx="42376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Obserwacje prowadzone były na szczycie </a:t>
            </a:r>
          </a:p>
          <a:p>
            <a:r>
              <a:rPr lang="pl-PL" b="1" dirty="0" smtClean="0"/>
              <a:t>łomnicy (2634 m n.p.m.)</a:t>
            </a:r>
          </a:p>
          <a:p>
            <a:endParaRPr lang="pl-PL" b="1" dirty="0" smtClean="0"/>
          </a:p>
          <a:p>
            <a:r>
              <a:rPr lang="pl-PL" b="1" dirty="0" smtClean="0"/>
              <a:t>Pierwsza obserwacja – październik 1956 r.</a:t>
            </a:r>
          </a:p>
          <a:p>
            <a:endParaRPr lang="pl-PL" b="1" dirty="0" smtClean="0"/>
          </a:p>
          <a:p>
            <a:r>
              <a:rPr lang="pl-PL" b="1" dirty="0" smtClean="0"/>
              <a:t>Dwa dni później dr Kordylewski obserwuje</a:t>
            </a:r>
          </a:p>
          <a:p>
            <a:r>
              <a:rPr lang="pl-PL" b="1" dirty="0" smtClean="0"/>
              <a:t>obłok jeszcze raz i stwierdza przesunięcie,</a:t>
            </a:r>
          </a:p>
          <a:p>
            <a:r>
              <a:rPr lang="pl-PL" b="1" dirty="0" smtClean="0"/>
              <a:t>względem pierwszej obserwacji, zgodne </a:t>
            </a:r>
          </a:p>
          <a:p>
            <a:r>
              <a:rPr lang="pl-PL" b="1" dirty="0" smtClean="0"/>
              <a:t>z ruchem Księżyca </a:t>
            </a:r>
          </a:p>
          <a:p>
            <a:endParaRPr lang="pl-PL" b="1" dirty="0" smtClean="0"/>
          </a:p>
          <a:p>
            <a:r>
              <a:rPr lang="pl-PL" b="1" dirty="0" smtClean="0"/>
              <a:t>W ciągu następnych dwóch lat dokonał</a:t>
            </a:r>
          </a:p>
          <a:p>
            <a:r>
              <a:rPr lang="pl-PL" b="1" dirty="0" smtClean="0"/>
              <a:t>jeszcze jednej obserwacji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788024" y="836712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Kolejne lata wypełniły próby prowadzone </a:t>
            </a:r>
          </a:p>
          <a:p>
            <a:r>
              <a:rPr lang="pl-PL" b="1" dirty="0" smtClean="0"/>
              <a:t>ze szczytu Kasprowego Wierchu</a:t>
            </a:r>
          </a:p>
          <a:p>
            <a:endParaRPr lang="pl-PL" b="1" dirty="0" smtClean="0"/>
          </a:p>
          <a:p>
            <a:r>
              <a:rPr lang="pl-PL" b="1" dirty="0" smtClean="0"/>
              <a:t>Dopiero w 1961 r. (marzec i kwiecień) udaje się obserwacja wizualna oraz, co najważniejsze, wykonane zostały fotografie – były nareszcie podstawy do opublikowania odkrycia </a:t>
            </a:r>
            <a:endParaRPr lang="pl-PL" b="1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5024"/>
            <a:ext cx="4026024" cy="301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Narodziny współczesnej mechaniki nieba</a:t>
            </a:r>
            <a:endParaRPr lang="pl-PL" sz="2800" b="1" i="1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448" y="1081064"/>
            <a:ext cx="19050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pole tekstowe 14"/>
          <p:cNvSpPr txBox="1"/>
          <p:nvPr/>
        </p:nvSpPr>
        <p:spPr>
          <a:xfrm>
            <a:off x="6913762" y="4224336"/>
            <a:ext cx="135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Tycho </a:t>
            </a:r>
            <a:r>
              <a:rPr lang="pl-PL" b="1" dirty="0" err="1" smtClean="0"/>
              <a:t>Brahe</a:t>
            </a:r>
            <a:endParaRPr lang="pl-PL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636912"/>
            <a:ext cx="2309817" cy="317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pole tekstowe 16"/>
          <p:cNvSpPr txBox="1"/>
          <p:nvPr/>
        </p:nvSpPr>
        <p:spPr>
          <a:xfrm>
            <a:off x="4716016" y="5877272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Jan Kepler</a:t>
            </a:r>
            <a:endParaRPr lang="pl-PL" b="1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3203848" y="836712"/>
            <a:ext cx="33975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Tycho </a:t>
            </a:r>
            <a:r>
              <a:rPr lang="pl-PL" b="1" dirty="0" err="1" smtClean="0"/>
              <a:t>Brahe</a:t>
            </a:r>
            <a:r>
              <a:rPr lang="pl-PL" b="1" dirty="0" smtClean="0"/>
              <a:t> prowadził niezwykle </a:t>
            </a:r>
          </a:p>
          <a:p>
            <a:r>
              <a:rPr lang="pl-PL" b="1" dirty="0" smtClean="0"/>
              <a:t>dokładne obserwacje wizualne.</a:t>
            </a:r>
          </a:p>
          <a:p>
            <a:endParaRPr lang="pl-PL" b="1" dirty="0" smtClean="0"/>
          </a:p>
          <a:p>
            <a:r>
              <a:rPr lang="pl-PL" b="1" dirty="0" smtClean="0"/>
              <a:t>Ich dokładność pozwoliła </a:t>
            </a:r>
          </a:p>
          <a:p>
            <a:r>
              <a:rPr lang="pl-PL" b="1" dirty="0" smtClean="0"/>
              <a:t>Keplerowi na sformułowanie </a:t>
            </a:r>
          </a:p>
          <a:p>
            <a:r>
              <a:rPr lang="pl-PL" b="1" dirty="0" smtClean="0"/>
              <a:t>trzech praw ruchu planet.</a:t>
            </a:r>
            <a:endParaRPr lang="pl-PL" b="1" dirty="0"/>
          </a:p>
        </p:txBody>
      </p:sp>
      <p:pic>
        <p:nvPicPr>
          <p:cNvPr id="19" name="Obraz 18" descr="a-ptolemeusz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996952"/>
            <a:ext cx="2997916" cy="2668145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827584" y="5805264"/>
            <a:ext cx="2013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Układ Ptolemeusza</a:t>
            </a:r>
            <a:endParaRPr lang="pl-PL" b="1" dirty="0"/>
          </a:p>
        </p:txBody>
      </p:sp>
      <p:pic>
        <p:nvPicPr>
          <p:cNvPr id="21" name="Obraz 20" descr="ptolem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764704"/>
            <a:ext cx="1678773" cy="2238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Odkrycie</a:t>
            </a:r>
            <a:endParaRPr lang="pl-PL" sz="2800" b="1" i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95536" y="908720"/>
            <a:ext cx="7973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Acta </a:t>
            </a:r>
            <a:r>
              <a:rPr lang="pl-PL" b="1" dirty="0" err="1" smtClean="0"/>
              <a:t>Astronomica</a:t>
            </a:r>
            <a:r>
              <a:rPr lang="pl-PL" b="1" dirty="0" smtClean="0"/>
              <a:t> Vol. 11 (1961) No 3</a:t>
            </a:r>
          </a:p>
          <a:p>
            <a:r>
              <a:rPr lang="pl-PL" b="1" dirty="0" err="1" smtClean="0"/>
              <a:t>Photographische</a:t>
            </a:r>
            <a:r>
              <a:rPr lang="pl-PL" b="1" dirty="0" smtClean="0"/>
              <a:t> </a:t>
            </a:r>
            <a:r>
              <a:rPr lang="pl-PL" b="1" dirty="0" err="1" smtClean="0"/>
              <a:t>Untersuchungen</a:t>
            </a:r>
            <a:r>
              <a:rPr lang="pl-PL" b="1" dirty="0" smtClean="0"/>
              <a:t> des </a:t>
            </a:r>
            <a:r>
              <a:rPr lang="pl-PL" b="1" dirty="0" err="1" smtClean="0"/>
              <a:t>Librationspunktes</a:t>
            </a:r>
            <a:r>
              <a:rPr lang="pl-PL" b="1" dirty="0" smtClean="0"/>
              <a:t> L5 im System </a:t>
            </a:r>
            <a:r>
              <a:rPr lang="pl-PL" b="1" dirty="0" err="1" smtClean="0"/>
              <a:t>Erde-Mond</a:t>
            </a:r>
            <a:endParaRPr lang="pl-PL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4320480" cy="355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19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4334341" cy="289272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622762" y="4941168"/>
            <a:ext cx="45212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Wielu obserwatorów stara się powtórzyć </a:t>
            </a:r>
          </a:p>
          <a:p>
            <a:r>
              <a:rPr lang="pl-PL" b="1" dirty="0" smtClean="0"/>
              <a:t>obserwacje ale bez skutku. </a:t>
            </a:r>
          </a:p>
          <a:p>
            <a:endParaRPr lang="pl-PL" b="1" dirty="0" smtClean="0"/>
          </a:p>
          <a:p>
            <a:r>
              <a:rPr lang="pl-PL" b="1" dirty="0" smtClean="0"/>
              <a:t>Dla Kordylewskiego nie jest to zaskoczeniem, </a:t>
            </a:r>
          </a:p>
          <a:p>
            <a:r>
              <a:rPr lang="pl-PL" b="1" dirty="0" smtClean="0"/>
              <a:t>bo to po prostu jest trudne zadanie, które </a:t>
            </a:r>
          </a:p>
          <a:p>
            <a:r>
              <a:rPr lang="pl-PL" b="1" dirty="0" smtClean="0"/>
              <a:t>zabrało mu 10 lat intensywnej pracy…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Potwierdzenie odkrycia</a:t>
            </a:r>
            <a:endParaRPr lang="pl-PL" sz="2800" b="1" i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815897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827584" y="6021288"/>
            <a:ext cx="227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Moeed</a:t>
            </a:r>
            <a:r>
              <a:rPr lang="pl-PL" b="1" dirty="0" smtClean="0"/>
              <a:t> i </a:t>
            </a:r>
            <a:r>
              <a:rPr lang="pl-PL" b="1" dirty="0" err="1" smtClean="0"/>
              <a:t>Zanecki</a:t>
            </a:r>
            <a:r>
              <a:rPr lang="pl-PL" b="1" dirty="0" smtClean="0"/>
              <a:t> 1997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Potwierdzenie odkrycia</a:t>
            </a:r>
            <a:endParaRPr lang="pl-PL" sz="2800" b="1" i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475656" y="5157192"/>
            <a:ext cx="151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Simpson 1966</a:t>
            </a:r>
            <a:endParaRPr lang="pl-PL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04738"/>
            <a:ext cx="3993611" cy="544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868144" y="6309320"/>
            <a:ext cx="177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Winiarski 1989 r.</a:t>
            </a:r>
            <a:endParaRPr lang="pl-PL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4608512" cy="328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Wyprawy do Afryki</a:t>
            </a:r>
            <a:endParaRPr lang="pl-PL" sz="2800" b="1" i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11560" y="1052736"/>
            <a:ext cx="664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Pierwsza ekspedycja (do Afryki Wschodniej) miała miejsce w 1966 r.</a:t>
            </a:r>
            <a:endParaRPr lang="pl-PL" b="1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772816"/>
            <a:ext cx="4738663" cy="46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179512" y="2060848"/>
            <a:ext cx="383496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- Statek handlowy „Oleśnica”</a:t>
            </a:r>
          </a:p>
          <a:p>
            <a:pPr>
              <a:buFontTx/>
              <a:buChar char="-"/>
            </a:pPr>
            <a:r>
              <a:rPr lang="pl-PL" b="1" dirty="0" smtClean="0"/>
              <a:t> 3 miesiące</a:t>
            </a:r>
          </a:p>
          <a:p>
            <a:pPr>
              <a:buFontTx/>
              <a:buChar char="-"/>
            </a:pPr>
            <a:r>
              <a:rPr lang="pl-PL" b="1" dirty="0" smtClean="0"/>
              <a:t> większość kosztów uczestnicy </a:t>
            </a:r>
            <a:br>
              <a:rPr lang="pl-PL" b="1" dirty="0" smtClean="0"/>
            </a:br>
            <a:r>
              <a:rPr lang="pl-PL" b="1" dirty="0" smtClean="0"/>
              <a:t>pokrywali ze środków prywatnych</a:t>
            </a:r>
          </a:p>
          <a:p>
            <a:pPr>
              <a:buFontTx/>
              <a:buChar char="-"/>
            </a:pPr>
            <a:r>
              <a:rPr lang="pl-PL" b="1" dirty="0" smtClean="0"/>
              <a:t> zgłosiło się 25 osób (statek mógł </a:t>
            </a:r>
            <a:br>
              <a:rPr lang="pl-PL" b="1" dirty="0" smtClean="0"/>
            </a:br>
            <a:r>
              <a:rPr lang="pl-PL" b="1" dirty="0" smtClean="0"/>
              <a:t>zabrać 12)</a:t>
            </a:r>
          </a:p>
          <a:p>
            <a:pPr>
              <a:buFontTx/>
              <a:buChar char="-"/>
            </a:pPr>
            <a:r>
              <a:rPr lang="pl-PL" b="1" dirty="0" smtClean="0"/>
              <a:t> obserwacje wizualne metodą</a:t>
            </a:r>
            <a:br>
              <a:rPr lang="pl-PL" b="1" dirty="0" smtClean="0"/>
            </a:br>
            <a:r>
              <a:rPr lang="pl-PL" b="1" dirty="0" smtClean="0"/>
              <a:t>krzyżykową</a:t>
            </a:r>
          </a:p>
          <a:p>
            <a:pPr>
              <a:buFontTx/>
              <a:buChar char="-"/>
            </a:pPr>
            <a:r>
              <a:rPr lang="pl-PL" b="1" dirty="0" smtClean="0"/>
              <a:t> wykonano wiele obserwacji obłoków</a:t>
            </a:r>
            <a:br>
              <a:rPr lang="pl-PL" b="1" dirty="0" smtClean="0"/>
            </a:br>
            <a:r>
              <a:rPr lang="pl-PL" b="1" dirty="0" smtClean="0"/>
              <a:t>pyłowych oraz pierścienia pyłowego, </a:t>
            </a:r>
            <a:br>
              <a:rPr lang="pl-PL" b="1" dirty="0" smtClean="0"/>
            </a:br>
            <a:r>
              <a:rPr lang="pl-PL" b="1" dirty="0" smtClean="0"/>
              <a:t>który pokrywał się z orbitą Księżyca</a:t>
            </a:r>
            <a:br>
              <a:rPr lang="pl-PL" b="1" dirty="0" smtClean="0"/>
            </a:br>
            <a:endParaRPr lang="pl-PL" b="1" dirty="0" smtClean="0"/>
          </a:p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W sumie odbyły się 4 wyprawy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656163"/>
            <a:ext cx="3096404" cy="208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Przepis na własną obserwację</a:t>
            </a:r>
            <a:endParaRPr lang="pl-PL" sz="2800" b="1" i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03940" y="836712"/>
            <a:ext cx="871789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Ważne:</a:t>
            </a:r>
          </a:p>
          <a:p>
            <a:endParaRPr lang="pl-PL" b="1" dirty="0" smtClean="0"/>
          </a:p>
          <a:p>
            <a:pPr>
              <a:buFontTx/>
              <a:buChar char="-"/>
            </a:pPr>
            <a:r>
              <a:rPr lang="pl-PL" b="1" dirty="0" smtClean="0"/>
              <a:t> Pozycja Słońca – musi być odpowiednio nisko pod horyzontem (zimowe miesiące)</a:t>
            </a:r>
            <a:br>
              <a:rPr lang="pl-PL" b="1" dirty="0" smtClean="0"/>
            </a:br>
            <a:endParaRPr lang="pl-PL" b="1" dirty="0" smtClean="0"/>
          </a:p>
          <a:p>
            <a:pPr>
              <a:buFontTx/>
              <a:buChar char="-"/>
            </a:pPr>
            <a:r>
              <a:rPr lang="pl-PL" b="1" dirty="0" smtClean="0"/>
              <a:t> Pozycja Księżyca – </a:t>
            </a:r>
            <a:r>
              <a:rPr lang="pl-PL" b="1" dirty="0" err="1" smtClean="0"/>
              <a:t>rónież</a:t>
            </a:r>
            <a:r>
              <a:rPr lang="pl-PL" b="1" dirty="0" smtClean="0"/>
              <a:t> musi być odpowiednio nisko pod horyzontem</a:t>
            </a:r>
            <a:br>
              <a:rPr lang="pl-PL" b="1" dirty="0" smtClean="0"/>
            </a:br>
            <a:endParaRPr lang="pl-PL" b="1" dirty="0" smtClean="0"/>
          </a:p>
          <a:p>
            <a:pPr>
              <a:buFontTx/>
              <a:buChar char="-"/>
            </a:pPr>
            <a:r>
              <a:rPr lang="pl-PL" b="1" dirty="0" smtClean="0"/>
              <a:t> Deklinacja Księżyca – na półkuli północnej maksymalne wartości deklinacji dają</a:t>
            </a:r>
            <a:br>
              <a:rPr lang="pl-PL" b="1" dirty="0" smtClean="0"/>
            </a:br>
            <a:r>
              <a:rPr lang="pl-PL" b="1" dirty="0" smtClean="0"/>
              <a:t>położenia obłoków wysoko na niebie (miesiące  zimowe)</a:t>
            </a:r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r>
              <a:rPr lang="pl-PL" b="1" dirty="0" smtClean="0"/>
              <a:t> Absorpcja atmosferyczna – Księżyce muszą być maksymalnie wysoko na niebie</a:t>
            </a:r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r>
              <a:rPr lang="pl-PL" b="1" dirty="0" smtClean="0"/>
              <a:t> Droga Mleczna – jako jasny obiekt powinna być jak najniżej na horyzontem</a:t>
            </a:r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r>
              <a:rPr lang="pl-PL" b="1" dirty="0" smtClean="0"/>
              <a:t> </a:t>
            </a:r>
            <a:r>
              <a:rPr lang="pl-PL" b="1" dirty="0" err="1" smtClean="0"/>
              <a:t>przeciwświecenie</a:t>
            </a:r>
            <a:r>
              <a:rPr lang="pl-PL" b="1" dirty="0" smtClean="0"/>
              <a:t> – jak najdalej od miejsca, w którym spodziewane są księżyce</a:t>
            </a:r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r>
              <a:rPr lang="pl-PL" b="1" dirty="0" smtClean="0"/>
              <a:t> położenie jasnych obiektów nieba takich jak Jowisz itd.</a:t>
            </a:r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r>
              <a:rPr lang="pl-PL" b="1" dirty="0" smtClean="0"/>
              <a:t> faza – obłoki będą najlepiej widoczne w opozycji</a:t>
            </a:r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r>
              <a:rPr lang="pl-PL" b="1" dirty="0" smtClean="0"/>
              <a:t> obłoki srebrzyste – jako jasne i bardzo wysokie struktury mogą uniemożliwić obserwację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Przepis na własną obserwację</a:t>
            </a:r>
            <a:endParaRPr lang="pl-PL" sz="2800" b="1" i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556792"/>
            <a:ext cx="4918419" cy="430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79512" y="1607889"/>
            <a:ext cx="373076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Należy znaleźć odpowiednio ciemne</a:t>
            </a:r>
          </a:p>
          <a:p>
            <a:r>
              <a:rPr lang="pl-PL" b="1" dirty="0" smtClean="0"/>
              <a:t>miejsce – w Europie jest ich już </a:t>
            </a:r>
          </a:p>
          <a:p>
            <a:r>
              <a:rPr lang="pl-PL" b="1" dirty="0" smtClean="0"/>
              <a:t>niewiele</a:t>
            </a:r>
          </a:p>
          <a:p>
            <a:endParaRPr lang="pl-PL" b="1" dirty="0" smtClean="0"/>
          </a:p>
          <a:p>
            <a:r>
              <a:rPr lang="pl-PL" b="1" dirty="0" smtClean="0"/>
              <a:t>Aparat oferujący dobrej jakości obraz</a:t>
            </a:r>
          </a:p>
          <a:p>
            <a:r>
              <a:rPr lang="pl-PL" b="1" dirty="0" smtClean="0"/>
              <a:t>przy bardzo wysokich czułościach</a:t>
            </a:r>
          </a:p>
          <a:p>
            <a:r>
              <a:rPr lang="pl-PL" b="1" dirty="0" smtClean="0"/>
              <a:t>(ISO &gt;1000)</a:t>
            </a:r>
          </a:p>
          <a:p>
            <a:endParaRPr lang="pl-PL" b="1" dirty="0" smtClean="0"/>
          </a:p>
          <a:p>
            <a:r>
              <a:rPr lang="pl-PL" b="1" dirty="0" smtClean="0"/>
              <a:t>Jasny obiektyw </a:t>
            </a:r>
            <a:r>
              <a:rPr lang="pl-PL" b="1" dirty="0" smtClean="0"/>
              <a:t>(</a:t>
            </a:r>
            <a:r>
              <a:rPr lang="pl-PL" b="1" dirty="0" smtClean="0"/>
              <a:t>jaśniejszy </a:t>
            </a:r>
            <a:r>
              <a:rPr lang="pl-PL" b="1" dirty="0" smtClean="0"/>
              <a:t>niż </a:t>
            </a:r>
            <a:r>
              <a:rPr lang="pl-PL" b="1" dirty="0" smtClean="0"/>
              <a:t>2.0)</a:t>
            </a:r>
          </a:p>
          <a:p>
            <a:r>
              <a:rPr lang="pl-PL" b="1" dirty="0" smtClean="0"/>
              <a:t>o ogniskowej około 50 mm</a:t>
            </a:r>
          </a:p>
          <a:p>
            <a:endParaRPr lang="pl-PL" b="1" dirty="0" smtClean="0"/>
          </a:p>
          <a:p>
            <a:r>
              <a:rPr lang="pl-PL" b="1" dirty="0" smtClean="0"/>
              <a:t>Montaż z prowadzeniem</a:t>
            </a:r>
          </a:p>
          <a:p>
            <a:endParaRPr lang="pl-PL" b="1" dirty="0" smtClean="0"/>
          </a:p>
          <a:p>
            <a:r>
              <a:rPr lang="pl-PL" b="1" dirty="0" smtClean="0"/>
              <a:t>Dużo czasu i cierpliwości…</a:t>
            </a:r>
          </a:p>
          <a:p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Powodzenia!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Epilog1 (kijanki i podkowy)</a:t>
            </a:r>
            <a:endParaRPr lang="pl-PL" sz="2800" b="1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3491880" y="692696"/>
            <a:ext cx="5238924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biLevel thresh="50000"/>
          </a:blip>
          <a:srcRect/>
          <a:stretch>
            <a:fillRect/>
          </a:stretch>
        </p:blipFill>
        <p:spPr bwMode="auto">
          <a:xfrm>
            <a:off x="3491880" y="3776487"/>
            <a:ext cx="5279833" cy="195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6588224" y="3356991"/>
            <a:ext cx="221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Orbita typu podkowy</a:t>
            </a:r>
            <a:endParaRPr lang="pl-PL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516216" y="5805264"/>
            <a:ext cx="196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Orbita typu kijanki</a:t>
            </a:r>
            <a:endParaRPr lang="pl-PL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07504" y="908720"/>
            <a:ext cx="33998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Okazuje się, że orbity związane</a:t>
            </a:r>
          </a:p>
          <a:p>
            <a:r>
              <a:rPr lang="pl-PL" b="1" dirty="0" smtClean="0"/>
              <a:t>z punktami libracji mogą mieć </a:t>
            </a:r>
          </a:p>
          <a:p>
            <a:r>
              <a:rPr lang="pl-PL" b="1" dirty="0" smtClean="0"/>
              <a:t>bardzo różne kształty</a:t>
            </a:r>
          </a:p>
          <a:p>
            <a:endParaRPr lang="pl-PL" b="1" dirty="0" smtClean="0"/>
          </a:p>
          <a:p>
            <a:r>
              <a:rPr lang="pl-PL" b="1" dirty="0" smtClean="0"/>
              <a:t>Obecnie znamy dwa takie obiekty</a:t>
            </a:r>
          </a:p>
          <a:p>
            <a:r>
              <a:rPr lang="pl-PL" b="1" dirty="0" smtClean="0"/>
              <a:t>w układzie Ziemia-Słońce</a:t>
            </a:r>
            <a:endParaRPr lang="pl-PL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971600" y="2843644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3753 </a:t>
            </a:r>
            <a:r>
              <a:rPr lang="pl-PL" b="1" dirty="0" err="1" smtClean="0"/>
              <a:t>Cruithine</a:t>
            </a:r>
            <a:endParaRPr lang="pl-PL" b="1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84984"/>
            <a:ext cx="2755066" cy="276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pole tekstowe 13"/>
          <p:cNvSpPr txBox="1"/>
          <p:nvPr/>
        </p:nvSpPr>
        <p:spPr>
          <a:xfrm>
            <a:off x="714348" y="6072206"/>
            <a:ext cx="1853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smtClean="0"/>
              <a:t>Copyright by Paul </a:t>
            </a:r>
            <a:r>
              <a:rPr lang="pl-PL" sz="1200" b="1" dirty="0" err="1" smtClean="0"/>
              <a:t>Wiegert</a:t>
            </a:r>
            <a:endParaRPr lang="pl-PL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Epilog1 (kijanki i podkowy)</a:t>
            </a:r>
            <a:endParaRPr lang="pl-PL" sz="2800" b="1" i="1" dirty="0"/>
          </a:p>
        </p:txBody>
      </p:sp>
      <p:sp>
        <p:nvSpPr>
          <p:cNvPr id="12" name="Prostokąt 11"/>
          <p:cNvSpPr/>
          <p:nvPr/>
        </p:nvSpPr>
        <p:spPr>
          <a:xfrm>
            <a:off x="6215074" y="1393972"/>
            <a:ext cx="2296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planetoida 2002 AA29</a:t>
            </a:r>
            <a:endParaRPr lang="pl-PL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14282" y="5465938"/>
            <a:ext cx="1853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smtClean="0"/>
              <a:t>Copyright by Paul </a:t>
            </a:r>
            <a:r>
              <a:rPr lang="pl-PL" sz="1200" b="1" dirty="0" err="1" smtClean="0"/>
              <a:t>Wiegert</a:t>
            </a:r>
            <a:endParaRPr lang="pl-PL" sz="1200" b="1" dirty="0"/>
          </a:p>
        </p:txBody>
      </p:sp>
      <p:pic>
        <p:nvPicPr>
          <p:cNvPr id="14" name="AA29_wide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9" y="1124744"/>
            <a:ext cx="5256584" cy="3854828"/>
          </a:xfrm>
          <a:prstGeom prst="rect">
            <a:avLst/>
          </a:prstGeom>
        </p:spPr>
      </p:pic>
      <p:pic>
        <p:nvPicPr>
          <p:cNvPr id="15" name="AA29_along1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796136" y="3185052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smtClean="0"/>
              <a:t>Epilog2</a:t>
            </a:r>
            <a:endParaRPr lang="pl-PL" sz="2800" b="1" i="1" dirty="0"/>
          </a:p>
        </p:txBody>
      </p:sp>
      <p:sp>
        <p:nvSpPr>
          <p:cNvPr id="5" name="Prostokąt 4"/>
          <p:cNvSpPr/>
          <p:nvPr/>
        </p:nvSpPr>
        <p:spPr>
          <a:xfrm>
            <a:off x="539552" y="1196752"/>
            <a:ext cx="5742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>
                <a:hlinkClick r:id="rId2"/>
              </a:rPr>
              <a:t>Reportaż doktora Kazimierza Kordylewskiego z Krakowa,</a:t>
            </a:r>
            <a:endParaRPr lang="pl-PL" dirty="0" smtClean="0">
              <a:hlinkClick r:id="rId2"/>
            </a:endParaRPr>
          </a:p>
          <a:p>
            <a:r>
              <a:rPr lang="pl-PL" u="sng" dirty="0" smtClean="0">
                <a:hlinkClick r:id="rId2"/>
              </a:rPr>
              <a:t>adiunkta Obserwatorium Astronomicznego UJ,</a:t>
            </a:r>
            <a:endParaRPr lang="pl-PL" dirty="0" smtClean="0">
              <a:hlinkClick r:id="rId2"/>
            </a:endParaRPr>
          </a:p>
          <a:p>
            <a:r>
              <a:rPr lang="pl-PL" b="1" u="sng" dirty="0" smtClean="0">
                <a:hlinkClick r:id="rId2"/>
              </a:rPr>
              <a:t>z przejęcia Obserwatorium Wrocławskiego</a:t>
            </a:r>
            <a:endParaRPr lang="pl-PL" dirty="0" smtClean="0">
              <a:hlinkClick r:id="rId2"/>
            </a:endParaRPr>
          </a:p>
          <a:p>
            <a:r>
              <a:rPr lang="pl-PL" b="1" u="sng" dirty="0" smtClean="0">
                <a:hlinkClick r:id="rId2"/>
              </a:rPr>
              <a:t>z rąk wojsk radzieckich w 1945 roku</a:t>
            </a:r>
            <a:endParaRPr lang="pl-PL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852936"/>
            <a:ext cx="4781352" cy="362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772816"/>
            <a:ext cx="378550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Kepler i jego prawa ruchu planet</a:t>
            </a:r>
            <a:endParaRPr lang="pl-PL" sz="2800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8"/>
            <a:ext cx="2309817" cy="317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1000100" y="5357826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Jan Kepler</a:t>
            </a:r>
            <a:endParaRPr lang="pl-PL" b="1" dirty="0"/>
          </a:p>
        </p:txBody>
      </p:sp>
      <p:sp>
        <p:nvSpPr>
          <p:cNvPr id="7" name="Prostokąt 6"/>
          <p:cNvSpPr/>
          <p:nvPr/>
        </p:nvSpPr>
        <p:spPr>
          <a:xfrm>
            <a:off x="3500430" y="1714488"/>
            <a:ext cx="5143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I prawo:</a:t>
            </a:r>
          </a:p>
          <a:p>
            <a:endParaRPr lang="pl-PL" b="1" dirty="0" smtClean="0"/>
          </a:p>
          <a:p>
            <a:r>
              <a:rPr lang="pl-PL" b="1" dirty="0" smtClean="0"/>
              <a:t>Ruch planety wokół Słońca odbywa się po elipsie. Słońce znajduje się w jednym z dwóch ognisk elipsy</a:t>
            </a:r>
            <a:endParaRPr lang="pl-PL" b="1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4000504"/>
            <a:ext cx="1500198" cy="242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286124"/>
            <a:ext cx="295277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Kepler i jego prawa </a:t>
            </a:r>
            <a:r>
              <a:rPr lang="pl-PL" sz="2800" b="1" i="1" smtClean="0"/>
              <a:t>ruchu planet</a:t>
            </a:r>
            <a:endParaRPr lang="pl-PL" sz="2800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8"/>
            <a:ext cx="2309817" cy="317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1000100" y="5357826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Jan Kepler</a:t>
            </a:r>
            <a:endParaRPr lang="pl-PL" b="1" dirty="0"/>
          </a:p>
        </p:txBody>
      </p:sp>
      <p:sp>
        <p:nvSpPr>
          <p:cNvPr id="7" name="Prostokąt 6"/>
          <p:cNvSpPr/>
          <p:nvPr/>
        </p:nvSpPr>
        <p:spPr>
          <a:xfrm>
            <a:off x="3500430" y="1714488"/>
            <a:ext cx="5286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II prawo:</a:t>
            </a:r>
          </a:p>
          <a:p>
            <a:endParaRPr lang="pl-PL" b="1" dirty="0" smtClean="0"/>
          </a:p>
          <a:p>
            <a:r>
              <a:rPr lang="pl-PL" b="1" dirty="0" smtClean="0"/>
              <a:t>W równych jednostkach czasu, promień wodzący planety poprowadzony od Słońca zakreśla równe pola.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34844" y="3209032"/>
            <a:ext cx="2738450" cy="346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Kepler i jego prawa </a:t>
            </a:r>
            <a:r>
              <a:rPr lang="pl-PL" sz="2800" b="1" i="1" smtClean="0"/>
              <a:t>ruchu planet</a:t>
            </a:r>
            <a:endParaRPr lang="pl-PL" sz="2800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71678"/>
            <a:ext cx="2309817" cy="317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1000100" y="5357826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Jan Kepler</a:t>
            </a:r>
            <a:endParaRPr lang="pl-PL" b="1" dirty="0"/>
          </a:p>
        </p:txBody>
      </p:sp>
      <p:sp>
        <p:nvSpPr>
          <p:cNvPr id="7" name="Prostokąt 6"/>
          <p:cNvSpPr/>
          <p:nvPr/>
        </p:nvSpPr>
        <p:spPr>
          <a:xfrm>
            <a:off x="3500430" y="1714488"/>
            <a:ext cx="5286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III prawo:</a:t>
            </a:r>
          </a:p>
          <a:p>
            <a:endParaRPr lang="pl-PL" b="1" dirty="0" smtClean="0"/>
          </a:p>
          <a:p>
            <a:r>
              <a:rPr lang="pl-PL" b="1" dirty="0" smtClean="0"/>
              <a:t>Drugie potęgi okresów obiegu planet dookoła Słońca są wprost proporcjonalne do trzecich potęg ich średnich odległości od Słońca.</a:t>
            </a:r>
          </a:p>
        </p:txBody>
      </p:sp>
      <p:graphicFrame>
        <p:nvGraphicFramePr>
          <p:cNvPr id="8" name="Obiekt 7"/>
          <p:cNvGraphicFramePr>
            <a:graphicFrameLocks noChangeAspect="1"/>
          </p:cNvGraphicFramePr>
          <p:nvPr/>
        </p:nvGraphicFramePr>
        <p:xfrm>
          <a:off x="4786314" y="3357562"/>
          <a:ext cx="850900" cy="698500"/>
        </p:xfrm>
        <a:graphic>
          <a:graphicData uri="http://schemas.openxmlformats.org/presentationml/2006/ole">
            <p:oleObj spid="_x0000_s23554" name="Równanie" r:id="rId4" imgW="850680" imgH="698400" progId="Equation.3">
              <p:embed/>
            </p:oleObj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286256"/>
            <a:ext cx="3047995" cy="228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Prawo powszechnego ciążenia</a:t>
            </a:r>
            <a:endParaRPr lang="pl-PL" sz="2800" b="1" i="1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313" y="1484784"/>
            <a:ext cx="2593511" cy="323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rostokąt 5"/>
          <p:cNvSpPr/>
          <p:nvPr/>
        </p:nvSpPr>
        <p:spPr>
          <a:xfrm>
            <a:off x="785786" y="4857760"/>
            <a:ext cx="14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Isaac Newton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3286116" y="2071678"/>
            <a:ext cx="5424177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5 czerwca roku 1686 ukazuje się </a:t>
            </a:r>
          </a:p>
          <a:p>
            <a:r>
              <a:rPr lang="pl-PL" b="1" i="1" dirty="0" err="1" smtClean="0"/>
              <a:t>Philosophiae</a:t>
            </a:r>
            <a:r>
              <a:rPr lang="pl-PL" b="1" i="1" dirty="0" smtClean="0"/>
              <a:t> </a:t>
            </a:r>
            <a:r>
              <a:rPr lang="pl-PL" b="1" i="1" dirty="0" err="1" smtClean="0"/>
              <a:t>Naturalis</a:t>
            </a:r>
            <a:r>
              <a:rPr lang="pl-PL" b="1" i="1" dirty="0" smtClean="0"/>
              <a:t> Principia </a:t>
            </a:r>
            <a:r>
              <a:rPr lang="pl-PL" b="1" i="1" dirty="0" err="1" smtClean="0"/>
              <a:t>Mathematica</a:t>
            </a:r>
            <a:endParaRPr lang="pl-PL" b="1" i="1" dirty="0" smtClean="0"/>
          </a:p>
          <a:p>
            <a:endParaRPr lang="pl-PL" b="1" i="1" dirty="0" smtClean="0"/>
          </a:p>
          <a:p>
            <a:endParaRPr lang="pl-PL" b="1" i="1" dirty="0" smtClean="0"/>
          </a:p>
          <a:p>
            <a:endParaRPr lang="pl-PL" b="1" i="1" dirty="0" smtClean="0"/>
          </a:p>
          <a:p>
            <a:endParaRPr lang="pl-PL" b="1" i="1" dirty="0" smtClean="0"/>
          </a:p>
          <a:p>
            <a:r>
              <a:rPr lang="pl-PL" b="1" dirty="0" smtClean="0"/>
              <a:t>Prawa Keplera zostają uzasadnione fizycznie.</a:t>
            </a:r>
          </a:p>
          <a:p>
            <a:endParaRPr lang="pl-PL" b="1" dirty="0" smtClean="0"/>
          </a:p>
          <a:p>
            <a:r>
              <a:rPr lang="pl-PL" b="1" dirty="0" smtClean="0"/>
              <a:t>Od tego momentu następuje gwałtowny rozwój </a:t>
            </a:r>
          </a:p>
          <a:p>
            <a:r>
              <a:rPr lang="pl-PL" b="1" dirty="0" smtClean="0"/>
              <a:t>metod analitycznych służących również badaniu </a:t>
            </a:r>
          </a:p>
          <a:p>
            <a:r>
              <a:rPr lang="pl-PL" b="1" dirty="0" smtClean="0"/>
              <a:t>ruchu planet i innych obiektów w Układzie Słonecznym</a:t>
            </a:r>
            <a:endParaRPr lang="pl-PL" b="1" dirty="0"/>
          </a:p>
        </p:txBody>
      </p:sp>
      <p:graphicFrame>
        <p:nvGraphicFramePr>
          <p:cNvPr id="8" name="Obiekt 7"/>
          <p:cNvGraphicFramePr>
            <a:graphicFrameLocks noChangeAspect="1"/>
          </p:cNvGraphicFramePr>
          <p:nvPr/>
        </p:nvGraphicFramePr>
        <p:xfrm>
          <a:off x="4932374" y="2928934"/>
          <a:ext cx="1282700" cy="609600"/>
        </p:xfrm>
        <a:graphic>
          <a:graphicData uri="http://schemas.openxmlformats.org/presentationml/2006/ole">
            <p:oleObj spid="_x0000_s24578" name="Równanie" r:id="rId4" imgW="1282680" imgH="609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Zagadnienie 2 ciał</a:t>
            </a:r>
            <a:endParaRPr lang="pl-PL" sz="2800" b="1" i="1" dirty="0"/>
          </a:p>
        </p:txBody>
      </p:sp>
      <p:pic>
        <p:nvPicPr>
          <p:cNvPr id="5" name="Obraz 4" descr="Orbit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143380"/>
            <a:ext cx="3810000" cy="1905000"/>
          </a:xfrm>
          <a:prstGeom prst="rect">
            <a:avLst/>
          </a:prstGeom>
        </p:spPr>
      </p:pic>
      <p:pic>
        <p:nvPicPr>
          <p:cNvPr id="6" name="Obraz 5" descr="Orbit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40768"/>
            <a:ext cx="1905000" cy="1905000"/>
          </a:xfrm>
          <a:prstGeom prst="rect">
            <a:avLst/>
          </a:prstGeom>
        </p:spPr>
      </p:pic>
      <p:pic>
        <p:nvPicPr>
          <p:cNvPr id="7" name="Obraz 6" descr="Orbit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1340768"/>
            <a:ext cx="1905000" cy="1905000"/>
          </a:xfrm>
          <a:prstGeom prst="rect">
            <a:avLst/>
          </a:prstGeom>
        </p:spPr>
      </p:pic>
      <p:pic>
        <p:nvPicPr>
          <p:cNvPr id="8" name="Obraz 7" descr="Orbit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340768"/>
            <a:ext cx="1905000" cy="1905000"/>
          </a:xfrm>
          <a:prstGeom prst="rect">
            <a:avLst/>
          </a:prstGeom>
        </p:spPr>
      </p:pic>
      <p:pic>
        <p:nvPicPr>
          <p:cNvPr id="9" name="Obraz 8" descr="Orbit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1340768"/>
            <a:ext cx="1905000" cy="190500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716016" y="4293096"/>
            <a:ext cx="42527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Prawa dynamiki podane przez Newtona</a:t>
            </a:r>
          </a:p>
          <a:p>
            <a:r>
              <a:rPr lang="pl-PL" b="1" dirty="0" smtClean="0"/>
              <a:t>pozwoliły rozwiązać analitycznie </a:t>
            </a:r>
          </a:p>
          <a:p>
            <a:r>
              <a:rPr lang="pl-PL" b="1" dirty="0" smtClean="0"/>
              <a:t>zagadnienie dwóch ciał.</a:t>
            </a:r>
          </a:p>
          <a:p>
            <a:endParaRPr lang="pl-PL" b="1" dirty="0" smtClean="0"/>
          </a:p>
          <a:p>
            <a:r>
              <a:rPr lang="pl-PL" b="1" dirty="0" smtClean="0"/>
              <a:t>Przy trzech ciałach pojawiły się problemy…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Zagadnienie 3 ciał</a:t>
            </a:r>
            <a:endParaRPr lang="pl-PL" sz="2800" b="1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1984510" cy="240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3571868" y="1357298"/>
            <a:ext cx="5144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Okazało się, że już w przypadku trzech ciał układ </a:t>
            </a:r>
          </a:p>
          <a:p>
            <a:r>
              <a:rPr lang="pl-PL" b="1" dirty="0" smtClean="0"/>
              <a:t>równań ruchu nie daje się rozwiązać.</a:t>
            </a:r>
          </a:p>
          <a:p>
            <a:endParaRPr lang="pl-PL" b="1" dirty="0" smtClean="0"/>
          </a:p>
          <a:p>
            <a:r>
              <a:rPr lang="pl-PL" b="1" dirty="0" smtClean="0"/>
              <a:t>Jak dotąd znaleziono kilka przypadków szczególnych</a:t>
            </a:r>
            <a:endParaRPr lang="pl-PL" b="1" dirty="0"/>
          </a:p>
        </p:txBody>
      </p:sp>
      <p:sp>
        <p:nvSpPr>
          <p:cNvPr id="7" name="Prostokąt 6"/>
          <p:cNvSpPr/>
          <p:nvPr/>
        </p:nvSpPr>
        <p:spPr>
          <a:xfrm>
            <a:off x="179512" y="3717032"/>
            <a:ext cx="2293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Joseph Louis </a:t>
            </a:r>
            <a:r>
              <a:rPr lang="pl-PL" b="1" dirty="0" err="1" smtClean="0"/>
              <a:t>Lagrange</a:t>
            </a:r>
            <a:endParaRPr lang="pl-PL" b="1" dirty="0"/>
          </a:p>
        </p:txBody>
      </p:sp>
      <p:pic>
        <p:nvPicPr>
          <p:cNvPr id="8" name="Obraz 7" descr="3body_problem_figure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778" y="4771080"/>
            <a:ext cx="1872208" cy="1872208"/>
          </a:xfrm>
          <a:prstGeom prst="rect">
            <a:avLst/>
          </a:prstGeom>
        </p:spPr>
      </p:pic>
      <p:pic>
        <p:nvPicPr>
          <p:cNvPr id="9" name="Obraz 8" descr="3body_problem_figure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4797152"/>
            <a:ext cx="1872208" cy="1872208"/>
          </a:xfrm>
          <a:prstGeom prst="rect">
            <a:avLst/>
          </a:prstGeom>
        </p:spPr>
      </p:pic>
      <p:pic>
        <p:nvPicPr>
          <p:cNvPr id="10" name="Obraz 9" descr="3body_problem_figure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797152"/>
            <a:ext cx="1872208" cy="1872208"/>
          </a:xfrm>
          <a:prstGeom prst="rect">
            <a:avLst/>
          </a:prstGeom>
        </p:spPr>
      </p:pic>
      <p:pic>
        <p:nvPicPr>
          <p:cNvPr id="11" name="Obraz 10" descr="3body_problem_figure_9_eight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6076" y="2636912"/>
            <a:ext cx="3591848" cy="185412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429000"/>
            <a:ext cx="18573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6948264" y="5805264"/>
            <a:ext cx="150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Leonard Euler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72008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Ograniczone zagadnienie 3 ciał</a:t>
            </a:r>
            <a:endParaRPr lang="pl-PL" sz="2800" b="1" i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860032" y="908720"/>
            <a:ext cx="37584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 polu grawitacyjnym dwóch mas</a:t>
            </a:r>
          </a:p>
          <a:p>
            <a:r>
              <a:rPr lang="pl-PL" b="1" dirty="0" smtClean="0"/>
              <a:t>porusza się cząstka o zaniedbywalnie </a:t>
            </a:r>
          </a:p>
          <a:p>
            <a:r>
              <a:rPr lang="pl-PL" b="1" dirty="0" smtClean="0"/>
              <a:t>małej masie</a:t>
            </a:r>
          </a:p>
          <a:p>
            <a:endParaRPr lang="pl-PL" b="1" dirty="0" smtClean="0"/>
          </a:p>
          <a:p>
            <a:r>
              <a:rPr lang="pl-PL" b="1" dirty="0" smtClean="0"/>
              <a:t>Zakładamy, że obie masy poruszają </a:t>
            </a:r>
          </a:p>
          <a:p>
            <a:r>
              <a:rPr lang="pl-PL" b="1" dirty="0" smtClean="0"/>
              <a:t>się po orbitach kołowych wokół </a:t>
            </a:r>
          </a:p>
          <a:p>
            <a:r>
              <a:rPr lang="pl-PL" b="1" dirty="0" smtClean="0"/>
              <a:t>barycentrum</a:t>
            </a:r>
          </a:p>
          <a:p>
            <a:endParaRPr lang="pl-PL" b="1" dirty="0" smtClean="0"/>
          </a:p>
          <a:p>
            <a:r>
              <a:rPr lang="pl-PL" b="1" dirty="0" smtClean="0"/>
              <a:t>Masa cząstki jest tak mała, że nie </a:t>
            </a:r>
          </a:p>
          <a:p>
            <a:r>
              <a:rPr lang="pl-PL" b="1" dirty="0" smtClean="0"/>
              <a:t>wywiera żadnej siły na obie masy</a:t>
            </a:r>
          </a:p>
        </p:txBody>
      </p:sp>
      <p:pic>
        <p:nvPicPr>
          <p:cNvPr id="6" name="Obraz 5" descr="Orbit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055148"/>
            <a:ext cx="3643338" cy="3643338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3968006" y="1340768"/>
            <a:ext cx="128582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" name="Łącznik prosty ze strzałką 7"/>
          <p:cNvCxnSpPr>
            <a:stCxn id="7" idx="3"/>
          </p:cNvCxnSpPr>
          <p:nvPr/>
        </p:nvCxnSpPr>
        <p:spPr>
          <a:xfrm rot="5400000">
            <a:off x="2460661" y="1743419"/>
            <a:ext cx="1819074" cy="12332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77072"/>
            <a:ext cx="21431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6692944" y="6165304"/>
            <a:ext cx="2495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Carl Gustav Jacob Jacobi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940</Words>
  <Application>Microsoft Office PowerPoint</Application>
  <PresentationFormat>Pokaz na ekranie (4:3)</PresentationFormat>
  <Paragraphs>240</Paragraphs>
  <Slides>28</Slides>
  <Notes>1</Notes>
  <HiddenSlides>0</HiddenSlides>
  <MMClips>2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0" baseType="lpstr">
      <vt:lpstr>Motyw pakietu Office</vt:lpstr>
      <vt:lpstr>Równanie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101</cp:revision>
  <dcterms:created xsi:type="dcterms:W3CDTF">2010-12-19T17:09:10Z</dcterms:created>
  <dcterms:modified xsi:type="dcterms:W3CDTF">2011-02-11T15:49:41Z</dcterms:modified>
</cp:coreProperties>
</file>