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8" r:id="rId3"/>
    <p:sldId id="259" r:id="rId4"/>
    <p:sldId id="260" r:id="rId5"/>
    <p:sldId id="261" r:id="rId6"/>
    <p:sldId id="263" r:id="rId7"/>
    <p:sldId id="297" r:id="rId8"/>
    <p:sldId id="298" r:id="rId9"/>
    <p:sldId id="299" r:id="rId10"/>
    <p:sldId id="262" r:id="rId11"/>
    <p:sldId id="315" r:id="rId12"/>
    <p:sldId id="301" r:id="rId13"/>
    <p:sldId id="300" r:id="rId14"/>
    <p:sldId id="302" r:id="rId15"/>
    <p:sldId id="305" r:id="rId16"/>
    <p:sldId id="306" r:id="rId17"/>
    <p:sldId id="303" r:id="rId18"/>
    <p:sldId id="307" r:id="rId19"/>
    <p:sldId id="304" r:id="rId20"/>
    <p:sldId id="308" r:id="rId21"/>
    <p:sldId id="309" r:id="rId22"/>
    <p:sldId id="311" r:id="rId23"/>
    <p:sldId id="310" r:id="rId24"/>
    <p:sldId id="312" r:id="rId25"/>
    <p:sldId id="313" r:id="rId26"/>
    <p:sldId id="316" r:id="rId27"/>
    <p:sldId id="314" r:id="rId28"/>
    <p:sldId id="317" r:id="rId29"/>
    <p:sldId id="320" r:id="rId30"/>
    <p:sldId id="318" r:id="rId31"/>
    <p:sldId id="319" r:id="rId32"/>
    <p:sldId id="296" r:id="rId3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33" autoAdjust="0"/>
    <p:restoredTop sz="94653" autoAdjust="0"/>
  </p:normalViewPr>
  <p:slideViewPr>
    <p:cSldViewPr>
      <p:cViewPr varScale="1">
        <p:scale>
          <a:sx n="118" d="100"/>
          <a:sy n="118" d="100"/>
        </p:scale>
        <p:origin x="-139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34A6D-649B-4130-814E-B1FEB40A69D3}" type="datetimeFigureOut">
              <a:rPr lang="pl-PL" smtClean="0"/>
              <a:pPr/>
              <a:t>2011-02-07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C68CD-1845-4058-B436-98E97E7F8009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fld id="{A5C691EE-7B7D-4707-AACF-2CC03ABB7B11}" type="slidenum">
              <a:rPr lang="en-GB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</a:pPr>
              <a:t>32</a:t>
            </a:fld>
            <a:endParaRPr lang="en-GB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737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5325"/>
            <a:ext cx="4573587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373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/>
          <a:lstStyle/>
          <a:p>
            <a:pPr marL="189280" indent="-189280">
              <a:lnSpc>
                <a:spcPct val="93000"/>
              </a:lnSpc>
              <a:spcBef>
                <a:spcPct val="0"/>
              </a:spcBef>
              <a:buSzPct val="45000"/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</a:tabLst>
            </a:pPr>
            <a:r>
              <a:rPr lang="en-GB" sz="1800" dirty="0" err="1">
                <a:latin typeface="Arial" pitchFamily="34" charset="0"/>
                <a:cs typeface="Lucida Sans Unicode" pitchFamily="34" charset="0"/>
              </a:rPr>
              <a:t>Opowiem</a:t>
            </a:r>
            <a:r>
              <a:rPr lang="en-GB" sz="1800" dirty="0">
                <a:latin typeface="Arial" pitchFamily="34" charset="0"/>
                <a:cs typeface="Lucida Sans Unicode" pitchFamily="34" charset="0"/>
              </a:rPr>
              <a:t> </a:t>
            </a:r>
            <a:r>
              <a:rPr lang="en-GB" sz="1800" dirty="0" err="1">
                <a:latin typeface="Arial" pitchFamily="34" charset="0"/>
                <a:cs typeface="Lucida Sans Unicode" pitchFamily="34" charset="0"/>
              </a:rPr>
              <a:t>trochę</a:t>
            </a:r>
            <a:r>
              <a:rPr lang="en-GB" sz="1800" dirty="0">
                <a:latin typeface="Arial" pitchFamily="34" charset="0"/>
                <a:cs typeface="Lucida Sans Unicode" pitchFamily="34" charset="0"/>
              </a:rPr>
              <a:t> o </a:t>
            </a:r>
            <a:r>
              <a:rPr lang="en-GB" sz="1800" dirty="0" err="1">
                <a:latin typeface="Arial" pitchFamily="34" charset="0"/>
                <a:cs typeface="Lucida Sans Unicode" pitchFamily="34" charset="0"/>
              </a:rPr>
              <a:t>Słońcu</a:t>
            </a:r>
            <a:r>
              <a:rPr lang="en-GB" sz="1800" dirty="0">
                <a:latin typeface="Arial" pitchFamily="34" charset="0"/>
                <a:cs typeface="Lucida Sans Unicode" pitchFamily="34" charset="0"/>
              </a:rPr>
              <a:t>, </a:t>
            </a:r>
            <a:r>
              <a:rPr lang="en-GB" sz="1800" dirty="0" err="1">
                <a:latin typeface="Arial" pitchFamily="34" charset="0"/>
                <a:cs typeface="Lucida Sans Unicode" pitchFamily="34" charset="0"/>
              </a:rPr>
              <a:t>rozbłyskach</a:t>
            </a:r>
            <a:r>
              <a:rPr lang="en-GB" sz="1800" dirty="0">
                <a:latin typeface="Arial" pitchFamily="34" charset="0"/>
                <a:cs typeface="Lucida Sans Unicode" pitchFamily="34" charset="0"/>
              </a:rPr>
              <a:t>, </a:t>
            </a:r>
            <a:r>
              <a:rPr lang="en-GB" sz="1800" dirty="0" err="1">
                <a:latin typeface="Arial" pitchFamily="34" charset="0"/>
                <a:cs typeface="Lucida Sans Unicode" pitchFamily="34" charset="0"/>
              </a:rPr>
              <a:t>cyklu</a:t>
            </a:r>
            <a:r>
              <a:rPr lang="en-GB" sz="1800" dirty="0">
                <a:latin typeface="Arial" pitchFamily="34" charset="0"/>
                <a:cs typeface="Lucida Sans Unicode" pitchFamily="34" charset="0"/>
              </a:rPr>
              <a:t> </a:t>
            </a:r>
            <a:r>
              <a:rPr lang="en-GB" sz="1800" dirty="0" err="1">
                <a:latin typeface="Arial" pitchFamily="34" charset="0"/>
                <a:cs typeface="Lucida Sans Unicode" pitchFamily="34" charset="0"/>
              </a:rPr>
              <a:t>aktywności</a:t>
            </a:r>
            <a:r>
              <a:rPr lang="en-GB" sz="1800" dirty="0">
                <a:latin typeface="Arial" pitchFamily="34" charset="0"/>
                <a:cs typeface="Lucida Sans Unicode" pitchFamily="34" charset="0"/>
              </a:rPr>
              <a:t>, </a:t>
            </a:r>
            <a:r>
              <a:rPr lang="en-GB" sz="1800" dirty="0" err="1">
                <a:latin typeface="Arial" pitchFamily="34" charset="0"/>
                <a:cs typeface="Lucida Sans Unicode" pitchFamily="34" charset="0"/>
              </a:rPr>
              <a:t>magnetyzmie</a:t>
            </a:r>
            <a:r>
              <a:rPr lang="en-GB" sz="1800" dirty="0">
                <a:latin typeface="Arial" pitchFamily="34" charset="0"/>
                <a:cs typeface="Lucida Sans Unicode" pitchFamily="34" charset="0"/>
              </a:rPr>
              <a:t> </a:t>
            </a:r>
            <a:r>
              <a:rPr lang="en-GB" sz="1800" dirty="0" err="1">
                <a:latin typeface="Arial" pitchFamily="34" charset="0"/>
                <a:cs typeface="Lucida Sans Unicode" pitchFamily="34" charset="0"/>
              </a:rPr>
              <a:t>słonecznym</a:t>
            </a:r>
            <a:r>
              <a:rPr lang="en-GB" sz="1800" dirty="0">
                <a:latin typeface="Arial" pitchFamily="34" charset="0"/>
                <a:cs typeface="Lucida Sans Unicode" pitchFamily="34" charset="0"/>
              </a:rPr>
              <a:t>. </a:t>
            </a:r>
            <a:r>
              <a:rPr lang="en-GB" sz="1800" dirty="0" err="1">
                <a:latin typeface="Arial" pitchFamily="34" charset="0"/>
                <a:cs typeface="Lucida Sans Unicode" pitchFamily="34" charset="0"/>
              </a:rPr>
              <a:t>Siłą</a:t>
            </a:r>
            <a:r>
              <a:rPr lang="en-GB" sz="1800" dirty="0">
                <a:latin typeface="Arial" pitchFamily="34" charset="0"/>
                <a:cs typeface="Lucida Sans Unicode" pitchFamily="34" charset="0"/>
              </a:rPr>
              <a:t> </a:t>
            </a:r>
            <a:r>
              <a:rPr lang="en-GB" sz="1800" dirty="0" err="1">
                <a:latin typeface="Arial" pitchFamily="34" charset="0"/>
                <a:cs typeface="Lucida Sans Unicode" pitchFamily="34" charset="0"/>
              </a:rPr>
              <a:t>rzeczy</a:t>
            </a:r>
            <a:r>
              <a:rPr lang="en-GB" sz="1800" dirty="0">
                <a:latin typeface="Arial" pitchFamily="34" charset="0"/>
                <a:cs typeface="Lucida Sans Unicode" pitchFamily="34" charset="0"/>
              </a:rPr>
              <a:t> </a:t>
            </a:r>
            <a:r>
              <a:rPr lang="en-GB" sz="1800" dirty="0" err="1">
                <a:latin typeface="Arial" pitchFamily="34" charset="0"/>
                <a:cs typeface="Lucida Sans Unicode" pitchFamily="34" charset="0"/>
              </a:rPr>
              <a:t>wykład</a:t>
            </a:r>
            <a:r>
              <a:rPr lang="en-GB" sz="1800" dirty="0">
                <a:latin typeface="Arial" pitchFamily="34" charset="0"/>
                <a:cs typeface="Lucida Sans Unicode" pitchFamily="34" charset="0"/>
              </a:rPr>
              <a:t> jest </a:t>
            </a:r>
            <a:r>
              <a:rPr lang="en-GB" sz="1800" dirty="0" err="1">
                <a:latin typeface="Arial" pitchFamily="34" charset="0"/>
                <a:cs typeface="Lucida Sans Unicode" pitchFamily="34" charset="0"/>
              </a:rPr>
              <a:t>ograniczony</a:t>
            </a:r>
            <a:r>
              <a:rPr lang="en-GB" sz="1800" dirty="0">
                <a:latin typeface="Arial" pitchFamily="34" charset="0"/>
                <a:cs typeface="Lucida Sans Unicode" pitchFamily="34" charset="0"/>
              </a:rPr>
              <a:t> </a:t>
            </a:r>
            <a:r>
              <a:rPr lang="en-GB" sz="1800" dirty="0" err="1">
                <a:latin typeface="Arial" pitchFamily="34" charset="0"/>
                <a:cs typeface="Lucida Sans Unicode" pitchFamily="34" charset="0"/>
              </a:rPr>
              <a:t>tylko</a:t>
            </a:r>
            <a:r>
              <a:rPr lang="en-GB" sz="1800" dirty="0">
                <a:latin typeface="Arial" pitchFamily="34" charset="0"/>
                <a:cs typeface="Lucida Sans Unicode" pitchFamily="34" charset="0"/>
              </a:rPr>
              <a:t> do </a:t>
            </a:r>
            <a:r>
              <a:rPr lang="en-GB" sz="1800" dirty="0" err="1">
                <a:latin typeface="Arial" pitchFamily="34" charset="0"/>
                <a:cs typeface="Lucida Sans Unicode" pitchFamily="34" charset="0"/>
              </a:rPr>
              <a:t>powierzchownego</a:t>
            </a:r>
            <a:r>
              <a:rPr lang="en-GB" sz="1800" dirty="0">
                <a:latin typeface="Arial" pitchFamily="34" charset="0"/>
                <a:cs typeface="Lucida Sans Unicode" pitchFamily="34" charset="0"/>
              </a:rPr>
              <a:t> </a:t>
            </a:r>
            <a:r>
              <a:rPr lang="en-GB" sz="1800" dirty="0" err="1">
                <a:latin typeface="Arial" pitchFamily="34" charset="0"/>
                <a:cs typeface="Lucida Sans Unicode" pitchFamily="34" charset="0"/>
              </a:rPr>
              <a:t>opisu</a:t>
            </a:r>
            <a:r>
              <a:rPr lang="en-GB" sz="1800" dirty="0">
                <a:latin typeface="Arial" pitchFamily="34" charset="0"/>
                <a:cs typeface="Lucida Sans Unicode" pitchFamily="34" charset="0"/>
              </a:rPr>
              <a:t> </a:t>
            </a:r>
            <a:r>
              <a:rPr lang="en-GB" sz="1800" dirty="0" err="1">
                <a:latin typeface="Arial" pitchFamily="34" charset="0"/>
                <a:cs typeface="Lucida Sans Unicode" pitchFamily="34" charset="0"/>
              </a:rPr>
              <a:t>tych</a:t>
            </a:r>
            <a:r>
              <a:rPr lang="en-GB" sz="1800" dirty="0">
                <a:latin typeface="Arial" pitchFamily="34" charset="0"/>
                <a:cs typeface="Lucida Sans Unicode" pitchFamily="34" charset="0"/>
              </a:rPr>
              <a:t> </a:t>
            </a:r>
            <a:r>
              <a:rPr lang="en-GB" sz="1800" dirty="0" err="1">
                <a:latin typeface="Arial" pitchFamily="34" charset="0"/>
                <a:cs typeface="Lucida Sans Unicode" pitchFamily="34" charset="0"/>
              </a:rPr>
              <a:t>zjawisk</a:t>
            </a:r>
            <a:r>
              <a:rPr lang="en-GB" sz="1800" dirty="0">
                <a:latin typeface="Arial" pitchFamily="34" charset="0"/>
                <a:cs typeface="Lucida Sans Unicode" pitchFamily="34" charset="0"/>
              </a:rPr>
              <a:t> </a:t>
            </a:r>
            <a:r>
              <a:rPr lang="en-GB" sz="1800" dirty="0" err="1">
                <a:latin typeface="Arial" pitchFamily="34" charset="0"/>
                <a:cs typeface="Lucida Sans Unicode" pitchFamily="34" charset="0"/>
              </a:rPr>
              <a:t>ze</a:t>
            </a:r>
            <a:r>
              <a:rPr lang="en-GB" sz="1800" dirty="0">
                <a:latin typeface="Arial" pitchFamily="34" charset="0"/>
                <a:cs typeface="Lucida Sans Unicode" pitchFamily="34" charset="0"/>
              </a:rPr>
              <a:t> </a:t>
            </a:r>
            <a:r>
              <a:rPr lang="en-GB" sz="1800" dirty="0" err="1">
                <a:latin typeface="Arial" pitchFamily="34" charset="0"/>
                <a:cs typeface="Lucida Sans Unicode" pitchFamily="34" charset="0"/>
              </a:rPr>
              <a:t>względu</a:t>
            </a:r>
            <a:r>
              <a:rPr lang="en-GB" sz="1800" dirty="0">
                <a:latin typeface="Arial" pitchFamily="34" charset="0"/>
                <a:cs typeface="Lucida Sans Unicode" pitchFamily="34" charset="0"/>
              </a:rPr>
              <a:t> </a:t>
            </a:r>
            <a:r>
              <a:rPr lang="en-GB" sz="1800" dirty="0" err="1">
                <a:latin typeface="Arial" pitchFamily="34" charset="0"/>
                <a:cs typeface="Lucida Sans Unicode" pitchFamily="34" charset="0"/>
              </a:rPr>
              <a:t>na</a:t>
            </a:r>
            <a:r>
              <a:rPr lang="en-GB" sz="1800" dirty="0">
                <a:latin typeface="Arial" pitchFamily="34" charset="0"/>
                <a:cs typeface="Lucida Sans Unicode" pitchFamily="34" charset="0"/>
              </a:rPr>
              <a:t> </a:t>
            </a:r>
            <a:r>
              <a:rPr lang="en-GB" sz="1800" dirty="0" err="1">
                <a:latin typeface="Arial" pitchFamily="34" charset="0"/>
                <a:cs typeface="Lucida Sans Unicode" pitchFamily="34" charset="0"/>
              </a:rPr>
              <a:t>ograniczone</a:t>
            </a:r>
            <a:r>
              <a:rPr lang="en-GB" sz="1800" dirty="0">
                <a:latin typeface="Arial" pitchFamily="34" charset="0"/>
                <a:cs typeface="Lucida Sans Unicode" pitchFamily="34" charset="0"/>
              </a:rPr>
              <a:t> </a:t>
            </a:r>
            <a:r>
              <a:rPr lang="en-GB" sz="1800" dirty="0" err="1">
                <a:latin typeface="Arial" pitchFamily="34" charset="0"/>
                <a:cs typeface="Lucida Sans Unicode" pitchFamily="34" charset="0"/>
              </a:rPr>
              <a:t>ramy</a:t>
            </a:r>
            <a:r>
              <a:rPr lang="en-GB" sz="1800" dirty="0">
                <a:latin typeface="Arial" pitchFamily="34" charset="0"/>
                <a:cs typeface="Lucida Sans Unicode" pitchFamily="34" charset="0"/>
              </a:rPr>
              <a:t> </a:t>
            </a:r>
            <a:r>
              <a:rPr lang="en-GB" sz="1800" dirty="0" err="1">
                <a:latin typeface="Arial" pitchFamily="34" charset="0"/>
                <a:cs typeface="Lucida Sans Unicode" pitchFamily="34" charset="0"/>
              </a:rPr>
              <a:t>czasowe</a:t>
            </a:r>
            <a:endParaRPr lang="en-GB" sz="1800" dirty="0">
              <a:latin typeface="Arial" pitchFamily="34" charset="0"/>
              <a:cs typeface="Lucida Sans Unicode" pitchFamily="34" charset="0"/>
            </a:endParaRPr>
          </a:p>
          <a:p>
            <a:pPr marL="189280" indent="-189280">
              <a:lnSpc>
                <a:spcPct val="93000"/>
              </a:lnSpc>
              <a:spcBef>
                <a:spcPct val="0"/>
              </a:spcBef>
              <a:buSzPct val="45000"/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</a:tabLst>
            </a:pPr>
            <a:endParaRPr lang="en-GB" sz="1800" dirty="0">
              <a:latin typeface="Arial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79BF-D4BD-433F-8ADA-369A3360A60E}" type="datetimeFigureOut">
              <a:rPr lang="pl-PL" smtClean="0"/>
              <a:pPr/>
              <a:t>2011-02-07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D9E4A-35D1-4AE9-A3BA-BE3B741039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79BF-D4BD-433F-8ADA-369A3360A60E}" type="datetimeFigureOut">
              <a:rPr lang="pl-PL" smtClean="0"/>
              <a:pPr/>
              <a:t>2011-02-07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D9E4A-35D1-4AE9-A3BA-BE3B741039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79BF-D4BD-433F-8ADA-369A3360A60E}" type="datetimeFigureOut">
              <a:rPr lang="pl-PL" smtClean="0"/>
              <a:pPr/>
              <a:t>2011-02-07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D9E4A-35D1-4AE9-A3BA-BE3B741039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79BF-D4BD-433F-8ADA-369A3360A60E}" type="datetimeFigureOut">
              <a:rPr lang="pl-PL" smtClean="0"/>
              <a:pPr/>
              <a:t>2011-02-07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D9E4A-35D1-4AE9-A3BA-BE3B741039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79BF-D4BD-433F-8ADA-369A3360A60E}" type="datetimeFigureOut">
              <a:rPr lang="pl-PL" smtClean="0"/>
              <a:pPr/>
              <a:t>2011-02-07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D9E4A-35D1-4AE9-A3BA-BE3B741039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79BF-D4BD-433F-8ADA-369A3360A60E}" type="datetimeFigureOut">
              <a:rPr lang="pl-PL" smtClean="0"/>
              <a:pPr/>
              <a:t>2011-02-07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D9E4A-35D1-4AE9-A3BA-BE3B741039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79BF-D4BD-433F-8ADA-369A3360A60E}" type="datetimeFigureOut">
              <a:rPr lang="pl-PL" smtClean="0"/>
              <a:pPr/>
              <a:t>2011-02-07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D9E4A-35D1-4AE9-A3BA-BE3B741039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79BF-D4BD-433F-8ADA-369A3360A60E}" type="datetimeFigureOut">
              <a:rPr lang="pl-PL" smtClean="0"/>
              <a:pPr/>
              <a:t>2011-02-07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D9E4A-35D1-4AE9-A3BA-BE3B741039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79BF-D4BD-433F-8ADA-369A3360A60E}" type="datetimeFigureOut">
              <a:rPr lang="pl-PL" smtClean="0"/>
              <a:pPr/>
              <a:t>2011-02-07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D9E4A-35D1-4AE9-A3BA-BE3B741039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79BF-D4BD-433F-8ADA-369A3360A60E}" type="datetimeFigureOut">
              <a:rPr lang="pl-PL" smtClean="0"/>
              <a:pPr/>
              <a:t>2011-02-07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D9E4A-35D1-4AE9-A3BA-BE3B741039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79BF-D4BD-433F-8ADA-369A3360A60E}" type="datetimeFigureOut">
              <a:rPr lang="pl-PL" smtClean="0"/>
              <a:pPr/>
              <a:t>2011-02-07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D9E4A-35D1-4AE9-A3BA-BE3B741039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479BF-D4BD-433F-8ADA-369A3360A60E}" type="datetimeFigureOut">
              <a:rPr lang="pl-PL" smtClean="0"/>
              <a:pPr/>
              <a:t>2011-02-07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D9E4A-35D1-4AE9-A3BA-BE3B741039D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fizyka_jest%20ciekawa\s&#322;o&#324;ce\loopsOrbit_640x480.mpg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110207_LOXVII\trace-ar9906-gold.m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D:\praca\popularyzacja\fizyka_jest%20ciekawa\s&#322;o&#324;ce\plamy_w_2001.mpg" TargetMode="External"/><Relationship Id="rId1" Type="http://schemas.openxmlformats.org/officeDocument/2006/relationships/video" Target="file:///D:\praca\popularyzacja\fizyka_jest%20ciekawa\s&#322;o&#324;ce\camag_20061113.mpg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Solarcycle_320x240.m1v" TargetMode="External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SOHO_EIT.mpg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jpeg"/><Relationship Id="rId2" Type="http://schemas.openxmlformats.org/officeDocument/2006/relationships/video" Target="file:///D:\praca\popularyzacja\fizyka_jest%20ciekawa\s&#322;o&#324;ce\SOHO_EIT.mpg" TargetMode="External"/><Relationship Id="rId1" Type="http://schemas.openxmlformats.org/officeDocument/2006/relationships/video" Target="file:///C:\work\popularyzacja\081118borowice\sxt.avi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openxmlformats.org/officeDocument/2006/relationships/image" Target="../media/image44.png"/><Relationship Id="rId4" Type="http://schemas.openxmlformats.org/officeDocument/2006/relationships/hyperlink" Target="Solarcycle_320x240.m1v" TargetMode="External"/><Relationship Id="rId9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fizyka_jest%20ciekawa\s&#322;o&#324;ce\multisun_640x480.m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110207_LOXVII\multiwave20100408_sm.mov" TargetMode="External"/><Relationship Id="rId4" Type="http://schemas.openxmlformats.org/officeDocument/2006/relationships/hyperlink" Target="multiwave20100408_sm.mov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video" Target="file:///D:\praca\popularyzacja\110207_LOXVII\T1600_X17_20031104_20UTc.mov" TargetMode="External"/><Relationship Id="rId2" Type="http://schemas.openxmlformats.org/officeDocument/2006/relationships/video" Target="file:///D:\praca\popularyzacja\110207_LOXVII\T171_20050730_03X.mov" TargetMode="External"/><Relationship Id="rId1" Type="http://schemas.openxmlformats.org/officeDocument/2006/relationships/video" Target="file:///D:\praca\popularyzacja\110207_LOXVII\SunspotsForm.mpg" TargetMode="Externa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jpe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fizyka_jest%20ciekawa\s&#322;o&#324;ce\xflares.mpg.mpeg" TargetMode="External"/><Relationship Id="rId6" Type="http://schemas.openxmlformats.org/officeDocument/2006/relationships/hyperlink" Target="xflares.mpg.mpeg" TargetMode="External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5.jpeg"/><Relationship Id="rId2" Type="http://schemas.openxmlformats.org/officeDocument/2006/relationships/video" Target="file:///D:\praca\popularyzacja\fizyka_jest%20ciekawa\s&#322;o&#324;ce\tt1.wmv" TargetMode="External"/><Relationship Id="rId1" Type="http://schemas.openxmlformats.org/officeDocument/2006/relationships/video" Target="file:///D:\praca\popularyzacja\fizyka_jest%20ciekawa\s&#322;o&#324;ce\Flare.mpg" TargetMode="External"/><Relationship Id="rId6" Type="http://schemas.openxmlformats.org/officeDocument/2006/relationships/hyperlink" Target="tt.avi" TargetMode="External"/><Relationship Id="rId5" Type="http://schemas.openxmlformats.org/officeDocument/2006/relationships/image" Target="../media/image64.jpeg"/><Relationship Id="rId4" Type="http://schemas.openxmlformats.org/officeDocument/2006/relationships/hyperlink" Target="Flare.mpg" TargetMode="External"/><Relationship Id="rId9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110207_LOXVII\SECCHI_201002.mpg" TargetMode="Externa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fizyka_jest%20ciekawa\s&#322;o&#324;ce\XFlares.mpg" TargetMode="External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3.png"/><Relationship Id="rId2" Type="http://schemas.openxmlformats.org/officeDocument/2006/relationships/video" Target="file:///D:\praca\popularyzacja\110207_LOXVII\mars_vs_wind_640x480.mpg" TargetMode="External"/><Relationship Id="rId1" Type="http://schemas.openxmlformats.org/officeDocument/2006/relationships/video" Target="file:///D:\praca\popularyzacja\fizyka_jest%20ciekawa\s&#322;o&#324;ce\what_is_a_cme_NASA_WebV_1.mpg" TargetMode="External"/><Relationship Id="rId6" Type="http://schemas.openxmlformats.org/officeDocument/2006/relationships/image" Target="../media/image72.png"/><Relationship Id="rId5" Type="http://schemas.openxmlformats.org/officeDocument/2006/relationships/hyperlink" Target="raeder_themis_feb2007_320x240.mpg" TargetMode="External"/><Relationship Id="rId4" Type="http://schemas.openxmlformats.org/officeDocument/2006/relationships/hyperlink" Target="what_is_a_cme_NASA_WebV_1.mp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8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6" Type="http://schemas.openxmlformats.org/officeDocument/2006/relationships/hyperlink" Target="nl-3-5-05a.wmv" TargetMode="Externa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work\popularyzacja\090422gdansk\astro_ac.mpe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praca\popularyzacja\fizyka_jest%20ciekawa\s&#322;o&#324;ce\SOHO_EIT.mpg" TargetMode="Externa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fizyka_jest%20ciekawa\s&#322;o&#324;ce\gb_20061102bw.mpg" TargetMode="Externa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SOT_ca_061120_0715.mp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fizyka_jest%20ciekawa\s&#322;o&#324;ce\SOT_ca_061120_0715.mpg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fizyka_jest%20ciekawa\s&#322;o&#324;ce\dynamo.mpg" TargetMode="External"/><Relationship Id="rId6" Type="http://schemas.openxmlformats.org/officeDocument/2006/relationships/image" Target="../media/image22.jpeg"/><Relationship Id="rId5" Type="http://schemas.openxmlformats.org/officeDocument/2006/relationships/hyperlink" Target="dynamo.mpg" TargetMode="Externa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286116" y="1071546"/>
            <a:ext cx="564360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Słońce </a:t>
            </a:r>
          </a:p>
          <a:p>
            <a:endParaRPr lang="pl-PL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pl-PL" sz="36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pl-PL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pl-PL" sz="36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pl-PL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pl-PL" sz="36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pl-PL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r"/>
            <a:r>
              <a:rPr lang="pl-P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Tomasz Mrozek</a:t>
            </a:r>
          </a:p>
          <a:p>
            <a:pPr algn="r"/>
            <a:r>
              <a:rPr lang="pl-P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Instytut Astronomiczny </a:t>
            </a:r>
            <a:r>
              <a:rPr lang="pl-PL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UWr</a:t>
            </a:r>
            <a:endParaRPr lang="pl-PL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r"/>
            <a:r>
              <a:rPr lang="pl-P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Zakład Fizyki Słońca CBK PAN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Pole magnetyczne w koronie</a:t>
            </a:r>
            <a:endParaRPr lang="pl-PL" sz="3200" b="1" dirty="0"/>
          </a:p>
        </p:txBody>
      </p:sp>
      <p:sp>
        <p:nvSpPr>
          <p:cNvPr id="4" name="AutoShape 4"/>
          <p:cNvSpPr>
            <a:spLocks noRot="1" noChangeAspect="1" noChangeArrowheads="1"/>
          </p:cNvSpPr>
          <p:nvPr>
            <a:videoFile r:link="rId1"/>
          </p:nvPr>
        </p:nvSpPr>
        <p:spPr bwMode="auto">
          <a:xfrm>
            <a:off x="1306081" y="1523680"/>
            <a:ext cx="6701760" cy="4844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pl-PL"/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3755520" y="1960047"/>
            <a:ext cx="164160" cy="5544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GB" b="1">
              <a:solidFill>
                <a:srgbClr val="000000"/>
              </a:solidFill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00768" y="5956482"/>
            <a:ext cx="6609646" cy="4536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pl-PL" b="1" dirty="0" smtClean="0"/>
              <a:t>Plazma </a:t>
            </a:r>
            <a:r>
              <a:rPr lang="pl-PL" b="1" dirty="0" err="1" smtClean="0"/>
              <a:t>koronalna</a:t>
            </a:r>
            <a:r>
              <a:rPr lang="pl-PL" b="1" dirty="0" smtClean="0"/>
              <a:t> może poruszać się tylko wzdłuż linii sił pola magnetycznego – dzięki 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pl-PL" b="1" dirty="0" smtClean="0"/>
              <a:t>temu jesteśmy w stanie śledzić jego układ</a:t>
            </a:r>
            <a:endParaRPr lang="pl-PL" b="1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8408" y="3169771"/>
            <a:ext cx="3257280" cy="24698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3220" y="1484782"/>
            <a:ext cx="1667332" cy="166750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38408" y="1484782"/>
            <a:ext cx="1684812" cy="168498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" name="loopsOrbit_640x480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65569" y="1484782"/>
            <a:ext cx="5529600" cy="4147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>
                <p:cTn id="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Pole magnetyczne w koronie</a:t>
            </a:r>
            <a:endParaRPr lang="pl-PL" sz="3200" b="1" dirty="0"/>
          </a:p>
        </p:txBody>
      </p:sp>
      <p:pic>
        <p:nvPicPr>
          <p:cNvPr id="13" name="trace-ar9906-gold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47564" y="836712"/>
            <a:ext cx="7848872" cy="58866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Plamy słoneczne</a:t>
            </a:r>
            <a:endParaRPr lang="pl-PL" sz="3200" b="1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271040" y="980728"/>
            <a:ext cx="4872960" cy="1241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b="1" dirty="0" err="1"/>
              <a:t>Typowe</a:t>
            </a:r>
            <a:r>
              <a:rPr lang="en-GB" b="1" dirty="0"/>
              <a:t> </a:t>
            </a:r>
            <a:r>
              <a:rPr lang="en-GB" b="1" dirty="0" err="1"/>
              <a:t>rozmiary</a:t>
            </a:r>
            <a:r>
              <a:rPr lang="en-GB" b="1" dirty="0"/>
              <a:t> </a:t>
            </a:r>
            <a:r>
              <a:rPr lang="en-GB" b="1" dirty="0" err="1"/>
              <a:t>plamy</a:t>
            </a:r>
            <a:r>
              <a:rPr lang="en-GB" b="1" dirty="0"/>
              <a:t>: </a:t>
            </a:r>
            <a:r>
              <a:rPr lang="en-GB" b="1" dirty="0" err="1"/>
              <a:t>średnica</a:t>
            </a:r>
            <a:r>
              <a:rPr lang="en-GB" b="1" dirty="0"/>
              <a:t> </a:t>
            </a:r>
            <a:r>
              <a:rPr lang="en-GB" b="1" dirty="0" err="1"/>
              <a:t>od</a:t>
            </a:r>
            <a:r>
              <a:rPr lang="en-GB" b="1" dirty="0"/>
              <a:t> 4 000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b="1" dirty="0"/>
              <a:t>km do 30 000 km (</a:t>
            </a:r>
            <a:r>
              <a:rPr lang="en-GB" b="1" dirty="0" err="1"/>
              <a:t>czasem</a:t>
            </a:r>
            <a:r>
              <a:rPr lang="en-GB" b="1" dirty="0"/>
              <a:t> </a:t>
            </a:r>
            <a:r>
              <a:rPr lang="en-GB" b="1" dirty="0" err="1"/>
              <a:t>nawet</a:t>
            </a:r>
            <a:r>
              <a:rPr lang="en-GB" b="1" dirty="0"/>
              <a:t> 60 000 km</a:t>
            </a:r>
            <a:r>
              <a:rPr lang="en-GB" b="1" dirty="0" smtClean="0"/>
              <a:t>)</a:t>
            </a:r>
            <a:endParaRPr lang="en-GB" b="1" dirty="0"/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endParaRPr lang="en-GB" b="1" dirty="0"/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b="1" dirty="0" err="1"/>
              <a:t>Temperatura</a:t>
            </a:r>
            <a:r>
              <a:rPr lang="en-GB" b="1" dirty="0"/>
              <a:t>: o 1000-1500 K </a:t>
            </a:r>
            <a:r>
              <a:rPr lang="en-GB" b="1" dirty="0" err="1"/>
              <a:t>niższa</a:t>
            </a:r>
            <a:r>
              <a:rPr lang="en-GB" b="1" dirty="0"/>
              <a:t> </a:t>
            </a:r>
            <a:r>
              <a:rPr lang="en-GB" b="1" dirty="0" err="1"/>
              <a:t>od</a:t>
            </a:r>
            <a:endParaRPr lang="en-GB" b="1" dirty="0"/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b="1" dirty="0" err="1"/>
              <a:t>temperatury</a:t>
            </a:r>
            <a:r>
              <a:rPr lang="en-GB" b="1" dirty="0"/>
              <a:t> </a:t>
            </a:r>
            <a:r>
              <a:rPr lang="en-GB" b="1" dirty="0" err="1"/>
              <a:t>powierzchni</a:t>
            </a:r>
            <a:r>
              <a:rPr lang="en-GB" b="1" dirty="0"/>
              <a:t> </a:t>
            </a:r>
            <a:r>
              <a:rPr lang="en-GB" b="1" dirty="0" err="1"/>
              <a:t>Słońca</a:t>
            </a:r>
            <a:r>
              <a:rPr lang="en-GB" b="1" dirty="0"/>
              <a:t> (5778 K</a:t>
            </a:r>
            <a:r>
              <a:rPr lang="en-GB" b="1" dirty="0" smtClean="0"/>
              <a:t>)</a:t>
            </a:r>
            <a:endParaRPr lang="pl-PL" b="1" dirty="0" smtClean="0"/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endParaRPr lang="en-GB" b="1" dirty="0" smtClean="0"/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b="1" dirty="0" err="1" smtClean="0"/>
              <a:t>Typowy</a:t>
            </a:r>
            <a:r>
              <a:rPr lang="en-GB" b="1" dirty="0" smtClean="0"/>
              <a:t> </a:t>
            </a:r>
            <a:r>
              <a:rPr lang="en-GB" b="1" dirty="0" err="1" smtClean="0"/>
              <a:t>czas</a:t>
            </a:r>
            <a:r>
              <a:rPr lang="en-GB" b="1" dirty="0" smtClean="0"/>
              <a:t> </a:t>
            </a:r>
            <a:r>
              <a:rPr lang="en-GB" b="1" dirty="0" err="1" smtClean="0"/>
              <a:t>życia</a:t>
            </a:r>
            <a:r>
              <a:rPr lang="en-GB" b="1" dirty="0" smtClean="0"/>
              <a:t>: </a:t>
            </a:r>
            <a:r>
              <a:rPr lang="en-GB" b="1" dirty="0" err="1" smtClean="0"/>
              <a:t>od</a:t>
            </a:r>
            <a:r>
              <a:rPr lang="en-GB" b="1" dirty="0" smtClean="0"/>
              <a:t> </a:t>
            </a:r>
            <a:r>
              <a:rPr lang="en-GB" b="1" dirty="0" err="1" smtClean="0"/>
              <a:t>kilku</a:t>
            </a:r>
            <a:r>
              <a:rPr lang="en-GB" b="1" dirty="0" smtClean="0"/>
              <a:t> </a:t>
            </a:r>
            <a:r>
              <a:rPr lang="en-GB" b="1" dirty="0" err="1" smtClean="0"/>
              <a:t>dni</a:t>
            </a:r>
            <a:r>
              <a:rPr lang="en-GB" b="1" dirty="0" smtClean="0"/>
              <a:t> do </a:t>
            </a:r>
            <a:r>
              <a:rPr lang="en-GB" b="1" dirty="0" err="1" smtClean="0"/>
              <a:t>kilku</a:t>
            </a:r>
            <a:r>
              <a:rPr lang="en-GB" b="1" dirty="0" smtClean="0"/>
              <a:t> </a:t>
            </a:r>
            <a:r>
              <a:rPr lang="pl-PL" b="1" dirty="0" smtClean="0"/>
              <a:t>m</a:t>
            </a:r>
            <a:r>
              <a:rPr lang="en-GB" b="1" dirty="0" err="1" smtClean="0"/>
              <a:t>iesięcy</a:t>
            </a:r>
            <a:endParaRPr lang="en-GB" b="1" dirty="0" smtClean="0"/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endParaRPr lang="en-GB" b="1" dirty="0" smtClean="0"/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b="1" dirty="0" smtClean="0"/>
              <a:t>Pole </a:t>
            </a:r>
            <a:r>
              <a:rPr lang="en-GB" b="1" dirty="0" err="1" smtClean="0"/>
              <a:t>magnetyczne</a:t>
            </a:r>
            <a:r>
              <a:rPr lang="en-GB" b="1" dirty="0" smtClean="0"/>
              <a:t>: </a:t>
            </a:r>
            <a:r>
              <a:rPr lang="en-GB" b="1" dirty="0" err="1" smtClean="0"/>
              <a:t>od</a:t>
            </a:r>
            <a:r>
              <a:rPr lang="en-GB" b="1" dirty="0" smtClean="0"/>
              <a:t> </a:t>
            </a:r>
            <a:r>
              <a:rPr lang="en-GB" b="1" dirty="0" smtClean="0"/>
              <a:t>250 Gs do 5000 Gs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endParaRPr lang="en-GB" b="1" dirty="0"/>
          </a:p>
        </p:txBody>
      </p:sp>
      <p:pic>
        <p:nvPicPr>
          <p:cNvPr id="6" name="camag_20061113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016789" y="3493807"/>
            <a:ext cx="6026442" cy="3237880"/>
          </a:xfrm>
          <a:prstGeom prst="rect">
            <a:avLst/>
          </a:prstGeom>
        </p:spPr>
      </p:pic>
      <p:pic>
        <p:nvPicPr>
          <p:cNvPr id="8" name="plamy_w_2001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165568" y="1290360"/>
            <a:ext cx="3896667" cy="2657098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4077072"/>
            <a:ext cx="2808312" cy="21294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Plamy słoneczne</a:t>
            </a:r>
            <a:endParaRPr lang="pl-PL" sz="3200" b="1" dirty="0"/>
          </a:p>
        </p:txBody>
      </p:sp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3755520" y="1700807"/>
            <a:ext cx="164160" cy="5544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GB" b="1">
              <a:solidFill>
                <a:srgbClr val="000000"/>
              </a:solidFill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GB">
              <a:solidFill>
                <a:srgbClr val="000000"/>
              </a:solidFill>
            </a:endParaRPr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170" y="3947458"/>
            <a:ext cx="2843988" cy="284428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" name="Obraz 13" descr="hvex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980728"/>
            <a:ext cx="3312368" cy="3161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pole tekstowe 10"/>
          <p:cNvSpPr txBox="1">
            <a:spLocks noChangeArrowheads="1"/>
          </p:cNvSpPr>
          <p:nvPr/>
        </p:nvSpPr>
        <p:spPr bwMode="auto">
          <a:xfrm>
            <a:off x="3347864" y="4221088"/>
            <a:ext cx="5328472" cy="2576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r>
              <a:rPr lang="pl-PL" b="1" dirty="0"/>
              <a:t>Obserwowane przez </a:t>
            </a:r>
            <a:r>
              <a:rPr lang="pl-PL" b="1" dirty="0" smtClean="0"/>
              <a:t>starożytnych Chińczyków</a:t>
            </a:r>
            <a:endParaRPr lang="pl-PL" b="1" dirty="0"/>
          </a:p>
          <a:p>
            <a:endParaRPr lang="pl-PL" b="1" dirty="0"/>
          </a:p>
          <a:p>
            <a:r>
              <a:rPr lang="pl-PL" b="1" dirty="0"/>
              <a:t>Kilka obserwacji plam wykonanych </a:t>
            </a:r>
            <a:r>
              <a:rPr lang="pl-PL" b="1" dirty="0" smtClean="0"/>
              <a:t> ok</a:t>
            </a:r>
            <a:r>
              <a:rPr lang="pl-PL" b="1" dirty="0"/>
              <a:t>. 1000 – 1200 r. – okres wyjątkowo </a:t>
            </a:r>
            <a:r>
              <a:rPr lang="pl-PL" b="1" dirty="0" smtClean="0"/>
              <a:t>silnej </a:t>
            </a:r>
            <a:r>
              <a:rPr lang="pl-PL" b="1" dirty="0"/>
              <a:t>aktywności Słońca</a:t>
            </a:r>
          </a:p>
          <a:p>
            <a:endParaRPr lang="pl-PL" b="1" dirty="0"/>
          </a:p>
          <a:p>
            <a:r>
              <a:rPr lang="pl-PL" b="1" dirty="0"/>
              <a:t>ok. 1610 pierwsze obserwacje </a:t>
            </a:r>
            <a:r>
              <a:rPr lang="pl-PL" b="1" dirty="0" smtClean="0"/>
              <a:t>za </a:t>
            </a:r>
            <a:r>
              <a:rPr lang="pl-PL" b="1" dirty="0"/>
              <a:t>pomocą </a:t>
            </a:r>
            <a:r>
              <a:rPr lang="pl-PL" b="1" dirty="0" smtClean="0"/>
              <a:t>lunety</a:t>
            </a:r>
          </a:p>
          <a:p>
            <a:endParaRPr lang="pl-PL" b="1" dirty="0" smtClean="0"/>
          </a:p>
          <a:p>
            <a:r>
              <a:rPr lang="pl-PL" b="1" dirty="0" smtClean="0"/>
              <a:t>Systematyczne obserwacje pokazały cykliczność</a:t>
            </a:r>
          </a:p>
          <a:p>
            <a:r>
              <a:rPr lang="pl-PL" b="1" dirty="0" smtClean="0"/>
              <a:t>pojawiania się plam</a:t>
            </a:r>
            <a:endParaRPr lang="pl-PL" b="1" dirty="0"/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3984" y="1297594"/>
            <a:ext cx="2843988" cy="284428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17" name="Grupa 19"/>
          <p:cNvGrpSpPr/>
          <p:nvPr/>
        </p:nvGrpSpPr>
        <p:grpSpPr>
          <a:xfrm>
            <a:off x="0" y="1355168"/>
            <a:ext cx="2203215" cy="2278626"/>
            <a:chOff x="-96792" y="1279507"/>
            <a:chExt cx="4170286" cy="3940523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54032" y="1279507"/>
              <a:ext cx="3319462" cy="3352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9" name="Grupa 13"/>
            <p:cNvGrpSpPr/>
            <p:nvPr/>
          </p:nvGrpSpPr>
          <p:grpSpPr>
            <a:xfrm rot="13554573">
              <a:off x="111929" y="2800367"/>
              <a:ext cx="2210942" cy="2628383"/>
              <a:chOff x="5143504" y="3000373"/>
              <a:chExt cx="1143008" cy="1571636"/>
            </a:xfrm>
            <a:solidFill>
              <a:srgbClr val="FFC000"/>
            </a:solidFill>
          </p:grpSpPr>
          <p:sp>
            <p:nvSpPr>
              <p:cNvPr id="22" name="Łuk blokowy 21"/>
              <p:cNvSpPr/>
              <p:nvPr/>
            </p:nvSpPr>
            <p:spPr>
              <a:xfrm>
                <a:off x="5143504" y="3000373"/>
                <a:ext cx="1143008" cy="1214446"/>
              </a:xfrm>
              <a:prstGeom prst="blockArc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Prostokąt 22"/>
              <p:cNvSpPr/>
              <p:nvPr/>
            </p:nvSpPr>
            <p:spPr>
              <a:xfrm>
                <a:off x="5143504" y="3571877"/>
                <a:ext cx="254482" cy="1000132"/>
              </a:xfrm>
              <a:prstGeom prst="rect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 23"/>
              <p:cNvSpPr/>
              <p:nvPr/>
            </p:nvSpPr>
            <p:spPr>
              <a:xfrm>
                <a:off x="6024661" y="3571877"/>
                <a:ext cx="261851" cy="1000132"/>
              </a:xfrm>
              <a:prstGeom prst="rect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20" name="pole tekstowe 19"/>
            <p:cNvSpPr txBox="1"/>
            <p:nvPr/>
          </p:nvSpPr>
          <p:spPr>
            <a:xfrm>
              <a:off x="1075188" y="2512320"/>
              <a:ext cx="637789" cy="638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 smtClean="0"/>
                <a:t>N</a:t>
              </a:r>
              <a:endParaRPr lang="pl-PL" b="1" dirty="0"/>
            </a:p>
          </p:txBody>
        </p:sp>
        <p:sp>
          <p:nvSpPr>
            <p:cNvPr id="21" name="pole tekstowe 20"/>
            <p:cNvSpPr txBox="1"/>
            <p:nvPr/>
          </p:nvSpPr>
          <p:spPr>
            <a:xfrm>
              <a:off x="2397106" y="3779838"/>
              <a:ext cx="555864" cy="638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 smtClean="0"/>
                <a:t>S</a:t>
              </a:r>
              <a:endParaRPr lang="pl-PL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Cykl aktywności</a:t>
            </a:r>
            <a:endParaRPr lang="pl-PL" sz="3200" b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569" y="1196752"/>
            <a:ext cx="2211755" cy="213863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Picture 5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6401" y="2752125"/>
            <a:ext cx="4032310" cy="264699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8784" y="1196752"/>
            <a:ext cx="2208975" cy="2157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628192" y="1563998"/>
            <a:ext cx="4609440" cy="79928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b="1" dirty="0" err="1"/>
              <a:t>Aktywne</a:t>
            </a:r>
            <a:r>
              <a:rPr lang="en-GB" b="1" dirty="0"/>
              <a:t> </a:t>
            </a:r>
            <a:r>
              <a:rPr lang="en-GB" b="1" dirty="0" err="1"/>
              <a:t>Słońce</a:t>
            </a:r>
            <a:r>
              <a:rPr lang="en-GB" b="1" dirty="0"/>
              <a:t> to </a:t>
            </a:r>
            <a:r>
              <a:rPr lang="en-GB" b="1" dirty="0" err="1"/>
              <a:t>Słońce</a:t>
            </a:r>
            <a:r>
              <a:rPr lang="en-GB" b="1" dirty="0"/>
              <a:t> </a:t>
            </a:r>
            <a:r>
              <a:rPr lang="en-GB" b="1" dirty="0" err="1"/>
              <a:t>zaplamione</a:t>
            </a:r>
            <a:endParaRPr lang="en-GB" b="1" dirty="0"/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endParaRPr lang="en-GB" b="1" dirty="0"/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b="1" dirty="0" err="1"/>
              <a:t>Zaplamienie</a:t>
            </a:r>
            <a:r>
              <a:rPr lang="en-GB" b="1" dirty="0"/>
              <a:t> </a:t>
            </a:r>
            <a:r>
              <a:rPr lang="en-GB" b="1" dirty="0" err="1"/>
              <a:t>zmienia</a:t>
            </a:r>
            <a:r>
              <a:rPr lang="en-GB" b="1" dirty="0"/>
              <a:t> </a:t>
            </a:r>
            <a:r>
              <a:rPr lang="en-GB" b="1" dirty="0" err="1"/>
              <a:t>się</a:t>
            </a:r>
            <a:r>
              <a:rPr lang="en-GB" b="1" dirty="0"/>
              <a:t> w </a:t>
            </a:r>
            <a:r>
              <a:rPr lang="en-GB" b="1" dirty="0" err="1"/>
              <a:t>ciągu</a:t>
            </a:r>
            <a:r>
              <a:rPr lang="en-GB" b="1" dirty="0"/>
              <a:t> </a:t>
            </a:r>
            <a:r>
              <a:rPr lang="en-GB" b="1" dirty="0" err="1"/>
              <a:t>około</a:t>
            </a:r>
            <a:r>
              <a:rPr lang="en-GB" b="1" dirty="0"/>
              <a:t> 11 lat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9571" y="3529812"/>
            <a:ext cx="1226210" cy="177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2786" y="3529812"/>
            <a:ext cx="1821116" cy="176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pole tekstowe 10"/>
          <p:cNvSpPr txBox="1"/>
          <p:nvPr/>
        </p:nvSpPr>
        <p:spPr>
          <a:xfrm>
            <a:off x="165569" y="5214801"/>
            <a:ext cx="2009104" cy="1468751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pl-PL" b="1" dirty="0" smtClean="0"/>
              <a:t>Rudolf Wolf </a:t>
            </a:r>
          </a:p>
          <a:p>
            <a:r>
              <a:rPr lang="pl-PL" b="1" dirty="0" smtClean="0"/>
              <a:t>(1816-1893) </a:t>
            </a:r>
          </a:p>
          <a:p>
            <a:r>
              <a:rPr lang="pl-PL" b="1" dirty="0" smtClean="0"/>
              <a:t>proponuje metodę </a:t>
            </a:r>
          </a:p>
          <a:p>
            <a:r>
              <a:rPr lang="pl-PL" b="1" dirty="0" smtClean="0"/>
              <a:t>liczenia plam </a:t>
            </a:r>
          </a:p>
          <a:p>
            <a:r>
              <a:rPr lang="pl-PL" b="1" dirty="0" smtClean="0"/>
              <a:t>słonecznych </a:t>
            </a:r>
            <a:endParaRPr lang="pl-PL" b="1" dirty="0"/>
          </a:p>
        </p:txBody>
      </p:sp>
      <p:sp>
        <p:nvSpPr>
          <p:cNvPr id="12" name="Prostokąt 11"/>
          <p:cNvSpPr/>
          <p:nvPr/>
        </p:nvSpPr>
        <p:spPr>
          <a:xfrm>
            <a:off x="2174383" y="5357222"/>
            <a:ext cx="2625427" cy="1191752"/>
          </a:xfrm>
          <a:prstGeom prst="rect">
            <a:avLst/>
          </a:prstGeom>
        </p:spPr>
        <p:txBody>
          <a:bodyPr wrap="none" lIns="82945" tIns="41473" rIns="82945" bIns="41473">
            <a:spAutoFit/>
          </a:bodyPr>
          <a:lstStyle/>
          <a:p>
            <a:r>
              <a:rPr lang="pl-PL" b="1" dirty="0" smtClean="0"/>
              <a:t>Samuel Heinrich </a:t>
            </a:r>
            <a:r>
              <a:rPr lang="pl-PL" b="1" dirty="0" err="1" smtClean="0"/>
              <a:t>Schwabe</a:t>
            </a:r>
            <a:endParaRPr lang="pl-PL" b="1" dirty="0" smtClean="0"/>
          </a:p>
          <a:p>
            <a:r>
              <a:rPr lang="pl-PL" b="1" dirty="0" smtClean="0"/>
              <a:t>(1789-1875) – odkrywa </a:t>
            </a:r>
          </a:p>
          <a:p>
            <a:r>
              <a:rPr lang="pl-PL" b="1" dirty="0" smtClean="0"/>
              <a:t>cykliczność pojawiania </a:t>
            </a:r>
          </a:p>
          <a:p>
            <a:r>
              <a:rPr lang="pl-PL" b="1" dirty="0" smtClean="0"/>
              <a:t>się plam słonecznych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smtClean="0"/>
              <a:t>Cykl aktywności</a:t>
            </a:r>
            <a:endParaRPr lang="pl-PL" sz="3200" b="1" dirty="0"/>
          </a:p>
        </p:txBody>
      </p:sp>
      <p:pic>
        <p:nvPicPr>
          <p:cNvPr id="4" name="Picture 5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4771" y="1614397"/>
            <a:ext cx="5054435" cy="271180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sxt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6256811" y="4401108"/>
            <a:ext cx="2268016" cy="2268254"/>
          </a:xfrm>
          <a:prstGeom prst="rect">
            <a:avLst/>
          </a:prstGeom>
        </p:spPr>
      </p:pic>
      <p:pic>
        <p:nvPicPr>
          <p:cNvPr id="7" name="Obraz 6" descr="tricomp_prev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5568" y="4465916"/>
            <a:ext cx="5508039" cy="2220778"/>
          </a:xfrm>
          <a:prstGeom prst="rect">
            <a:avLst/>
          </a:prstGeom>
        </p:spPr>
      </p:pic>
      <p:pic>
        <p:nvPicPr>
          <p:cNvPr id="8" name="Obraz 7" descr="wykres motylkowy.jpeg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79206" y="2456891"/>
            <a:ext cx="2916021" cy="2039525"/>
          </a:xfrm>
          <a:prstGeom prst="rect">
            <a:avLst/>
          </a:prstGeom>
        </p:spPr>
      </p:pic>
      <p:pic>
        <p:nvPicPr>
          <p:cNvPr id="9" name="SOHO_EIT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0" cstate="print"/>
          <a:stretch>
            <a:fillRect/>
          </a:stretch>
        </p:blipFill>
        <p:spPr>
          <a:xfrm>
            <a:off x="165569" y="1225553"/>
            <a:ext cx="3175222" cy="3175557"/>
          </a:xfrm>
          <a:prstGeom prst="rect">
            <a:avLst/>
          </a:prstGeom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803208" y="1052736"/>
            <a:ext cx="4609440" cy="79928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pl-PL" b="1" dirty="0" smtClean="0"/>
              <a:t>W cyklu 11-sto letnim zmienia 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pl-PL" b="1" dirty="0" smtClean="0"/>
              <a:t>się ilość obszarów aktywnych 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pl-PL" b="1" dirty="0" smtClean="0"/>
              <a:t>widocznych w  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pl-PL" b="1" dirty="0" smtClean="0"/>
              <a:t>zakresach UV i X.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smtClean="0"/>
              <a:t>Cykl aktywności</a:t>
            </a:r>
            <a:endParaRPr lang="pl-PL" sz="3200" b="1" dirty="0"/>
          </a:p>
        </p:txBody>
      </p:sp>
      <p:pic>
        <p:nvPicPr>
          <p:cNvPr id="4" name="Obraz 7" descr="liczby_wolfa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170" y="1419975"/>
            <a:ext cx="3415946" cy="3997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8"/>
          <p:cNvSpPr txBox="1">
            <a:spLocks noChangeArrowheads="1"/>
          </p:cNvSpPr>
          <p:nvPr/>
        </p:nvSpPr>
        <p:spPr bwMode="auto">
          <a:xfrm>
            <a:off x="4507199" y="1627203"/>
            <a:ext cx="3952828" cy="119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r>
              <a:rPr lang="pl-PL" b="1" dirty="0"/>
              <a:t>Każde maksimum cyklu </a:t>
            </a:r>
            <a:r>
              <a:rPr lang="pl-PL" b="1" dirty="0" smtClean="0"/>
              <a:t>jest </a:t>
            </a:r>
            <a:r>
              <a:rPr lang="pl-PL" b="1" dirty="0"/>
              <a:t>inne</a:t>
            </a:r>
          </a:p>
          <a:p>
            <a:endParaRPr lang="pl-PL" b="1" dirty="0"/>
          </a:p>
          <a:p>
            <a:r>
              <a:rPr lang="pl-PL" b="1" dirty="0"/>
              <a:t>Były w przeszłości </a:t>
            </a:r>
            <a:r>
              <a:rPr lang="pl-PL" b="1" dirty="0" smtClean="0"/>
              <a:t>długie okresy </a:t>
            </a:r>
            <a:r>
              <a:rPr lang="pl-PL" b="1" dirty="0" smtClean="0"/>
              <a:t>gdy </a:t>
            </a:r>
            <a:r>
              <a:rPr lang="pl-PL" b="1" dirty="0"/>
              <a:t>na Słońcu nie </a:t>
            </a:r>
            <a:r>
              <a:rPr lang="pl-PL" b="1" dirty="0" smtClean="0"/>
              <a:t>obserwowano plam</a:t>
            </a:r>
            <a:endParaRPr lang="pl-PL" b="1" dirty="0"/>
          </a:p>
        </p:txBody>
      </p:sp>
      <p:pic>
        <p:nvPicPr>
          <p:cNvPr id="7" name="Obraz 6" descr="Halfa + wolf dla calego okresu aktywnosci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94394" y="3040157"/>
            <a:ext cx="5155205" cy="3589329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251520" y="5671566"/>
            <a:ext cx="3456384" cy="914753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r>
              <a:rPr lang="pl-PL" b="1" dirty="0" smtClean="0"/>
              <a:t>Istnieje wyraźny związek między</a:t>
            </a:r>
          </a:p>
          <a:p>
            <a:r>
              <a:rPr lang="pl-PL" b="1" dirty="0" smtClean="0"/>
              <a:t>ilością plam a </a:t>
            </a:r>
            <a:r>
              <a:rPr lang="pl-PL" b="1" dirty="0" smtClean="0"/>
              <a:t>średnią temperaturą</a:t>
            </a:r>
          </a:p>
          <a:p>
            <a:r>
              <a:rPr lang="pl-PL" b="1" dirty="0" smtClean="0"/>
              <a:t>na Ziemi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Cykl aktywności</a:t>
            </a:r>
            <a:endParaRPr lang="pl-PL" sz="3200" b="1" dirty="0"/>
          </a:p>
        </p:txBody>
      </p:sp>
      <p:pic>
        <p:nvPicPr>
          <p:cNvPr id="4" name="Obraz 8" descr="A Frost Fair on the Thames at Temple Stairs (1684) Abraham Hondiu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369" y="1938433"/>
            <a:ext cx="4173083" cy="2455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369" y="4595530"/>
            <a:ext cx="4147229" cy="140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11"/>
          <p:cNvSpPr txBox="1">
            <a:spLocks noChangeArrowheads="1"/>
          </p:cNvSpPr>
          <p:nvPr/>
        </p:nvSpPr>
        <p:spPr bwMode="auto">
          <a:xfrm>
            <a:off x="748773" y="1419975"/>
            <a:ext cx="2900566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r>
              <a:rPr lang="pl-PL" b="1" dirty="0"/>
              <a:t>Targ na zamarzniętej </a:t>
            </a:r>
            <a:r>
              <a:rPr lang="pl-PL" b="1" dirty="0" smtClean="0"/>
              <a:t>Tamizie</a:t>
            </a:r>
            <a:endParaRPr lang="pl-PL" b="1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6800" y="1549589"/>
            <a:ext cx="4312799" cy="1736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pole tekstowe 8"/>
          <p:cNvSpPr txBox="1"/>
          <p:nvPr/>
        </p:nvSpPr>
        <p:spPr>
          <a:xfrm>
            <a:off x="4743240" y="3649533"/>
            <a:ext cx="4221248" cy="2299747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pl-PL" b="1" dirty="0" smtClean="0"/>
              <a:t>Zamarzający Bałtyk – regularne </a:t>
            </a:r>
          </a:p>
          <a:p>
            <a:r>
              <a:rPr lang="pl-PL" b="1" dirty="0" smtClean="0"/>
              <a:t>„połączenie” ze Szwecją</a:t>
            </a:r>
          </a:p>
          <a:p>
            <a:endParaRPr lang="pl-PL" b="1" dirty="0" smtClean="0"/>
          </a:p>
          <a:p>
            <a:r>
              <a:rPr lang="pl-PL" b="1" dirty="0" smtClean="0"/>
              <a:t>Hetman Czarniecki „rzuca się przez morze”</a:t>
            </a:r>
          </a:p>
          <a:p>
            <a:r>
              <a:rPr lang="pl-PL" b="1" dirty="0" smtClean="0"/>
              <a:t>(cieśninę </a:t>
            </a:r>
            <a:r>
              <a:rPr lang="pl-PL" b="1" dirty="0" err="1" smtClean="0"/>
              <a:t>Allsund</a:t>
            </a:r>
            <a:r>
              <a:rPr lang="pl-PL" b="1" dirty="0" smtClean="0"/>
              <a:t>)</a:t>
            </a:r>
          </a:p>
          <a:p>
            <a:endParaRPr lang="pl-PL" b="1" dirty="0" smtClean="0"/>
          </a:p>
          <a:p>
            <a:r>
              <a:rPr lang="pl-PL" b="1" dirty="0" smtClean="0"/>
              <a:t>400 lat wcześniej Grenlandia była </a:t>
            </a:r>
          </a:p>
          <a:p>
            <a:r>
              <a:rPr lang="pl-PL" b="1" dirty="0" smtClean="0"/>
              <a:t>zieloną wyspą i została zasiedlona 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79512" y="6093296"/>
            <a:ext cx="4349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Druga połowa XVII w. – tzw. minimum </a:t>
            </a:r>
            <a:r>
              <a:rPr lang="pl-PL" sz="1600" b="1" dirty="0" err="1" smtClean="0"/>
              <a:t>Maundera</a:t>
            </a:r>
            <a:endParaRPr lang="pl-PL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Słońce aktywne</a:t>
            </a:r>
            <a:endParaRPr lang="pl-PL" sz="3200" b="1" dirty="0"/>
          </a:p>
        </p:txBody>
      </p:sp>
      <p:pic>
        <p:nvPicPr>
          <p:cNvPr id="4" name="multisun_640x480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84573" y="980728"/>
            <a:ext cx="7574854" cy="56817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Obszar aktywny</a:t>
            </a:r>
            <a:endParaRPr lang="pl-PL" sz="3200" b="1" dirty="0"/>
          </a:p>
        </p:txBody>
      </p:sp>
      <p:sp>
        <p:nvSpPr>
          <p:cNvPr id="4" name="pole tekstowe 8"/>
          <p:cNvSpPr txBox="1">
            <a:spLocks noChangeArrowheads="1"/>
          </p:cNvSpPr>
          <p:nvPr/>
        </p:nvSpPr>
        <p:spPr bwMode="auto">
          <a:xfrm>
            <a:off x="4499992" y="4004255"/>
            <a:ext cx="3992147" cy="2853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r>
              <a:rPr lang="pl-PL" b="1" dirty="0"/>
              <a:t>Miejsce w atmosferze słonecznej </a:t>
            </a:r>
          </a:p>
          <a:p>
            <a:r>
              <a:rPr lang="pl-PL" b="1" dirty="0"/>
              <a:t>obserwowane w okolicach plam</a:t>
            </a:r>
          </a:p>
          <a:p>
            <a:endParaRPr lang="pl-PL" b="1" dirty="0"/>
          </a:p>
          <a:p>
            <a:r>
              <a:rPr lang="pl-PL" b="1" dirty="0"/>
              <a:t>Wygląda inaczej w różnych zakresach</a:t>
            </a:r>
          </a:p>
          <a:p>
            <a:r>
              <a:rPr lang="pl-PL" b="1" dirty="0"/>
              <a:t>fal elektromagnetycznych – duży rozrzut</a:t>
            </a:r>
          </a:p>
          <a:p>
            <a:r>
              <a:rPr lang="pl-PL" b="1" dirty="0"/>
              <a:t>temperatur</a:t>
            </a:r>
          </a:p>
          <a:p>
            <a:endParaRPr lang="pl-PL" b="1" dirty="0"/>
          </a:p>
          <a:p>
            <a:r>
              <a:rPr lang="pl-PL" b="1" dirty="0"/>
              <a:t>Pojawiają się w nim różnego rodzaju </a:t>
            </a:r>
          </a:p>
          <a:p>
            <a:r>
              <a:rPr lang="pl-PL" b="1" dirty="0"/>
              <a:t>zjawiska dynamiczne takie jak </a:t>
            </a:r>
          </a:p>
          <a:p>
            <a:r>
              <a:rPr lang="pl-PL" b="1" dirty="0"/>
              <a:t>rozbłyski czy CME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980728"/>
            <a:ext cx="4406431" cy="2885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Obraz 7" descr="stackplot1999080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908720"/>
            <a:ext cx="3478009" cy="584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Słońce - gwiazda</a:t>
            </a:r>
            <a:endParaRPr lang="pl-PL" sz="3200" b="1" dirty="0"/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4716016" y="980728"/>
            <a:ext cx="4245120" cy="4271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300" b="1" dirty="0" err="1">
                <a:latin typeface="Verdana" pitchFamily="34" charset="0"/>
              </a:rPr>
              <a:t>Promień</a:t>
            </a:r>
            <a:endParaRPr lang="en-GB" sz="1300" b="1" dirty="0">
              <a:latin typeface="Verdana" pitchFamily="34" charset="0"/>
            </a:endParaRPr>
          </a:p>
          <a:p>
            <a:pPr algn="r"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300" b="1" dirty="0">
                <a:latin typeface="Verdana" pitchFamily="34" charset="0"/>
              </a:rPr>
              <a:t>696 000 km (109 </a:t>
            </a:r>
            <a:r>
              <a:rPr lang="en-GB" sz="1300" b="1" dirty="0" err="1">
                <a:latin typeface="Verdana" pitchFamily="34" charset="0"/>
              </a:rPr>
              <a:t>promieni</a:t>
            </a:r>
            <a:r>
              <a:rPr lang="en-GB" sz="1300" b="1" dirty="0">
                <a:latin typeface="Verdana" pitchFamily="34" charset="0"/>
              </a:rPr>
              <a:t> </a:t>
            </a:r>
            <a:r>
              <a:rPr lang="en-GB" sz="1300" b="1" dirty="0" err="1">
                <a:latin typeface="Verdana" pitchFamily="34" charset="0"/>
              </a:rPr>
              <a:t>ziemskich</a:t>
            </a:r>
            <a:r>
              <a:rPr lang="en-GB" sz="1300" b="1" dirty="0">
                <a:latin typeface="Verdana" pitchFamily="34" charset="0"/>
              </a:rPr>
              <a:t>)</a:t>
            </a:r>
          </a:p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300" b="1" dirty="0" err="1">
                <a:latin typeface="Verdana" pitchFamily="34" charset="0"/>
              </a:rPr>
              <a:t>Okres</a:t>
            </a:r>
            <a:r>
              <a:rPr lang="en-GB" sz="1300" b="1" dirty="0">
                <a:latin typeface="Verdana" pitchFamily="34" charset="0"/>
              </a:rPr>
              <a:t> </a:t>
            </a:r>
            <a:r>
              <a:rPr lang="en-GB" sz="1300" b="1" dirty="0" err="1">
                <a:latin typeface="Verdana" pitchFamily="34" charset="0"/>
              </a:rPr>
              <a:t>obrotu</a:t>
            </a:r>
            <a:endParaRPr lang="en-GB" sz="1300" b="1" dirty="0">
              <a:latin typeface="Verdana" pitchFamily="34" charset="0"/>
            </a:endParaRPr>
          </a:p>
          <a:p>
            <a:pPr algn="r"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300" b="1" dirty="0">
                <a:latin typeface="Verdana" pitchFamily="34" charset="0"/>
              </a:rPr>
              <a:t>27 </a:t>
            </a:r>
            <a:r>
              <a:rPr lang="en-GB" sz="1300" b="1" dirty="0" err="1">
                <a:latin typeface="Verdana" pitchFamily="34" charset="0"/>
              </a:rPr>
              <a:t>dni</a:t>
            </a:r>
            <a:r>
              <a:rPr lang="en-GB" sz="1300" b="1" dirty="0">
                <a:latin typeface="Verdana" pitchFamily="34" charset="0"/>
              </a:rPr>
              <a:t> (</a:t>
            </a:r>
            <a:r>
              <a:rPr lang="en-GB" sz="1300" b="1" dirty="0" err="1">
                <a:latin typeface="Verdana" pitchFamily="34" charset="0"/>
              </a:rPr>
              <a:t>równik</a:t>
            </a:r>
            <a:r>
              <a:rPr lang="en-GB" sz="1300" b="1" dirty="0">
                <a:latin typeface="Verdana" pitchFamily="34" charset="0"/>
              </a:rPr>
              <a:t>) do 31 </a:t>
            </a:r>
            <a:r>
              <a:rPr lang="en-GB" sz="1300" b="1" dirty="0" err="1">
                <a:latin typeface="Verdana" pitchFamily="34" charset="0"/>
              </a:rPr>
              <a:t>dni</a:t>
            </a:r>
            <a:r>
              <a:rPr lang="en-GB" sz="1300" b="1" dirty="0">
                <a:latin typeface="Verdana" pitchFamily="34" charset="0"/>
              </a:rPr>
              <a:t> (</a:t>
            </a:r>
            <a:r>
              <a:rPr lang="en-GB" sz="1300" b="1" dirty="0" err="1">
                <a:latin typeface="Verdana" pitchFamily="34" charset="0"/>
              </a:rPr>
              <a:t>okolice</a:t>
            </a:r>
            <a:r>
              <a:rPr lang="en-GB" sz="1300" b="1" dirty="0">
                <a:latin typeface="Verdana" pitchFamily="34" charset="0"/>
              </a:rPr>
              <a:t> </a:t>
            </a:r>
            <a:r>
              <a:rPr lang="en-GB" sz="1300" b="1" dirty="0" err="1">
                <a:latin typeface="Verdana" pitchFamily="34" charset="0"/>
              </a:rPr>
              <a:t>biegunów</a:t>
            </a:r>
            <a:r>
              <a:rPr lang="en-GB" sz="1300" b="1" dirty="0">
                <a:latin typeface="Verdana" pitchFamily="34" charset="0"/>
              </a:rPr>
              <a:t>)</a:t>
            </a:r>
          </a:p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300" b="1" dirty="0" err="1">
                <a:latin typeface="Verdana" pitchFamily="34" charset="0"/>
              </a:rPr>
              <a:t>Temperatura</a:t>
            </a:r>
            <a:r>
              <a:rPr lang="en-GB" sz="1300" b="1" dirty="0">
                <a:latin typeface="Verdana" pitchFamily="34" charset="0"/>
              </a:rPr>
              <a:t> </a:t>
            </a:r>
            <a:r>
              <a:rPr lang="en-GB" sz="1300" b="1" dirty="0" err="1">
                <a:latin typeface="Verdana" pitchFamily="34" charset="0"/>
              </a:rPr>
              <a:t>powierzchni</a:t>
            </a:r>
            <a:endParaRPr lang="en-GB" sz="1300" b="1" dirty="0">
              <a:latin typeface="Verdana" pitchFamily="34" charset="0"/>
            </a:endParaRPr>
          </a:p>
          <a:p>
            <a:pPr algn="r"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300" b="1" dirty="0">
                <a:latin typeface="Verdana" pitchFamily="34" charset="0"/>
              </a:rPr>
              <a:t>5 800 K  (</a:t>
            </a:r>
            <a:r>
              <a:rPr lang="en-GB" sz="1300" b="1" dirty="0" err="1">
                <a:latin typeface="Verdana" pitchFamily="34" charset="0"/>
              </a:rPr>
              <a:t>średnia</a:t>
            </a:r>
            <a:r>
              <a:rPr lang="en-GB" sz="1300" b="1" dirty="0">
                <a:latin typeface="Verdana" pitchFamily="34" charset="0"/>
              </a:rPr>
              <a:t>)</a:t>
            </a:r>
          </a:p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300" b="1" dirty="0" err="1">
                <a:latin typeface="Verdana" pitchFamily="34" charset="0"/>
              </a:rPr>
              <a:t>Masa</a:t>
            </a:r>
            <a:endParaRPr lang="en-GB" sz="1300" b="1" dirty="0">
              <a:latin typeface="Verdana" pitchFamily="34" charset="0"/>
            </a:endParaRPr>
          </a:p>
          <a:p>
            <a:pPr algn="r"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300" b="1" dirty="0">
                <a:latin typeface="Verdana" pitchFamily="34" charset="0"/>
              </a:rPr>
              <a:t> 2*10</a:t>
            </a:r>
            <a:r>
              <a:rPr lang="en-GB" sz="1300" b="1" baseline="24000" dirty="0">
                <a:latin typeface="Verdana" pitchFamily="34" charset="0"/>
              </a:rPr>
              <a:t>30</a:t>
            </a:r>
            <a:r>
              <a:rPr lang="en-GB" sz="1300" b="1" dirty="0">
                <a:latin typeface="Verdana" pitchFamily="34" charset="0"/>
              </a:rPr>
              <a:t> kg (300 000 </a:t>
            </a:r>
            <a:r>
              <a:rPr lang="en-GB" sz="1300" b="1" dirty="0" err="1">
                <a:latin typeface="Verdana" pitchFamily="34" charset="0"/>
              </a:rPr>
              <a:t>razy</a:t>
            </a:r>
            <a:r>
              <a:rPr lang="en-GB" sz="1300" b="1" dirty="0">
                <a:latin typeface="Verdana" pitchFamily="34" charset="0"/>
              </a:rPr>
              <a:t> </a:t>
            </a:r>
            <a:r>
              <a:rPr lang="en-GB" sz="1300" b="1" dirty="0" err="1">
                <a:latin typeface="Verdana" pitchFamily="34" charset="0"/>
              </a:rPr>
              <a:t>więcej</a:t>
            </a:r>
            <a:r>
              <a:rPr lang="en-GB" sz="1300" b="1" dirty="0">
                <a:latin typeface="Verdana" pitchFamily="34" charset="0"/>
              </a:rPr>
              <a:t> </a:t>
            </a:r>
            <a:r>
              <a:rPr lang="en-GB" sz="1300" b="1" dirty="0" err="1">
                <a:latin typeface="Verdana" pitchFamily="34" charset="0"/>
              </a:rPr>
              <a:t>od</a:t>
            </a:r>
            <a:r>
              <a:rPr lang="en-GB" sz="1300" b="1" dirty="0">
                <a:latin typeface="Verdana" pitchFamily="34" charset="0"/>
              </a:rPr>
              <a:t> </a:t>
            </a:r>
            <a:r>
              <a:rPr lang="en-GB" sz="1300" b="1" dirty="0" err="1">
                <a:latin typeface="Verdana" pitchFamily="34" charset="0"/>
              </a:rPr>
              <a:t>masy</a:t>
            </a:r>
            <a:r>
              <a:rPr lang="en-GB" sz="1300" b="1" dirty="0">
                <a:latin typeface="Verdana" pitchFamily="34" charset="0"/>
              </a:rPr>
              <a:t> </a:t>
            </a:r>
            <a:r>
              <a:rPr lang="en-GB" sz="1300" b="1" dirty="0" err="1">
                <a:latin typeface="Verdana" pitchFamily="34" charset="0"/>
              </a:rPr>
              <a:t>Ziemi</a:t>
            </a:r>
            <a:r>
              <a:rPr lang="en-GB" sz="1300" b="1" dirty="0">
                <a:latin typeface="Verdana" pitchFamily="34" charset="0"/>
              </a:rPr>
              <a:t>)</a:t>
            </a:r>
          </a:p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300" b="1" dirty="0" err="1">
                <a:latin typeface="Verdana" pitchFamily="34" charset="0"/>
              </a:rPr>
              <a:t>Skład</a:t>
            </a:r>
            <a:r>
              <a:rPr lang="en-GB" sz="1300" b="1" dirty="0">
                <a:latin typeface="Verdana" pitchFamily="34" charset="0"/>
              </a:rPr>
              <a:t> </a:t>
            </a:r>
            <a:r>
              <a:rPr lang="en-GB" sz="1300" b="1" dirty="0" err="1">
                <a:latin typeface="Verdana" pitchFamily="34" charset="0"/>
              </a:rPr>
              <a:t>chemiczny</a:t>
            </a:r>
            <a:endParaRPr lang="en-GB" sz="1300" b="1" dirty="0">
              <a:latin typeface="Verdana" pitchFamily="34" charset="0"/>
            </a:endParaRPr>
          </a:p>
          <a:p>
            <a:pPr algn="r"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300" b="1" dirty="0">
                <a:latin typeface="Verdana" pitchFamily="34" charset="0"/>
              </a:rPr>
              <a:t>70% </a:t>
            </a:r>
            <a:r>
              <a:rPr lang="en-GB" sz="1300" b="1" dirty="0" err="1">
                <a:latin typeface="Verdana" pitchFamily="34" charset="0"/>
              </a:rPr>
              <a:t>wodór</a:t>
            </a:r>
            <a:r>
              <a:rPr lang="en-GB" sz="1300" b="1" dirty="0">
                <a:latin typeface="Verdana" pitchFamily="34" charset="0"/>
              </a:rPr>
              <a:t>, 28% </a:t>
            </a:r>
            <a:r>
              <a:rPr lang="en-GB" sz="1300" b="1" dirty="0" err="1">
                <a:latin typeface="Verdana" pitchFamily="34" charset="0"/>
              </a:rPr>
              <a:t>hel</a:t>
            </a:r>
            <a:r>
              <a:rPr lang="en-GB" sz="1300" b="1" dirty="0">
                <a:latin typeface="Verdana" pitchFamily="34" charset="0"/>
              </a:rPr>
              <a:t>, 2% </a:t>
            </a:r>
            <a:r>
              <a:rPr lang="en-GB" sz="1300" b="1" dirty="0" err="1">
                <a:latin typeface="Verdana" pitchFamily="34" charset="0"/>
              </a:rPr>
              <a:t>inne</a:t>
            </a:r>
            <a:endParaRPr lang="en-GB" sz="1300" b="1" dirty="0">
              <a:latin typeface="Verdana" pitchFamily="34" charset="0"/>
            </a:endParaRPr>
          </a:p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300" b="1" dirty="0" err="1">
                <a:latin typeface="Verdana" pitchFamily="34" charset="0"/>
              </a:rPr>
              <a:t>Temperatura</a:t>
            </a:r>
            <a:r>
              <a:rPr lang="en-GB" sz="1300" b="1" dirty="0">
                <a:latin typeface="Verdana" pitchFamily="34" charset="0"/>
              </a:rPr>
              <a:t> w </a:t>
            </a:r>
            <a:r>
              <a:rPr lang="en-GB" sz="1300" b="1" dirty="0" err="1">
                <a:latin typeface="Verdana" pitchFamily="34" charset="0"/>
              </a:rPr>
              <a:t>centrum</a:t>
            </a:r>
            <a:endParaRPr lang="en-GB" sz="1300" b="1" dirty="0">
              <a:latin typeface="Verdana" pitchFamily="34" charset="0"/>
            </a:endParaRPr>
          </a:p>
          <a:p>
            <a:pPr algn="r"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300" b="1" dirty="0">
                <a:latin typeface="Verdana" pitchFamily="34" charset="0"/>
              </a:rPr>
              <a:t>15 </a:t>
            </a:r>
            <a:r>
              <a:rPr lang="en-GB" sz="1300" b="1" dirty="0" err="1">
                <a:latin typeface="Verdana" pitchFamily="34" charset="0"/>
              </a:rPr>
              <a:t>milionów</a:t>
            </a:r>
            <a:r>
              <a:rPr lang="en-GB" sz="1300" b="1" dirty="0">
                <a:latin typeface="Verdana" pitchFamily="34" charset="0"/>
              </a:rPr>
              <a:t> K</a:t>
            </a:r>
          </a:p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300" b="1" dirty="0" err="1">
                <a:latin typeface="Verdana" pitchFamily="34" charset="0"/>
              </a:rPr>
              <a:t>Wiek</a:t>
            </a:r>
            <a:r>
              <a:rPr lang="en-GB" sz="1300" b="1" dirty="0">
                <a:latin typeface="Verdana" pitchFamily="34" charset="0"/>
              </a:rPr>
              <a:t> </a:t>
            </a:r>
          </a:p>
          <a:p>
            <a:pPr algn="r"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300" b="1" dirty="0">
                <a:latin typeface="Verdana" pitchFamily="34" charset="0"/>
              </a:rPr>
              <a:t>5 </a:t>
            </a:r>
            <a:r>
              <a:rPr lang="en-GB" sz="1300" b="1" dirty="0" err="1">
                <a:latin typeface="Verdana" pitchFamily="34" charset="0"/>
              </a:rPr>
              <a:t>miliardów</a:t>
            </a:r>
            <a:r>
              <a:rPr lang="en-GB" sz="1300" b="1" dirty="0">
                <a:latin typeface="Verdana" pitchFamily="34" charset="0"/>
              </a:rPr>
              <a:t> lat</a:t>
            </a:r>
          </a:p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endParaRPr lang="en-GB" sz="1300" b="1" dirty="0">
              <a:solidFill>
                <a:srgbClr val="FFFF00"/>
              </a:solidFill>
              <a:latin typeface="Verdana" pitchFamily="34" charset="0"/>
            </a:endParaRPr>
          </a:p>
        </p:txBody>
      </p:sp>
      <p:pic>
        <p:nvPicPr>
          <p:cNvPr id="18" name="Picture 8" descr="wsz04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789040"/>
            <a:ext cx="4248472" cy="2952496"/>
          </a:xfrm>
          <a:prstGeom prst="rect">
            <a:avLst/>
          </a:prstGeom>
          <a:noFill/>
          <a:ln w="12700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19" name="Picture 10" descr="wsz06_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4104456" cy="2509089"/>
          </a:xfrm>
          <a:prstGeom prst="rect">
            <a:avLst/>
          </a:prstGeom>
          <a:noFill/>
          <a:ln w="12700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4293096"/>
            <a:ext cx="2459116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Obszar aktywny</a:t>
            </a:r>
            <a:endParaRPr lang="pl-PL" sz="3200" b="1" dirty="0"/>
          </a:p>
        </p:txBody>
      </p:sp>
      <p:pic>
        <p:nvPicPr>
          <p:cNvPr id="8" name="multiwave20100408_sm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87715" y="1131590"/>
            <a:ext cx="8168569" cy="4594820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4279291" y="6021288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hlinkClick r:id="rId4" action="ppaction://hlinkfile"/>
              </a:rPr>
              <a:t>SDO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Rozbłyski</a:t>
            </a:r>
            <a:endParaRPr lang="pl-PL" sz="32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84782"/>
            <a:ext cx="4320000" cy="3240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569" y="2845735"/>
            <a:ext cx="4320000" cy="267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pole tekstowe 6"/>
          <p:cNvSpPr txBox="1"/>
          <p:nvPr/>
        </p:nvSpPr>
        <p:spPr>
          <a:xfrm>
            <a:off x="295170" y="1679204"/>
            <a:ext cx="4198165" cy="914753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pl-PL" b="1" dirty="0" smtClean="0"/>
              <a:t>Richard </a:t>
            </a:r>
            <a:r>
              <a:rPr lang="pl-PL" b="1" dirty="0" err="1" smtClean="0"/>
              <a:t>Carrington</a:t>
            </a:r>
            <a:r>
              <a:rPr lang="pl-PL" b="1" dirty="0" smtClean="0"/>
              <a:t> obserwuje </a:t>
            </a:r>
          </a:p>
          <a:p>
            <a:r>
              <a:rPr lang="pl-PL" b="1" dirty="0" smtClean="0"/>
              <a:t>1 września 1859 r. gwałtowne pojaśnienie </a:t>
            </a:r>
          </a:p>
          <a:p>
            <a:r>
              <a:rPr lang="pl-PL" b="1" dirty="0" smtClean="0"/>
              <a:t>w okolicy obserwowanych plam</a:t>
            </a:r>
            <a:endParaRPr lang="pl-PL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4701601" y="5049181"/>
            <a:ext cx="4202076" cy="1191752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pl-PL" b="1" dirty="0" smtClean="0"/>
              <a:t>Balfour Stewart, dyrektor obserwatorium </a:t>
            </a:r>
          </a:p>
          <a:p>
            <a:r>
              <a:rPr lang="pl-PL" b="1" dirty="0" err="1" smtClean="0"/>
              <a:t>Kew</a:t>
            </a:r>
            <a:r>
              <a:rPr lang="pl-PL" b="1" dirty="0" smtClean="0"/>
              <a:t> Garden rejestruje gwałtowne zmiany </a:t>
            </a:r>
          </a:p>
          <a:p>
            <a:r>
              <a:rPr lang="pl-PL" b="1" dirty="0" smtClean="0"/>
              <a:t>pola magnetycznego mierzonego za </a:t>
            </a:r>
          </a:p>
          <a:p>
            <a:r>
              <a:rPr lang="pl-PL" b="1" dirty="0" smtClean="0"/>
              <a:t>pomocą superczułego kompasu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Rozbłyski</a:t>
            </a:r>
            <a:endParaRPr lang="pl-PL" sz="3200" b="1" dirty="0"/>
          </a:p>
        </p:txBody>
      </p:sp>
      <p:grpSp>
        <p:nvGrpSpPr>
          <p:cNvPr id="4" name="Grupa 3"/>
          <p:cNvGrpSpPr/>
          <p:nvPr/>
        </p:nvGrpSpPr>
        <p:grpSpPr>
          <a:xfrm>
            <a:off x="-642974" y="-99392"/>
            <a:ext cx="7897800" cy="3241675"/>
            <a:chOff x="263524" y="1181104"/>
            <a:chExt cx="7897800" cy="3241675"/>
          </a:xfrm>
        </p:grpSpPr>
        <p:grpSp>
          <p:nvGrpSpPr>
            <p:cNvPr id="6" name="Grupa 27"/>
            <p:cNvGrpSpPr/>
            <p:nvPr/>
          </p:nvGrpSpPr>
          <p:grpSpPr>
            <a:xfrm>
              <a:off x="263524" y="2030140"/>
              <a:ext cx="4991098" cy="2384425"/>
              <a:chOff x="263525" y="2030140"/>
              <a:chExt cx="4978400" cy="2384425"/>
            </a:xfrm>
          </p:grpSpPr>
          <p:sp>
            <p:nvSpPr>
              <p:cNvPr id="25" name="Arc 2"/>
              <p:cNvSpPr>
                <a:spLocks/>
              </p:cNvSpPr>
              <p:nvPr/>
            </p:nvSpPr>
            <p:spPr bwMode="auto">
              <a:xfrm rot="1679409">
                <a:off x="876300" y="2533378"/>
                <a:ext cx="1968500" cy="1689100"/>
              </a:xfrm>
              <a:custGeom>
                <a:avLst/>
                <a:gdLst>
                  <a:gd name="G0" fmla="+- 2586 0 0"/>
                  <a:gd name="G1" fmla="+- 21600 0 0"/>
                  <a:gd name="G2" fmla="+- 21600 0 0"/>
                  <a:gd name="T0" fmla="*/ 0 w 23938"/>
                  <a:gd name="T1" fmla="*/ 155 h 21600"/>
                  <a:gd name="T2" fmla="*/ 23938 w 23938"/>
                  <a:gd name="T3" fmla="*/ 18338 h 21600"/>
                  <a:gd name="T4" fmla="*/ 2586 w 23938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938" h="21600" fill="none" extrusionOk="0">
                    <a:moveTo>
                      <a:pt x="0" y="155"/>
                    </a:moveTo>
                    <a:cubicBezTo>
                      <a:pt x="858" y="51"/>
                      <a:pt x="1721" y="-1"/>
                      <a:pt x="2586" y="0"/>
                    </a:cubicBezTo>
                    <a:cubicBezTo>
                      <a:pt x="13255" y="0"/>
                      <a:pt x="22326" y="7790"/>
                      <a:pt x="23938" y="18337"/>
                    </a:cubicBezTo>
                  </a:path>
                  <a:path w="23938" h="21600" stroke="0" extrusionOk="0">
                    <a:moveTo>
                      <a:pt x="0" y="155"/>
                    </a:moveTo>
                    <a:cubicBezTo>
                      <a:pt x="858" y="51"/>
                      <a:pt x="1721" y="-1"/>
                      <a:pt x="2586" y="0"/>
                    </a:cubicBezTo>
                    <a:cubicBezTo>
                      <a:pt x="13255" y="0"/>
                      <a:pt x="22326" y="7790"/>
                      <a:pt x="23938" y="18337"/>
                    </a:cubicBezTo>
                    <a:lnTo>
                      <a:pt x="2586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6" name="Arc 3"/>
              <p:cNvSpPr>
                <a:spLocks/>
              </p:cNvSpPr>
              <p:nvPr/>
            </p:nvSpPr>
            <p:spPr bwMode="auto">
              <a:xfrm rot="-18051738" flipH="1" flipV="1">
                <a:off x="2298700" y="1966640"/>
                <a:ext cx="1898650" cy="207645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14 w 18758"/>
                  <a:gd name="T1" fmla="*/ 0 h 21600"/>
                  <a:gd name="T2" fmla="*/ 18758 w 18758"/>
                  <a:gd name="T3" fmla="*/ 10891 h 21600"/>
                  <a:gd name="T4" fmla="*/ 0 w 18758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758" h="21600" fill="none" extrusionOk="0">
                    <a:moveTo>
                      <a:pt x="13" y="0"/>
                    </a:moveTo>
                    <a:cubicBezTo>
                      <a:pt x="7763" y="5"/>
                      <a:pt x="14916" y="4160"/>
                      <a:pt x="18758" y="10890"/>
                    </a:cubicBezTo>
                  </a:path>
                  <a:path w="18758" h="21600" stroke="0" extrusionOk="0">
                    <a:moveTo>
                      <a:pt x="13" y="0"/>
                    </a:moveTo>
                    <a:cubicBezTo>
                      <a:pt x="7763" y="5"/>
                      <a:pt x="14916" y="4160"/>
                      <a:pt x="18758" y="1089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7" name="Arc 4"/>
              <p:cNvSpPr>
                <a:spLocks/>
              </p:cNvSpPr>
              <p:nvPr/>
            </p:nvSpPr>
            <p:spPr bwMode="auto">
              <a:xfrm rot="-18051738" flipH="1" flipV="1">
                <a:off x="2374900" y="1969815"/>
                <a:ext cx="1905000" cy="2076450"/>
              </a:xfrm>
              <a:custGeom>
                <a:avLst/>
                <a:gdLst>
                  <a:gd name="G0" fmla="+- 78 0 0"/>
                  <a:gd name="G1" fmla="+- 21600 0 0"/>
                  <a:gd name="G2" fmla="+- 21600 0 0"/>
                  <a:gd name="T0" fmla="*/ 0 w 18815"/>
                  <a:gd name="T1" fmla="*/ 0 h 21600"/>
                  <a:gd name="T2" fmla="*/ 18815 w 18815"/>
                  <a:gd name="T3" fmla="*/ 10854 h 21600"/>
                  <a:gd name="T4" fmla="*/ 78 w 18815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815" h="21600" fill="none" extrusionOk="0">
                    <a:moveTo>
                      <a:pt x="0" y="0"/>
                    </a:moveTo>
                    <a:cubicBezTo>
                      <a:pt x="26" y="0"/>
                      <a:pt x="52" y="-1"/>
                      <a:pt x="78" y="0"/>
                    </a:cubicBezTo>
                    <a:cubicBezTo>
                      <a:pt x="7817" y="0"/>
                      <a:pt x="14964" y="4140"/>
                      <a:pt x="18815" y="10853"/>
                    </a:cubicBezTo>
                  </a:path>
                  <a:path w="18815" h="21600" stroke="0" extrusionOk="0">
                    <a:moveTo>
                      <a:pt x="0" y="0"/>
                    </a:moveTo>
                    <a:cubicBezTo>
                      <a:pt x="26" y="0"/>
                      <a:pt x="52" y="-1"/>
                      <a:pt x="78" y="0"/>
                    </a:cubicBezTo>
                    <a:cubicBezTo>
                      <a:pt x="7817" y="0"/>
                      <a:pt x="14964" y="4140"/>
                      <a:pt x="18815" y="10853"/>
                    </a:cubicBezTo>
                    <a:lnTo>
                      <a:pt x="78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8" name="Arc 5"/>
              <p:cNvSpPr>
                <a:spLocks/>
              </p:cNvSpPr>
              <p:nvPr/>
            </p:nvSpPr>
            <p:spPr bwMode="auto">
              <a:xfrm rot="-18051738" flipH="1" flipV="1">
                <a:off x="2476500" y="1966640"/>
                <a:ext cx="1905000" cy="2076450"/>
              </a:xfrm>
              <a:custGeom>
                <a:avLst/>
                <a:gdLst>
                  <a:gd name="G0" fmla="+- 223 0 0"/>
                  <a:gd name="G1" fmla="+- 21600 0 0"/>
                  <a:gd name="G2" fmla="+- 21600 0 0"/>
                  <a:gd name="T0" fmla="*/ 0 w 18813"/>
                  <a:gd name="T1" fmla="*/ 1 h 21600"/>
                  <a:gd name="T2" fmla="*/ 18813 w 18813"/>
                  <a:gd name="T3" fmla="*/ 10601 h 21600"/>
                  <a:gd name="T4" fmla="*/ 223 w 18813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813" h="21600" fill="none" extrusionOk="0">
                    <a:moveTo>
                      <a:pt x="0" y="1"/>
                    </a:moveTo>
                    <a:cubicBezTo>
                      <a:pt x="74" y="0"/>
                      <a:pt x="148" y="-1"/>
                      <a:pt x="223" y="0"/>
                    </a:cubicBezTo>
                    <a:cubicBezTo>
                      <a:pt x="7857" y="0"/>
                      <a:pt x="14925" y="4030"/>
                      <a:pt x="18812" y="10601"/>
                    </a:cubicBezTo>
                  </a:path>
                  <a:path w="18813" h="21600" stroke="0" extrusionOk="0">
                    <a:moveTo>
                      <a:pt x="0" y="1"/>
                    </a:moveTo>
                    <a:cubicBezTo>
                      <a:pt x="74" y="0"/>
                      <a:pt x="148" y="-1"/>
                      <a:pt x="223" y="0"/>
                    </a:cubicBezTo>
                    <a:cubicBezTo>
                      <a:pt x="7857" y="0"/>
                      <a:pt x="14925" y="4030"/>
                      <a:pt x="18812" y="10601"/>
                    </a:cubicBezTo>
                    <a:lnTo>
                      <a:pt x="22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9" name="Arc 6"/>
              <p:cNvSpPr>
                <a:spLocks/>
              </p:cNvSpPr>
              <p:nvPr/>
            </p:nvSpPr>
            <p:spPr bwMode="auto">
              <a:xfrm rot="-18051738" flipH="1" flipV="1">
                <a:off x="2640012" y="1974578"/>
                <a:ext cx="1965325" cy="2076450"/>
              </a:xfrm>
              <a:custGeom>
                <a:avLst/>
                <a:gdLst>
                  <a:gd name="G0" fmla="+- 842 0 0"/>
                  <a:gd name="G1" fmla="+- 21600 0 0"/>
                  <a:gd name="G2" fmla="+- 21600 0 0"/>
                  <a:gd name="T0" fmla="*/ 0 w 19400"/>
                  <a:gd name="T1" fmla="*/ 16 h 21600"/>
                  <a:gd name="T2" fmla="*/ 19400 w 19400"/>
                  <a:gd name="T3" fmla="*/ 10548 h 21600"/>
                  <a:gd name="T4" fmla="*/ 842 w 194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400" h="21600" fill="none" extrusionOk="0">
                    <a:moveTo>
                      <a:pt x="0" y="16"/>
                    </a:moveTo>
                    <a:cubicBezTo>
                      <a:pt x="280" y="5"/>
                      <a:pt x="561" y="-1"/>
                      <a:pt x="842" y="0"/>
                    </a:cubicBezTo>
                    <a:cubicBezTo>
                      <a:pt x="8454" y="0"/>
                      <a:pt x="15505" y="4007"/>
                      <a:pt x="19400" y="10547"/>
                    </a:cubicBezTo>
                  </a:path>
                  <a:path w="19400" h="21600" stroke="0" extrusionOk="0">
                    <a:moveTo>
                      <a:pt x="0" y="16"/>
                    </a:moveTo>
                    <a:cubicBezTo>
                      <a:pt x="280" y="5"/>
                      <a:pt x="561" y="-1"/>
                      <a:pt x="842" y="0"/>
                    </a:cubicBezTo>
                    <a:cubicBezTo>
                      <a:pt x="8454" y="0"/>
                      <a:pt x="15505" y="4007"/>
                      <a:pt x="19400" y="10547"/>
                    </a:cubicBezTo>
                    <a:lnTo>
                      <a:pt x="84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0" name="Arc 7"/>
              <p:cNvSpPr>
                <a:spLocks/>
              </p:cNvSpPr>
              <p:nvPr/>
            </p:nvSpPr>
            <p:spPr bwMode="auto">
              <a:xfrm rot="-18051738" flipH="1" flipV="1">
                <a:off x="2901950" y="1977753"/>
                <a:ext cx="1946275" cy="2076450"/>
              </a:xfrm>
              <a:custGeom>
                <a:avLst/>
                <a:gdLst>
                  <a:gd name="G0" fmla="+- 702 0 0"/>
                  <a:gd name="G1" fmla="+- 21600 0 0"/>
                  <a:gd name="G2" fmla="+- 21600 0 0"/>
                  <a:gd name="T0" fmla="*/ 0 w 19203"/>
                  <a:gd name="T1" fmla="*/ 11 h 21600"/>
                  <a:gd name="T2" fmla="*/ 19203 w 19203"/>
                  <a:gd name="T3" fmla="*/ 10453 h 21600"/>
                  <a:gd name="T4" fmla="*/ 702 w 19203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203" h="21600" fill="none" extrusionOk="0">
                    <a:moveTo>
                      <a:pt x="0" y="11"/>
                    </a:moveTo>
                    <a:cubicBezTo>
                      <a:pt x="233" y="3"/>
                      <a:pt x="467" y="-1"/>
                      <a:pt x="702" y="0"/>
                    </a:cubicBezTo>
                    <a:cubicBezTo>
                      <a:pt x="8275" y="0"/>
                      <a:pt x="15295" y="3966"/>
                      <a:pt x="19203" y="10452"/>
                    </a:cubicBezTo>
                  </a:path>
                  <a:path w="19203" h="21600" stroke="0" extrusionOk="0">
                    <a:moveTo>
                      <a:pt x="0" y="11"/>
                    </a:moveTo>
                    <a:cubicBezTo>
                      <a:pt x="233" y="3"/>
                      <a:pt x="467" y="-1"/>
                      <a:pt x="702" y="0"/>
                    </a:cubicBezTo>
                    <a:cubicBezTo>
                      <a:pt x="8275" y="0"/>
                      <a:pt x="15295" y="3966"/>
                      <a:pt x="19203" y="10452"/>
                    </a:cubicBezTo>
                    <a:lnTo>
                      <a:pt x="70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1" name="Arc 8"/>
              <p:cNvSpPr>
                <a:spLocks/>
              </p:cNvSpPr>
              <p:nvPr/>
            </p:nvSpPr>
            <p:spPr bwMode="auto">
              <a:xfrm rot="-18051738" flipH="1" flipV="1">
                <a:off x="3274218" y="1965847"/>
                <a:ext cx="1871663" cy="2063750"/>
              </a:xfrm>
              <a:custGeom>
                <a:avLst/>
                <a:gdLst>
                  <a:gd name="G0" fmla="+- 0 0 0"/>
                  <a:gd name="G1" fmla="+- 21464 0 0"/>
                  <a:gd name="G2" fmla="+- 21600 0 0"/>
                  <a:gd name="T0" fmla="*/ 2420 w 18489"/>
                  <a:gd name="T1" fmla="*/ 0 h 21464"/>
                  <a:gd name="T2" fmla="*/ 18489 w 18489"/>
                  <a:gd name="T3" fmla="*/ 10296 h 21464"/>
                  <a:gd name="T4" fmla="*/ 0 w 18489"/>
                  <a:gd name="T5" fmla="*/ 21464 h 21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489" h="21464" fill="none" extrusionOk="0">
                    <a:moveTo>
                      <a:pt x="2420" y="-1"/>
                    </a:moveTo>
                    <a:cubicBezTo>
                      <a:pt x="9084" y="751"/>
                      <a:pt x="15021" y="4555"/>
                      <a:pt x="18488" y="10296"/>
                    </a:cubicBezTo>
                  </a:path>
                  <a:path w="18489" h="21464" stroke="0" extrusionOk="0">
                    <a:moveTo>
                      <a:pt x="2420" y="-1"/>
                    </a:moveTo>
                    <a:cubicBezTo>
                      <a:pt x="9084" y="751"/>
                      <a:pt x="15021" y="4555"/>
                      <a:pt x="18488" y="10296"/>
                    </a:cubicBezTo>
                    <a:lnTo>
                      <a:pt x="0" y="21464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2" name="Arc 9"/>
              <p:cNvSpPr>
                <a:spLocks/>
              </p:cNvSpPr>
              <p:nvPr/>
            </p:nvSpPr>
            <p:spPr bwMode="auto">
              <a:xfrm rot="1679409">
                <a:off x="779463" y="2542903"/>
                <a:ext cx="1997075" cy="1689100"/>
              </a:xfrm>
              <a:custGeom>
                <a:avLst/>
                <a:gdLst>
                  <a:gd name="G0" fmla="+- 2956 0 0"/>
                  <a:gd name="G1" fmla="+- 21600 0 0"/>
                  <a:gd name="G2" fmla="+- 21600 0 0"/>
                  <a:gd name="T0" fmla="*/ 0 w 24294"/>
                  <a:gd name="T1" fmla="*/ 203 h 21600"/>
                  <a:gd name="T2" fmla="*/ 24294 w 24294"/>
                  <a:gd name="T3" fmla="*/ 18246 h 21600"/>
                  <a:gd name="T4" fmla="*/ 2956 w 24294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294" h="21600" fill="none" extrusionOk="0">
                    <a:moveTo>
                      <a:pt x="0" y="203"/>
                    </a:moveTo>
                    <a:cubicBezTo>
                      <a:pt x="979" y="67"/>
                      <a:pt x="1967" y="-1"/>
                      <a:pt x="2956" y="0"/>
                    </a:cubicBezTo>
                    <a:cubicBezTo>
                      <a:pt x="13590" y="0"/>
                      <a:pt x="22642" y="7740"/>
                      <a:pt x="24294" y="18245"/>
                    </a:cubicBezTo>
                  </a:path>
                  <a:path w="24294" h="21600" stroke="0" extrusionOk="0">
                    <a:moveTo>
                      <a:pt x="0" y="203"/>
                    </a:moveTo>
                    <a:cubicBezTo>
                      <a:pt x="979" y="67"/>
                      <a:pt x="1967" y="-1"/>
                      <a:pt x="2956" y="0"/>
                    </a:cubicBezTo>
                    <a:cubicBezTo>
                      <a:pt x="13590" y="0"/>
                      <a:pt x="22642" y="7740"/>
                      <a:pt x="24294" y="18245"/>
                    </a:cubicBezTo>
                    <a:lnTo>
                      <a:pt x="2956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3" name="Arc 10"/>
              <p:cNvSpPr>
                <a:spLocks/>
              </p:cNvSpPr>
              <p:nvPr/>
            </p:nvSpPr>
            <p:spPr bwMode="auto">
              <a:xfrm rot="1679409">
                <a:off x="688975" y="2541315"/>
                <a:ext cx="2003425" cy="1689100"/>
              </a:xfrm>
              <a:custGeom>
                <a:avLst/>
                <a:gdLst>
                  <a:gd name="G0" fmla="+- 3033 0 0"/>
                  <a:gd name="G1" fmla="+- 21600 0 0"/>
                  <a:gd name="G2" fmla="+- 21600 0 0"/>
                  <a:gd name="T0" fmla="*/ 0 w 24386"/>
                  <a:gd name="T1" fmla="*/ 214 h 21600"/>
                  <a:gd name="T2" fmla="*/ 24386 w 24386"/>
                  <a:gd name="T3" fmla="*/ 18342 h 21600"/>
                  <a:gd name="T4" fmla="*/ 3033 w 24386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386" h="21600" fill="none" extrusionOk="0">
                    <a:moveTo>
                      <a:pt x="0" y="214"/>
                    </a:moveTo>
                    <a:cubicBezTo>
                      <a:pt x="1004" y="71"/>
                      <a:pt x="2018" y="-1"/>
                      <a:pt x="3033" y="0"/>
                    </a:cubicBezTo>
                    <a:cubicBezTo>
                      <a:pt x="13704" y="0"/>
                      <a:pt x="22776" y="7792"/>
                      <a:pt x="24385" y="18342"/>
                    </a:cubicBezTo>
                  </a:path>
                  <a:path w="24386" h="21600" stroke="0" extrusionOk="0">
                    <a:moveTo>
                      <a:pt x="0" y="214"/>
                    </a:moveTo>
                    <a:cubicBezTo>
                      <a:pt x="1004" y="71"/>
                      <a:pt x="2018" y="-1"/>
                      <a:pt x="3033" y="0"/>
                    </a:cubicBezTo>
                    <a:cubicBezTo>
                      <a:pt x="13704" y="0"/>
                      <a:pt x="22776" y="7792"/>
                      <a:pt x="24385" y="18342"/>
                    </a:cubicBezTo>
                    <a:lnTo>
                      <a:pt x="303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4" name="Arc 11"/>
              <p:cNvSpPr>
                <a:spLocks/>
              </p:cNvSpPr>
              <p:nvPr/>
            </p:nvSpPr>
            <p:spPr bwMode="auto">
              <a:xfrm rot="1679409">
                <a:off x="450850" y="2539728"/>
                <a:ext cx="2079625" cy="1687512"/>
              </a:xfrm>
              <a:custGeom>
                <a:avLst/>
                <a:gdLst>
                  <a:gd name="G0" fmla="+- 4013 0 0"/>
                  <a:gd name="G1" fmla="+- 21600 0 0"/>
                  <a:gd name="G2" fmla="+- 21600 0 0"/>
                  <a:gd name="T0" fmla="*/ 0 w 25318"/>
                  <a:gd name="T1" fmla="*/ 376 h 21600"/>
                  <a:gd name="T2" fmla="*/ 25318 w 25318"/>
                  <a:gd name="T3" fmla="*/ 18044 h 21600"/>
                  <a:gd name="T4" fmla="*/ 4013 w 25318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318" h="21600" fill="none" extrusionOk="0">
                    <a:moveTo>
                      <a:pt x="0" y="376"/>
                    </a:moveTo>
                    <a:cubicBezTo>
                      <a:pt x="1323" y="125"/>
                      <a:pt x="2666" y="-1"/>
                      <a:pt x="4013" y="0"/>
                    </a:cubicBezTo>
                    <a:cubicBezTo>
                      <a:pt x="14569" y="0"/>
                      <a:pt x="23580" y="7631"/>
                      <a:pt x="25318" y="18043"/>
                    </a:cubicBezTo>
                  </a:path>
                  <a:path w="25318" h="21600" stroke="0" extrusionOk="0">
                    <a:moveTo>
                      <a:pt x="0" y="376"/>
                    </a:moveTo>
                    <a:cubicBezTo>
                      <a:pt x="1323" y="125"/>
                      <a:pt x="2666" y="-1"/>
                      <a:pt x="4013" y="0"/>
                    </a:cubicBezTo>
                    <a:cubicBezTo>
                      <a:pt x="14569" y="0"/>
                      <a:pt x="23580" y="7631"/>
                      <a:pt x="25318" y="18043"/>
                    </a:cubicBezTo>
                    <a:lnTo>
                      <a:pt x="401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5" name="Arc 12"/>
              <p:cNvSpPr>
                <a:spLocks/>
              </p:cNvSpPr>
              <p:nvPr/>
            </p:nvSpPr>
            <p:spPr bwMode="auto">
              <a:xfrm rot="1679409">
                <a:off x="473075" y="2669903"/>
                <a:ext cx="1803400" cy="1687512"/>
              </a:xfrm>
              <a:custGeom>
                <a:avLst/>
                <a:gdLst>
                  <a:gd name="G0" fmla="+- 869 0 0"/>
                  <a:gd name="G1" fmla="+- 21600 0 0"/>
                  <a:gd name="G2" fmla="+- 21600 0 0"/>
                  <a:gd name="T0" fmla="*/ 0 w 21939"/>
                  <a:gd name="T1" fmla="*/ 18 h 21600"/>
                  <a:gd name="T2" fmla="*/ 21939 w 21939"/>
                  <a:gd name="T3" fmla="*/ 16843 h 21600"/>
                  <a:gd name="T4" fmla="*/ 869 w 2193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939" h="21600" fill="none" extrusionOk="0">
                    <a:moveTo>
                      <a:pt x="-1" y="17"/>
                    </a:moveTo>
                    <a:cubicBezTo>
                      <a:pt x="289" y="5"/>
                      <a:pt x="579" y="-1"/>
                      <a:pt x="869" y="0"/>
                    </a:cubicBezTo>
                    <a:cubicBezTo>
                      <a:pt x="10965" y="0"/>
                      <a:pt x="19715" y="6994"/>
                      <a:pt x="21938" y="16843"/>
                    </a:cubicBezTo>
                  </a:path>
                  <a:path w="21939" h="21600" stroke="0" extrusionOk="0">
                    <a:moveTo>
                      <a:pt x="-1" y="17"/>
                    </a:moveTo>
                    <a:cubicBezTo>
                      <a:pt x="289" y="5"/>
                      <a:pt x="579" y="-1"/>
                      <a:pt x="869" y="0"/>
                    </a:cubicBezTo>
                    <a:cubicBezTo>
                      <a:pt x="10965" y="0"/>
                      <a:pt x="19715" y="6994"/>
                      <a:pt x="21938" y="16843"/>
                    </a:cubicBezTo>
                    <a:lnTo>
                      <a:pt x="869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6" name="Arc 13"/>
              <p:cNvSpPr>
                <a:spLocks/>
              </p:cNvSpPr>
              <p:nvPr/>
            </p:nvSpPr>
            <p:spPr bwMode="auto">
              <a:xfrm rot="1679409">
                <a:off x="263525" y="2739753"/>
                <a:ext cx="1725613" cy="1674812"/>
              </a:xfrm>
              <a:custGeom>
                <a:avLst/>
                <a:gdLst>
                  <a:gd name="G0" fmla="+- 0 0 0"/>
                  <a:gd name="G1" fmla="+- 21416 0 0"/>
                  <a:gd name="G2" fmla="+- 21600 0 0"/>
                  <a:gd name="T0" fmla="*/ 2814 w 20985"/>
                  <a:gd name="T1" fmla="*/ 0 h 21416"/>
                  <a:gd name="T2" fmla="*/ 20985 w 20985"/>
                  <a:gd name="T3" fmla="*/ 16296 h 21416"/>
                  <a:gd name="T4" fmla="*/ 0 w 20985"/>
                  <a:gd name="T5" fmla="*/ 21416 h 21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985" h="21416" fill="none" extrusionOk="0">
                    <a:moveTo>
                      <a:pt x="2813" y="0"/>
                    </a:moveTo>
                    <a:cubicBezTo>
                      <a:pt x="11653" y="1161"/>
                      <a:pt x="18871" y="7634"/>
                      <a:pt x="20984" y="16296"/>
                    </a:cubicBezTo>
                  </a:path>
                  <a:path w="20985" h="21416" stroke="0" extrusionOk="0">
                    <a:moveTo>
                      <a:pt x="2813" y="0"/>
                    </a:moveTo>
                    <a:cubicBezTo>
                      <a:pt x="11653" y="1161"/>
                      <a:pt x="18871" y="7634"/>
                      <a:pt x="20984" y="16296"/>
                    </a:cubicBezTo>
                    <a:lnTo>
                      <a:pt x="0" y="21416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7" name="Rectangle 14"/>
              <p:cNvSpPr>
                <a:spLocks noChangeArrowheads="1"/>
              </p:cNvSpPr>
              <p:nvPr/>
            </p:nvSpPr>
            <p:spPr bwMode="auto">
              <a:xfrm>
                <a:off x="977900" y="2182540"/>
                <a:ext cx="2697163" cy="2170113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8" name="Arc 15"/>
              <p:cNvSpPr>
                <a:spLocks/>
              </p:cNvSpPr>
              <p:nvPr/>
            </p:nvSpPr>
            <p:spPr bwMode="auto">
              <a:xfrm rot="1679409">
                <a:off x="477838" y="2987403"/>
                <a:ext cx="1552575" cy="673100"/>
              </a:xfrm>
              <a:custGeom>
                <a:avLst/>
                <a:gdLst>
                  <a:gd name="G0" fmla="+- 0 0 0"/>
                  <a:gd name="G1" fmla="+- 15626 0 0"/>
                  <a:gd name="G2" fmla="+- 21600 0 0"/>
                  <a:gd name="T0" fmla="*/ 14913 w 21070"/>
                  <a:gd name="T1" fmla="*/ 0 h 15626"/>
                  <a:gd name="T2" fmla="*/ 21070 w 21070"/>
                  <a:gd name="T3" fmla="*/ 10869 h 15626"/>
                  <a:gd name="T4" fmla="*/ 0 w 21070"/>
                  <a:gd name="T5" fmla="*/ 15626 h 15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70" h="15626" fill="none" extrusionOk="0">
                    <a:moveTo>
                      <a:pt x="14912" y="0"/>
                    </a:moveTo>
                    <a:cubicBezTo>
                      <a:pt x="17990" y="2937"/>
                      <a:pt x="20132" y="6718"/>
                      <a:pt x="21069" y="10869"/>
                    </a:cubicBezTo>
                  </a:path>
                  <a:path w="21070" h="15626" stroke="0" extrusionOk="0">
                    <a:moveTo>
                      <a:pt x="14912" y="0"/>
                    </a:moveTo>
                    <a:cubicBezTo>
                      <a:pt x="17990" y="2937"/>
                      <a:pt x="20132" y="6718"/>
                      <a:pt x="21069" y="10869"/>
                    </a:cubicBezTo>
                    <a:lnTo>
                      <a:pt x="0" y="15626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stealth" w="lg" len="lg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9" name="Arc 16"/>
              <p:cNvSpPr>
                <a:spLocks/>
              </p:cNvSpPr>
              <p:nvPr/>
            </p:nvSpPr>
            <p:spPr bwMode="auto">
              <a:xfrm rot="1168463" flipH="1" flipV="1">
                <a:off x="3295650" y="2531790"/>
                <a:ext cx="1155700" cy="1277938"/>
              </a:xfrm>
              <a:custGeom>
                <a:avLst/>
                <a:gdLst>
                  <a:gd name="G0" fmla="+- 0 0 0"/>
                  <a:gd name="G1" fmla="+- 15626 0 0"/>
                  <a:gd name="G2" fmla="+- 21600 0 0"/>
                  <a:gd name="T0" fmla="*/ 14913 w 19610"/>
                  <a:gd name="T1" fmla="*/ 0 h 15626"/>
                  <a:gd name="T2" fmla="*/ 19610 w 19610"/>
                  <a:gd name="T3" fmla="*/ 6570 h 15626"/>
                  <a:gd name="T4" fmla="*/ 0 w 19610"/>
                  <a:gd name="T5" fmla="*/ 15626 h 15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610" h="15626" fill="none" extrusionOk="0">
                    <a:moveTo>
                      <a:pt x="14912" y="0"/>
                    </a:moveTo>
                    <a:cubicBezTo>
                      <a:pt x="16877" y="1875"/>
                      <a:pt x="18471" y="4104"/>
                      <a:pt x="19609" y="6570"/>
                    </a:cubicBezTo>
                  </a:path>
                  <a:path w="19610" h="15626" stroke="0" extrusionOk="0">
                    <a:moveTo>
                      <a:pt x="14912" y="0"/>
                    </a:moveTo>
                    <a:cubicBezTo>
                      <a:pt x="16877" y="1875"/>
                      <a:pt x="18471" y="4104"/>
                      <a:pt x="19609" y="6570"/>
                    </a:cubicBezTo>
                    <a:lnTo>
                      <a:pt x="0" y="15626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stealth" w="lg" len="lg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grpSp>
          <p:nvGrpSpPr>
            <p:cNvPr id="7" name="Group 17"/>
            <p:cNvGrpSpPr>
              <a:grpSpLocks/>
            </p:cNvGrpSpPr>
            <p:nvPr/>
          </p:nvGrpSpPr>
          <p:grpSpPr bwMode="auto">
            <a:xfrm>
              <a:off x="3182924" y="1181106"/>
              <a:ext cx="4978401" cy="3241676"/>
              <a:chOff x="5065" y="8856"/>
              <a:chExt cx="7839" cy="5103"/>
            </a:xfrm>
          </p:grpSpPr>
          <p:sp>
            <p:nvSpPr>
              <p:cNvPr id="8" name="Arc 18"/>
              <p:cNvSpPr>
                <a:spLocks/>
              </p:cNvSpPr>
              <p:nvPr/>
            </p:nvSpPr>
            <p:spPr bwMode="auto">
              <a:xfrm rot="-18051738" flipH="1" flipV="1">
                <a:off x="9221" y="10121"/>
                <a:ext cx="3064" cy="3271"/>
              </a:xfrm>
              <a:custGeom>
                <a:avLst/>
                <a:gdLst>
                  <a:gd name="G0" fmla="+- 702 0 0"/>
                  <a:gd name="G1" fmla="+- 21600 0 0"/>
                  <a:gd name="G2" fmla="+- 21600 0 0"/>
                  <a:gd name="T0" fmla="*/ 0 w 19203"/>
                  <a:gd name="T1" fmla="*/ 11 h 21600"/>
                  <a:gd name="T2" fmla="*/ 19203 w 19203"/>
                  <a:gd name="T3" fmla="*/ 10453 h 21600"/>
                  <a:gd name="T4" fmla="*/ 702 w 19203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203" h="21600" fill="none" extrusionOk="0">
                    <a:moveTo>
                      <a:pt x="0" y="11"/>
                    </a:moveTo>
                    <a:cubicBezTo>
                      <a:pt x="233" y="3"/>
                      <a:pt x="467" y="-1"/>
                      <a:pt x="702" y="0"/>
                    </a:cubicBezTo>
                    <a:cubicBezTo>
                      <a:pt x="8275" y="0"/>
                      <a:pt x="15295" y="3966"/>
                      <a:pt x="19203" y="10452"/>
                    </a:cubicBezTo>
                  </a:path>
                  <a:path w="19203" h="21600" stroke="0" extrusionOk="0">
                    <a:moveTo>
                      <a:pt x="0" y="11"/>
                    </a:moveTo>
                    <a:cubicBezTo>
                      <a:pt x="233" y="3"/>
                      <a:pt x="467" y="-1"/>
                      <a:pt x="702" y="0"/>
                    </a:cubicBezTo>
                    <a:cubicBezTo>
                      <a:pt x="8275" y="0"/>
                      <a:pt x="15295" y="3966"/>
                      <a:pt x="19203" y="10452"/>
                    </a:cubicBezTo>
                    <a:lnTo>
                      <a:pt x="70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" name="Arc 19"/>
              <p:cNvSpPr>
                <a:spLocks/>
              </p:cNvSpPr>
              <p:nvPr/>
            </p:nvSpPr>
            <p:spPr bwMode="auto">
              <a:xfrm rot="-18051738" flipH="1" flipV="1">
                <a:off x="9804" y="10104"/>
                <a:ext cx="2949" cy="3250"/>
              </a:xfrm>
              <a:custGeom>
                <a:avLst/>
                <a:gdLst>
                  <a:gd name="G0" fmla="+- 0 0 0"/>
                  <a:gd name="G1" fmla="+- 21464 0 0"/>
                  <a:gd name="G2" fmla="+- 21600 0 0"/>
                  <a:gd name="T0" fmla="*/ 2420 w 18489"/>
                  <a:gd name="T1" fmla="*/ 0 h 21464"/>
                  <a:gd name="T2" fmla="*/ 18489 w 18489"/>
                  <a:gd name="T3" fmla="*/ 10296 h 21464"/>
                  <a:gd name="T4" fmla="*/ 0 w 18489"/>
                  <a:gd name="T5" fmla="*/ 21464 h 21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489" h="21464" fill="none" extrusionOk="0">
                    <a:moveTo>
                      <a:pt x="2420" y="-1"/>
                    </a:moveTo>
                    <a:cubicBezTo>
                      <a:pt x="9084" y="751"/>
                      <a:pt x="15021" y="4555"/>
                      <a:pt x="18488" y="10296"/>
                    </a:cubicBezTo>
                  </a:path>
                  <a:path w="18489" h="21464" stroke="0" extrusionOk="0">
                    <a:moveTo>
                      <a:pt x="2420" y="-1"/>
                    </a:moveTo>
                    <a:cubicBezTo>
                      <a:pt x="9084" y="751"/>
                      <a:pt x="15021" y="4555"/>
                      <a:pt x="18488" y="10296"/>
                    </a:cubicBezTo>
                    <a:lnTo>
                      <a:pt x="0" y="21464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0" name="Arc 20"/>
              <p:cNvSpPr>
                <a:spLocks/>
              </p:cNvSpPr>
              <p:nvPr/>
            </p:nvSpPr>
            <p:spPr bwMode="auto">
              <a:xfrm rot="1679409">
                <a:off x="5394" y="11212"/>
                <a:ext cx="2840" cy="2658"/>
              </a:xfrm>
              <a:custGeom>
                <a:avLst/>
                <a:gdLst>
                  <a:gd name="G0" fmla="+- 869 0 0"/>
                  <a:gd name="G1" fmla="+- 21600 0 0"/>
                  <a:gd name="G2" fmla="+- 21600 0 0"/>
                  <a:gd name="T0" fmla="*/ 0 w 21939"/>
                  <a:gd name="T1" fmla="*/ 18 h 21600"/>
                  <a:gd name="T2" fmla="*/ 21939 w 21939"/>
                  <a:gd name="T3" fmla="*/ 16843 h 21600"/>
                  <a:gd name="T4" fmla="*/ 869 w 2193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939" h="21600" fill="none" extrusionOk="0">
                    <a:moveTo>
                      <a:pt x="-1" y="17"/>
                    </a:moveTo>
                    <a:cubicBezTo>
                      <a:pt x="289" y="5"/>
                      <a:pt x="579" y="-1"/>
                      <a:pt x="869" y="0"/>
                    </a:cubicBezTo>
                    <a:cubicBezTo>
                      <a:pt x="10965" y="0"/>
                      <a:pt x="19715" y="6994"/>
                      <a:pt x="21938" y="16843"/>
                    </a:cubicBezTo>
                  </a:path>
                  <a:path w="21939" h="21600" stroke="0" extrusionOk="0">
                    <a:moveTo>
                      <a:pt x="-1" y="17"/>
                    </a:moveTo>
                    <a:cubicBezTo>
                      <a:pt x="289" y="5"/>
                      <a:pt x="579" y="-1"/>
                      <a:pt x="869" y="0"/>
                    </a:cubicBezTo>
                    <a:cubicBezTo>
                      <a:pt x="10965" y="0"/>
                      <a:pt x="19715" y="6994"/>
                      <a:pt x="21938" y="16843"/>
                    </a:cubicBezTo>
                    <a:lnTo>
                      <a:pt x="869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1" name="Arc 21"/>
              <p:cNvSpPr>
                <a:spLocks/>
              </p:cNvSpPr>
              <p:nvPr/>
            </p:nvSpPr>
            <p:spPr bwMode="auto">
              <a:xfrm rot="1679409">
                <a:off x="5065" y="11323"/>
                <a:ext cx="2717" cy="2636"/>
              </a:xfrm>
              <a:custGeom>
                <a:avLst/>
                <a:gdLst>
                  <a:gd name="G0" fmla="+- 0 0 0"/>
                  <a:gd name="G1" fmla="+- 21416 0 0"/>
                  <a:gd name="G2" fmla="+- 21600 0 0"/>
                  <a:gd name="T0" fmla="*/ 2814 w 20985"/>
                  <a:gd name="T1" fmla="*/ 0 h 21416"/>
                  <a:gd name="T2" fmla="*/ 20985 w 20985"/>
                  <a:gd name="T3" fmla="*/ 16296 h 21416"/>
                  <a:gd name="T4" fmla="*/ 0 w 20985"/>
                  <a:gd name="T5" fmla="*/ 21416 h 21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985" h="21416" fill="none" extrusionOk="0">
                    <a:moveTo>
                      <a:pt x="2813" y="0"/>
                    </a:moveTo>
                    <a:cubicBezTo>
                      <a:pt x="11653" y="1161"/>
                      <a:pt x="18871" y="7634"/>
                      <a:pt x="20984" y="16296"/>
                    </a:cubicBezTo>
                  </a:path>
                  <a:path w="20985" h="21416" stroke="0" extrusionOk="0">
                    <a:moveTo>
                      <a:pt x="2813" y="0"/>
                    </a:moveTo>
                    <a:cubicBezTo>
                      <a:pt x="11653" y="1161"/>
                      <a:pt x="18871" y="7634"/>
                      <a:pt x="20984" y="16296"/>
                    </a:cubicBezTo>
                    <a:lnTo>
                      <a:pt x="0" y="21416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2" name="Rectangle 22"/>
              <p:cNvSpPr>
                <a:spLocks noChangeArrowheads="1"/>
              </p:cNvSpPr>
              <p:nvPr/>
            </p:nvSpPr>
            <p:spPr bwMode="auto">
              <a:xfrm>
                <a:off x="6189" y="10446"/>
                <a:ext cx="4249" cy="3416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3" name="Arc 23"/>
              <p:cNvSpPr>
                <a:spLocks/>
              </p:cNvSpPr>
              <p:nvPr/>
            </p:nvSpPr>
            <p:spPr bwMode="auto">
              <a:xfrm rot="16200000">
                <a:off x="8033" y="12182"/>
                <a:ext cx="1600" cy="1775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43194"/>
                  <a:gd name="T2" fmla="*/ 521 w 21600"/>
                  <a:gd name="T3" fmla="*/ 43194 h 43194"/>
                  <a:gd name="T4" fmla="*/ 0 w 21600"/>
                  <a:gd name="T5" fmla="*/ 21600 h 43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43194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326"/>
                      <a:pt x="12243" y="42910"/>
                      <a:pt x="520" y="43193"/>
                    </a:cubicBezTo>
                  </a:path>
                  <a:path w="21600" h="43194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326"/>
                      <a:pt x="12243" y="42910"/>
                      <a:pt x="520" y="43193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4" name="Arc 24"/>
              <p:cNvSpPr>
                <a:spLocks/>
              </p:cNvSpPr>
              <p:nvPr/>
            </p:nvSpPr>
            <p:spPr bwMode="auto">
              <a:xfrm rot="16200000">
                <a:off x="8208" y="12492"/>
                <a:ext cx="1240" cy="1485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43194"/>
                  <a:gd name="T2" fmla="*/ 521 w 21600"/>
                  <a:gd name="T3" fmla="*/ 43194 h 43194"/>
                  <a:gd name="T4" fmla="*/ 0 w 21600"/>
                  <a:gd name="T5" fmla="*/ 21600 h 43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43194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326"/>
                      <a:pt x="12243" y="42910"/>
                      <a:pt x="520" y="43193"/>
                    </a:cubicBezTo>
                  </a:path>
                  <a:path w="21600" h="43194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326"/>
                      <a:pt x="12243" y="42910"/>
                      <a:pt x="520" y="43193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5" name="Arc 25"/>
              <p:cNvSpPr>
                <a:spLocks/>
              </p:cNvSpPr>
              <p:nvPr/>
            </p:nvSpPr>
            <p:spPr bwMode="auto">
              <a:xfrm rot="16200000">
                <a:off x="8374" y="12794"/>
                <a:ext cx="907" cy="1215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43194"/>
                  <a:gd name="T2" fmla="*/ 521 w 21600"/>
                  <a:gd name="T3" fmla="*/ 43194 h 43194"/>
                  <a:gd name="T4" fmla="*/ 0 w 21600"/>
                  <a:gd name="T5" fmla="*/ 21600 h 43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43194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326"/>
                      <a:pt x="12243" y="42910"/>
                      <a:pt x="520" y="43193"/>
                    </a:cubicBezTo>
                  </a:path>
                  <a:path w="21600" h="43194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326"/>
                      <a:pt x="12243" y="42910"/>
                      <a:pt x="520" y="43193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6" name="Arc 26"/>
              <p:cNvSpPr>
                <a:spLocks/>
              </p:cNvSpPr>
              <p:nvPr/>
            </p:nvSpPr>
            <p:spPr bwMode="auto">
              <a:xfrm rot="4314340">
                <a:off x="6440" y="9206"/>
                <a:ext cx="3353" cy="2654"/>
              </a:xfrm>
              <a:custGeom>
                <a:avLst/>
                <a:gdLst>
                  <a:gd name="G0" fmla="+- 0 0 0"/>
                  <a:gd name="G1" fmla="+- 16838 0 0"/>
                  <a:gd name="G2" fmla="+- 21600 0 0"/>
                  <a:gd name="T0" fmla="*/ 13529 w 21600"/>
                  <a:gd name="T1" fmla="*/ 0 h 37197"/>
                  <a:gd name="T2" fmla="*/ 7215 w 21600"/>
                  <a:gd name="T3" fmla="*/ 37197 h 37197"/>
                  <a:gd name="T4" fmla="*/ 0 w 21600"/>
                  <a:gd name="T5" fmla="*/ 16838 h 37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37197" fill="none" extrusionOk="0">
                    <a:moveTo>
                      <a:pt x="13529" y="-1"/>
                    </a:moveTo>
                    <a:cubicBezTo>
                      <a:pt x="18631" y="4099"/>
                      <a:pt x="21600" y="10292"/>
                      <a:pt x="21600" y="16838"/>
                    </a:cubicBezTo>
                    <a:cubicBezTo>
                      <a:pt x="21600" y="25985"/>
                      <a:pt x="15837" y="34141"/>
                      <a:pt x="7215" y="37197"/>
                    </a:cubicBezTo>
                  </a:path>
                  <a:path w="21600" h="37197" stroke="0" extrusionOk="0">
                    <a:moveTo>
                      <a:pt x="13529" y="-1"/>
                    </a:moveTo>
                    <a:cubicBezTo>
                      <a:pt x="18631" y="4099"/>
                      <a:pt x="21600" y="10292"/>
                      <a:pt x="21600" y="16838"/>
                    </a:cubicBezTo>
                    <a:cubicBezTo>
                      <a:pt x="21600" y="25985"/>
                      <a:pt x="15837" y="34141"/>
                      <a:pt x="7215" y="37197"/>
                    </a:cubicBezTo>
                    <a:lnTo>
                      <a:pt x="0" y="16838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7" name="Arc 27"/>
              <p:cNvSpPr>
                <a:spLocks/>
              </p:cNvSpPr>
              <p:nvPr/>
            </p:nvSpPr>
            <p:spPr bwMode="auto">
              <a:xfrm rot="4314340">
                <a:off x="7097" y="9463"/>
                <a:ext cx="2221" cy="2256"/>
              </a:xfrm>
              <a:custGeom>
                <a:avLst/>
                <a:gdLst>
                  <a:gd name="G0" fmla="+- 0 0 0"/>
                  <a:gd name="G1" fmla="+- 16838 0 0"/>
                  <a:gd name="G2" fmla="+- 21600 0 0"/>
                  <a:gd name="T0" fmla="*/ 13529 w 21600"/>
                  <a:gd name="T1" fmla="*/ 0 h 37776"/>
                  <a:gd name="T2" fmla="*/ 5307 w 21600"/>
                  <a:gd name="T3" fmla="*/ 37776 h 37776"/>
                  <a:gd name="T4" fmla="*/ 0 w 21600"/>
                  <a:gd name="T5" fmla="*/ 16838 h 37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37776" fill="none" extrusionOk="0">
                    <a:moveTo>
                      <a:pt x="13529" y="-1"/>
                    </a:moveTo>
                    <a:cubicBezTo>
                      <a:pt x="18631" y="4099"/>
                      <a:pt x="21600" y="10292"/>
                      <a:pt x="21600" y="16838"/>
                    </a:cubicBezTo>
                    <a:cubicBezTo>
                      <a:pt x="21600" y="26723"/>
                      <a:pt x="14889" y="35347"/>
                      <a:pt x="5306" y="37775"/>
                    </a:cubicBezTo>
                  </a:path>
                  <a:path w="21600" h="37776" stroke="0" extrusionOk="0">
                    <a:moveTo>
                      <a:pt x="13529" y="-1"/>
                    </a:moveTo>
                    <a:cubicBezTo>
                      <a:pt x="18631" y="4099"/>
                      <a:pt x="21600" y="10292"/>
                      <a:pt x="21600" y="16838"/>
                    </a:cubicBezTo>
                    <a:cubicBezTo>
                      <a:pt x="21600" y="26723"/>
                      <a:pt x="14889" y="35347"/>
                      <a:pt x="5306" y="37775"/>
                    </a:cubicBezTo>
                    <a:lnTo>
                      <a:pt x="0" y="16838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8" name="Arc 28"/>
              <p:cNvSpPr>
                <a:spLocks/>
              </p:cNvSpPr>
              <p:nvPr/>
            </p:nvSpPr>
            <p:spPr bwMode="auto">
              <a:xfrm rot="4314340">
                <a:off x="7481" y="9860"/>
                <a:ext cx="1455" cy="1249"/>
              </a:xfrm>
              <a:custGeom>
                <a:avLst/>
                <a:gdLst>
                  <a:gd name="G0" fmla="+- 0 0 0"/>
                  <a:gd name="G1" fmla="+- 16838 0 0"/>
                  <a:gd name="G2" fmla="+- 21600 0 0"/>
                  <a:gd name="T0" fmla="*/ 13529 w 21600"/>
                  <a:gd name="T1" fmla="*/ 0 h 37197"/>
                  <a:gd name="T2" fmla="*/ 7215 w 21600"/>
                  <a:gd name="T3" fmla="*/ 37197 h 37197"/>
                  <a:gd name="T4" fmla="*/ 0 w 21600"/>
                  <a:gd name="T5" fmla="*/ 16838 h 37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37197" fill="none" extrusionOk="0">
                    <a:moveTo>
                      <a:pt x="13529" y="-1"/>
                    </a:moveTo>
                    <a:cubicBezTo>
                      <a:pt x="18631" y="4099"/>
                      <a:pt x="21600" y="10292"/>
                      <a:pt x="21600" y="16838"/>
                    </a:cubicBezTo>
                    <a:cubicBezTo>
                      <a:pt x="21600" y="25985"/>
                      <a:pt x="15837" y="34141"/>
                      <a:pt x="7215" y="37197"/>
                    </a:cubicBezTo>
                  </a:path>
                  <a:path w="21600" h="37197" stroke="0" extrusionOk="0">
                    <a:moveTo>
                      <a:pt x="13529" y="-1"/>
                    </a:moveTo>
                    <a:cubicBezTo>
                      <a:pt x="18631" y="4099"/>
                      <a:pt x="21600" y="10292"/>
                      <a:pt x="21600" y="16838"/>
                    </a:cubicBezTo>
                    <a:cubicBezTo>
                      <a:pt x="21600" y="25985"/>
                      <a:pt x="15837" y="34141"/>
                      <a:pt x="7215" y="37197"/>
                    </a:cubicBezTo>
                    <a:lnTo>
                      <a:pt x="0" y="16838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" name="Arc 29"/>
              <p:cNvSpPr>
                <a:spLocks/>
              </p:cNvSpPr>
              <p:nvPr/>
            </p:nvSpPr>
            <p:spPr bwMode="auto">
              <a:xfrm rot="1168463" flipH="1" flipV="1">
                <a:off x="9825" y="10904"/>
                <a:ext cx="1821" cy="2013"/>
              </a:xfrm>
              <a:custGeom>
                <a:avLst/>
                <a:gdLst>
                  <a:gd name="G0" fmla="+- 0 0 0"/>
                  <a:gd name="G1" fmla="+- 15626 0 0"/>
                  <a:gd name="G2" fmla="+- 21600 0 0"/>
                  <a:gd name="T0" fmla="*/ 14913 w 19610"/>
                  <a:gd name="T1" fmla="*/ 0 h 15626"/>
                  <a:gd name="T2" fmla="*/ 19610 w 19610"/>
                  <a:gd name="T3" fmla="*/ 6570 h 15626"/>
                  <a:gd name="T4" fmla="*/ 0 w 19610"/>
                  <a:gd name="T5" fmla="*/ 15626 h 15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610" h="15626" fill="none" extrusionOk="0">
                    <a:moveTo>
                      <a:pt x="14912" y="0"/>
                    </a:moveTo>
                    <a:cubicBezTo>
                      <a:pt x="16877" y="1875"/>
                      <a:pt x="18471" y="4104"/>
                      <a:pt x="19609" y="6570"/>
                    </a:cubicBezTo>
                  </a:path>
                  <a:path w="19610" h="15626" stroke="0" extrusionOk="0">
                    <a:moveTo>
                      <a:pt x="14912" y="0"/>
                    </a:moveTo>
                    <a:cubicBezTo>
                      <a:pt x="16877" y="1875"/>
                      <a:pt x="18471" y="4104"/>
                      <a:pt x="19609" y="6570"/>
                    </a:cubicBezTo>
                    <a:lnTo>
                      <a:pt x="0" y="15626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stealth" w="lg" len="lg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" name="Arc 30"/>
              <p:cNvSpPr>
                <a:spLocks/>
              </p:cNvSpPr>
              <p:nvPr/>
            </p:nvSpPr>
            <p:spPr bwMode="auto">
              <a:xfrm rot="1679409">
                <a:off x="5190" y="11555"/>
                <a:ext cx="2444" cy="1060"/>
              </a:xfrm>
              <a:custGeom>
                <a:avLst/>
                <a:gdLst>
                  <a:gd name="G0" fmla="+- 0 0 0"/>
                  <a:gd name="G1" fmla="+- 15626 0 0"/>
                  <a:gd name="G2" fmla="+- 21600 0 0"/>
                  <a:gd name="T0" fmla="*/ 14913 w 21070"/>
                  <a:gd name="T1" fmla="*/ 0 h 15626"/>
                  <a:gd name="T2" fmla="*/ 21070 w 21070"/>
                  <a:gd name="T3" fmla="*/ 10869 h 15626"/>
                  <a:gd name="T4" fmla="*/ 0 w 21070"/>
                  <a:gd name="T5" fmla="*/ 15626 h 15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70" h="15626" fill="none" extrusionOk="0">
                    <a:moveTo>
                      <a:pt x="14912" y="0"/>
                    </a:moveTo>
                    <a:cubicBezTo>
                      <a:pt x="17990" y="2937"/>
                      <a:pt x="20132" y="6718"/>
                      <a:pt x="21069" y="10869"/>
                    </a:cubicBezTo>
                  </a:path>
                  <a:path w="21070" h="15626" stroke="0" extrusionOk="0">
                    <a:moveTo>
                      <a:pt x="14912" y="0"/>
                    </a:moveTo>
                    <a:cubicBezTo>
                      <a:pt x="17990" y="2937"/>
                      <a:pt x="20132" y="6718"/>
                      <a:pt x="21069" y="10869"/>
                    </a:cubicBezTo>
                    <a:lnTo>
                      <a:pt x="0" y="15626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stealth" w="lg" len="lg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" name="Arc 31"/>
              <p:cNvSpPr>
                <a:spLocks/>
              </p:cNvSpPr>
              <p:nvPr/>
            </p:nvSpPr>
            <p:spPr bwMode="auto">
              <a:xfrm rot="15411813" flipV="1">
                <a:off x="8490" y="12394"/>
                <a:ext cx="696" cy="798"/>
              </a:xfrm>
              <a:custGeom>
                <a:avLst/>
                <a:gdLst>
                  <a:gd name="G0" fmla="+- 0 0 0"/>
                  <a:gd name="G1" fmla="+- 15626 0 0"/>
                  <a:gd name="G2" fmla="+- 21600 0 0"/>
                  <a:gd name="T0" fmla="*/ 14913 w 21600"/>
                  <a:gd name="T1" fmla="*/ 0 h 26455"/>
                  <a:gd name="T2" fmla="*/ 18689 w 21600"/>
                  <a:gd name="T3" fmla="*/ 26455 h 26455"/>
                  <a:gd name="T4" fmla="*/ 0 w 21600"/>
                  <a:gd name="T5" fmla="*/ 15626 h 26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6455" fill="none" extrusionOk="0">
                    <a:moveTo>
                      <a:pt x="14912" y="0"/>
                    </a:moveTo>
                    <a:cubicBezTo>
                      <a:pt x="19183" y="4076"/>
                      <a:pt x="21600" y="9722"/>
                      <a:pt x="21600" y="15626"/>
                    </a:cubicBezTo>
                    <a:cubicBezTo>
                      <a:pt x="21600" y="19429"/>
                      <a:pt x="20595" y="23164"/>
                      <a:pt x="18689" y="26455"/>
                    </a:cubicBezTo>
                  </a:path>
                  <a:path w="21600" h="26455" stroke="0" extrusionOk="0">
                    <a:moveTo>
                      <a:pt x="14912" y="0"/>
                    </a:moveTo>
                    <a:cubicBezTo>
                      <a:pt x="19183" y="4076"/>
                      <a:pt x="21600" y="9722"/>
                      <a:pt x="21600" y="15626"/>
                    </a:cubicBezTo>
                    <a:cubicBezTo>
                      <a:pt x="21600" y="19429"/>
                      <a:pt x="20595" y="23164"/>
                      <a:pt x="18689" y="26455"/>
                    </a:cubicBezTo>
                    <a:lnTo>
                      <a:pt x="0" y="15626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stealth" w="lg" len="lg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" name="Arc 32"/>
              <p:cNvSpPr>
                <a:spLocks/>
              </p:cNvSpPr>
              <p:nvPr/>
            </p:nvSpPr>
            <p:spPr bwMode="auto">
              <a:xfrm rot="15411813" flipH="1">
                <a:off x="8217" y="11207"/>
                <a:ext cx="628" cy="663"/>
              </a:xfrm>
              <a:custGeom>
                <a:avLst/>
                <a:gdLst>
                  <a:gd name="G0" fmla="+- 0 0 0"/>
                  <a:gd name="G1" fmla="+- 11960 0 0"/>
                  <a:gd name="G2" fmla="+- 21600 0 0"/>
                  <a:gd name="T0" fmla="*/ 17986 w 21600"/>
                  <a:gd name="T1" fmla="*/ 0 h 25030"/>
                  <a:gd name="T2" fmla="*/ 17197 w 21600"/>
                  <a:gd name="T3" fmla="*/ 25030 h 25030"/>
                  <a:gd name="T4" fmla="*/ 0 w 21600"/>
                  <a:gd name="T5" fmla="*/ 11960 h 250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5030" fill="none" extrusionOk="0">
                    <a:moveTo>
                      <a:pt x="17986" y="-1"/>
                    </a:moveTo>
                    <a:cubicBezTo>
                      <a:pt x="20342" y="3543"/>
                      <a:pt x="21600" y="7704"/>
                      <a:pt x="21600" y="11960"/>
                    </a:cubicBezTo>
                    <a:cubicBezTo>
                      <a:pt x="21600" y="16680"/>
                      <a:pt x="20053" y="21271"/>
                      <a:pt x="17196" y="25029"/>
                    </a:cubicBezTo>
                  </a:path>
                  <a:path w="21600" h="25030" stroke="0" extrusionOk="0">
                    <a:moveTo>
                      <a:pt x="17986" y="-1"/>
                    </a:moveTo>
                    <a:cubicBezTo>
                      <a:pt x="20342" y="3543"/>
                      <a:pt x="21600" y="7704"/>
                      <a:pt x="21600" y="11960"/>
                    </a:cubicBezTo>
                    <a:cubicBezTo>
                      <a:pt x="21600" y="16680"/>
                      <a:pt x="20053" y="21271"/>
                      <a:pt x="17196" y="25029"/>
                    </a:cubicBezTo>
                    <a:lnTo>
                      <a:pt x="0" y="1196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stealth" w="lg" len="lg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3" name="AutoShape 33"/>
              <p:cNvSpPr>
                <a:spLocks noChangeArrowheads="1"/>
              </p:cNvSpPr>
              <p:nvPr/>
            </p:nvSpPr>
            <p:spPr bwMode="auto">
              <a:xfrm>
                <a:off x="8622" y="12773"/>
                <a:ext cx="375" cy="368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4" name="AutoShape 34"/>
              <p:cNvSpPr>
                <a:spLocks noChangeArrowheads="1"/>
              </p:cNvSpPr>
              <p:nvPr/>
            </p:nvSpPr>
            <p:spPr bwMode="auto">
              <a:xfrm flipV="1">
                <a:off x="8135" y="10545"/>
                <a:ext cx="730" cy="1081"/>
              </a:xfrm>
              <a:prstGeom prst="downArrow">
                <a:avLst>
                  <a:gd name="adj1" fmla="val 50000"/>
                  <a:gd name="adj2" fmla="val 37021"/>
                </a:avLst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  <p:pic>
        <p:nvPicPr>
          <p:cNvPr id="40" name="SunspotsForm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5004048" y="3916690"/>
            <a:ext cx="3888432" cy="2651203"/>
          </a:xfrm>
          <a:prstGeom prst="rect">
            <a:avLst/>
          </a:prstGeom>
        </p:spPr>
      </p:pic>
      <p:pic>
        <p:nvPicPr>
          <p:cNvPr id="41" name="T171_20050730_03X.mo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827584" y="4077072"/>
            <a:ext cx="3312368" cy="2484276"/>
          </a:xfrm>
          <a:prstGeom prst="rect">
            <a:avLst/>
          </a:prstGeom>
        </p:spPr>
      </p:pic>
      <p:pic>
        <p:nvPicPr>
          <p:cNvPr id="43" name="T1600_X17_20031104_20UTc.mov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6" cstate="print"/>
          <a:stretch>
            <a:fillRect/>
          </a:stretch>
        </p:blipFill>
        <p:spPr>
          <a:xfrm>
            <a:off x="5796136" y="1196752"/>
            <a:ext cx="3048000" cy="2286000"/>
          </a:xfrm>
          <a:prstGeom prst="rect">
            <a:avLst/>
          </a:prstGeom>
        </p:spPr>
      </p:pic>
      <p:sp>
        <p:nvSpPr>
          <p:cNvPr id="42" name="pole tekstowe 41"/>
          <p:cNvSpPr txBox="1"/>
          <p:nvPr/>
        </p:nvSpPr>
        <p:spPr>
          <a:xfrm>
            <a:off x="107504" y="3284984"/>
            <a:ext cx="5644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Przełączenie (</a:t>
            </a:r>
            <a:r>
              <a:rPr lang="pl-PL" b="1" dirty="0" err="1" smtClean="0"/>
              <a:t>rekoneksja</a:t>
            </a:r>
            <a:r>
              <a:rPr lang="pl-PL" b="1" dirty="0" smtClean="0"/>
              <a:t>) prowadzi do uwolnienia energii</a:t>
            </a:r>
          </a:p>
          <a:p>
            <a:r>
              <a:rPr lang="pl-PL" b="1" dirty="0" smtClean="0"/>
              <a:t>zgromadzonej w polu magnetycznym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video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>
                <p:cTn id="2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Rozbłyski</a:t>
            </a:r>
            <a:endParaRPr lang="pl-PL" sz="3200" b="1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728812" y="1988840"/>
            <a:ext cx="1843188" cy="4320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b="1" dirty="0" smtClean="0">
                <a:latin typeface="Arial-BoldMT"/>
              </a:rPr>
              <a:t>10</a:t>
            </a:r>
            <a:r>
              <a:rPr lang="en-GB" b="1" baseline="33000" dirty="0" smtClean="0">
                <a:latin typeface="Arial-BoldMT"/>
              </a:rPr>
              <a:t>6</a:t>
            </a:r>
            <a:r>
              <a:rPr lang="en-GB" sz="1000" b="1" dirty="0" smtClean="0">
                <a:latin typeface="Arial-BoldMT"/>
              </a:rPr>
              <a:t> </a:t>
            </a:r>
            <a:r>
              <a:rPr lang="en-GB" b="1" dirty="0">
                <a:latin typeface="Arial-BoldMT"/>
              </a:rPr>
              <a:t>J 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endParaRPr lang="pl-PL" b="1" dirty="0" smtClean="0">
              <a:latin typeface="Arial-BoldMT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endParaRPr lang="pl-PL" b="1" dirty="0" smtClean="0">
              <a:latin typeface="Arial-BoldMT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endParaRPr lang="en-GB" b="1" dirty="0">
              <a:latin typeface="Arial-BoldMT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endParaRPr lang="pl-PL" b="1" dirty="0" smtClean="0">
              <a:latin typeface="Arial-BoldMT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endParaRPr lang="en-GB" b="1" baseline="33000" dirty="0">
              <a:latin typeface="Arial-BoldMT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endParaRPr lang="pl-PL" b="1" baseline="33000" dirty="0">
              <a:latin typeface="Arial-BoldMT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endParaRPr lang="pl-PL" b="1" baseline="33000" dirty="0">
              <a:latin typeface="Arial-BoldMT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endParaRPr lang="en-GB" b="1" baseline="33000" dirty="0">
              <a:latin typeface="Arial-BoldMT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endParaRPr lang="en-GB" b="1" baseline="33000" dirty="0">
              <a:latin typeface="Arial-BoldMT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2001" y="5224869"/>
            <a:ext cx="1555210" cy="4075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b="1" dirty="0">
                <a:latin typeface="Arial-BoldMT"/>
              </a:rPr>
              <a:t>10</a:t>
            </a:r>
            <a:r>
              <a:rPr lang="en-GB" b="1" baseline="33000" dirty="0">
                <a:latin typeface="Arial-BoldMT"/>
              </a:rPr>
              <a:t>26</a:t>
            </a:r>
            <a:r>
              <a:rPr lang="en-GB" b="1" dirty="0">
                <a:latin typeface="Arial-BoldMT"/>
              </a:rPr>
              <a:t> J   </a:t>
            </a:r>
            <a:r>
              <a:rPr lang="en-GB" b="1" dirty="0">
                <a:solidFill>
                  <a:srgbClr val="FFFF00"/>
                </a:solidFill>
                <a:latin typeface="Arial-BoldMT"/>
              </a:rPr>
              <a:t>	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760" y="1633132"/>
            <a:ext cx="1959840" cy="11434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760" y="2776612"/>
            <a:ext cx="1959840" cy="11434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760" y="3918652"/>
            <a:ext cx="1959840" cy="11434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Picture 9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681" y="5105336"/>
            <a:ext cx="2583360" cy="15899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" name="Obraz 5" descr="xrays.gif">
            <a:hlinkClick r:id="rId6" action="ppaction://hlinkfile"/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38408" y="4919567"/>
            <a:ext cx="3110422" cy="1777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xflares.mpg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4312798" y="1290360"/>
            <a:ext cx="4536032" cy="3528395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2771800" y="3079032"/>
            <a:ext cx="995785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b="1" dirty="0" smtClean="0">
                <a:latin typeface="Arial-BoldMT"/>
              </a:rPr>
              <a:t>5x10</a:t>
            </a:r>
            <a:r>
              <a:rPr lang="en-GB" b="1" baseline="33000" dirty="0" smtClean="0">
                <a:latin typeface="Arial-BoldMT"/>
              </a:rPr>
              <a:t>15</a:t>
            </a:r>
            <a:r>
              <a:rPr lang="en-GB" b="1" dirty="0" smtClean="0">
                <a:latin typeface="Arial-BoldMT"/>
              </a:rPr>
              <a:t>J</a:t>
            </a:r>
            <a:endParaRPr lang="en-GB" b="1" baseline="33000" dirty="0">
              <a:latin typeface="Arial-BoldMT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2771800" y="4365104"/>
            <a:ext cx="847668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b="1" dirty="0" smtClean="0">
                <a:latin typeface="Arial-BoldMT"/>
              </a:rPr>
              <a:t>10</a:t>
            </a:r>
            <a:r>
              <a:rPr lang="en-GB" b="1" baseline="33000" dirty="0" smtClean="0">
                <a:latin typeface="Arial-BoldMT"/>
              </a:rPr>
              <a:t>18</a:t>
            </a:r>
            <a:r>
              <a:rPr lang="en-GB" sz="1000" b="1" dirty="0" smtClean="0">
                <a:latin typeface="Arial-BoldMT"/>
              </a:rPr>
              <a:t> </a:t>
            </a:r>
            <a:r>
              <a:rPr lang="en-GB" b="1" dirty="0" smtClean="0">
                <a:latin typeface="Arial-BoldMT"/>
              </a:rPr>
              <a:t>J 	</a:t>
            </a:r>
            <a:endParaRPr lang="en-GB" b="1" baseline="33000" dirty="0">
              <a:latin typeface="Arial-Bold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6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Rozbłyski i CME</a:t>
            </a:r>
            <a:endParaRPr lang="pl-PL" sz="3200" b="1" dirty="0"/>
          </a:p>
        </p:txBody>
      </p:sp>
      <p:pic>
        <p:nvPicPr>
          <p:cNvPr id="4" name="Picture 4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81969" y="1350351"/>
            <a:ext cx="4331662" cy="18842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Obraz 5" descr="cme.jpg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0369" y="4402022"/>
            <a:ext cx="4212029" cy="213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Flare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230369" y="1355167"/>
            <a:ext cx="4276830" cy="2899045"/>
          </a:xfrm>
          <a:prstGeom prst="rect">
            <a:avLst/>
          </a:prstGeom>
        </p:spPr>
      </p:pic>
      <p:pic>
        <p:nvPicPr>
          <p:cNvPr id="8" name="tt1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9" cstate="print"/>
          <a:stretch>
            <a:fillRect/>
          </a:stretch>
        </p:blipFill>
        <p:spPr>
          <a:xfrm>
            <a:off x="4607989" y="3104963"/>
            <a:ext cx="4293010" cy="3434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CME - Ziemia</a:t>
            </a:r>
            <a:endParaRPr lang="pl-PL" sz="3200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054557"/>
            <a:ext cx="3704857" cy="2894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ole tekstowe 5"/>
          <p:cNvSpPr txBox="1"/>
          <p:nvPr/>
        </p:nvSpPr>
        <p:spPr>
          <a:xfrm>
            <a:off x="251520" y="5949280"/>
            <a:ext cx="3775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CME mogą dolatywać w okolice Ziemi</a:t>
            </a:r>
          </a:p>
          <a:p>
            <a:r>
              <a:rPr lang="pl-PL" b="1" dirty="0" smtClean="0"/>
              <a:t>(a nawet dalej)</a:t>
            </a:r>
            <a:endParaRPr lang="pl-PL" b="1" dirty="0"/>
          </a:p>
        </p:txBody>
      </p:sp>
      <p:pic>
        <p:nvPicPr>
          <p:cNvPr id="7" name="SECCHI_201002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6944" y="908720"/>
            <a:ext cx="8990112" cy="228993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3140968"/>
            <a:ext cx="2857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6804248" y="4111912"/>
            <a:ext cx="241470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STEREO – misja złożona</a:t>
            </a:r>
          </a:p>
          <a:p>
            <a:r>
              <a:rPr lang="pl-PL" b="1" dirty="0" smtClean="0"/>
              <a:t>z dwóch satelitów </a:t>
            </a:r>
          </a:p>
          <a:p>
            <a:r>
              <a:rPr lang="pl-PL" b="1" dirty="0" smtClean="0"/>
              <a:t>obserwujących Słońce</a:t>
            </a:r>
          </a:p>
          <a:p>
            <a:r>
              <a:rPr lang="pl-PL" b="1" dirty="0" smtClean="0"/>
              <a:t>z dwóch różnych </a:t>
            </a:r>
          </a:p>
          <a:p>
            <a:r>
              <a:rPr lang="pl-PL" b="1" dirty="0" smtClean="0"/>
              <a:t>miejsc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Kosmiczna prognoza pogody</a:t>
            </a:r>
            <a:endParaRPr lang="pl-PL" sz="3200" b="1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284805" y="1938432"/>
            <a:ext cx="3859195" cy="369401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pl-PL" b="1" dirty="0" smtClean="0">
                <a:latin typeface="Arial-BoldMT"/>
              </a:rPr>
              <a:t>CME mogą docierać w okolice 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pl-PL" b="1" dirty="0" smtClean="0">
                <a:latin typeface="Arial-BoldMT"/>
              </a:rPr>
              <a:t>Ziemi i mogą być niebezpieczne: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endParaRPr lang="pl-PL" b="1" dirty="0" smtClean="0">
              <a:latin typeface="Arial-BoldMT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endParaRPr lang="pl-PL" b="1" dirty="0" smtClean="0">
              <a:latin typeface="Arial-BoldMT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pl-PL" b="1" dirty="0" smtClean="0">
                <a:latin typeface="Arial-BoldMT"/>
              </a:rPr>
              <a:t> </a:t>
            </a:r>
            <a:r>
              <a:rPr lang="pl-PL" sz="1500" b="1" dirty="0" smtClean="0">
                <a:latin typeface="Arial-BoldMT"/>
              </a:rPr>
              <a:t>- </a:t>
            </a:r>
            <a:r>
              <a:rPr lang="en-GB" sz="1500" b="1" dirty="0" err="1">
                <a:latin typeface="Arial-BoldMT"/>
              </a:rPr>
              <a:t>astronauci</a:t>
            </a:r>
            <a:r>
              <a:rPr lang="en-GB" sz="1500" b="1" dirty="0">
                <a:latin typeface="Arial-BoldMT"/>
              </a:rPr>
              <a:t> (</a:t>
            </a:r>
            <a:r>
              <a:rPr lang="en-GB" sz="1500" b="1" dirty="0" err="1">
                <a:latin typeface="Arial-BoldMT"/>
              </a:rPr>
              <a:t>loty</a:t>
            </a:r>
            <a:r>
              <a:rPr lang="en-GB" sz="1500" b="1" dirty="0">
                <a:latin typeface="Arial-BoldMT"/>
              </a:rPr>
              <a:t> </a:t>
            </a:r>
            <a:r>
              <a:rPr lang="en-GB" sz="1500" b="1" dirty="0" err="1" smtClean="0">
                <a:latin typeface="Arial-BoldMT"/>
              </a:rPr>
              <a:t>międzyplanetarne</a:t>
            </a:r>
            <a:r>
              <a:rPr lang="en-GB" sz="1500" b="1" dirty="0">
                <a:latin typeface="Arial-BoldMT"/>
              </a:rPr>
              <a:t>,</a:t>
            </a:r>
          </a:p>
          <a:p>
            <a:pPr hangingPunct="0">
              <a:lnSpc>
                <a:spcPct val="150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pl-PL" sz="1500" b="1" dirty="0">
                <a:latin typeface="Arial-BoldMT"/>
              </a:rPr>
              <a:t>   </a:t>
            </a:r>
            <a:r>
              <a:rPr lang="en-GB" sz="1500" b="1" dirty="0" err="1">
                <a:latin typeface="Arial-BoldMT"/>
              </a:rPr>
              <a:t>stacje</a:t>
            </a:r>
            <a:r>
              <a:rPr lang="en-GB" sz="1500" b="1" dirty="0">
                <a:latin typeface="Arial-BoldMT"/>
              </a:rPr>
              <a:t> </a:t>
            </a:r>
            <a:r>
              <a:rPr lang="en-GB" sz="1500" b="1" dirty="0" err="1">
                <a:latin typeface="Arial-BoldMT"/>
              </a:rPr>
              <a:t>kosmiczne</a:t>
            </a:r>
            <a:r>
              <a:rPr lang="en-GB" sz="1500" b="1" dirty="0">
                <a:latin typeface="Arial-BoldMT"/>
              </a:rPr>
              <a:t>, </a:t>
            </a:r>
            <a:r>
              <a:rPr lang="en-GB" sz="1500" b="1" dirty="0" err="1">
                <a:latin typeface="Arial-BoldMT"/>
              </a:rPr>
              <a:t>itp</a:t>
            </a:r>
            <a:r>
              <a:rPr lang="en-GB" sz="1500" b="1" dirty="0">
                <a:latin typeface="Arial-BoldMT"/>
              </a:rPr>
              <a:t>.)</a:t>
            </a:r>
          </a:p>
          <a:p>
            <a:pPr hangingPunct="0">
              <a:lnSpc>
                <a:spcPct val="150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500" b="1" dirty="0">
                <a:latin typeface="Arial-BoldMT"/>
              </a:rPr>
              <a:t>- </a:t>
            </a:r>
            <a:r>
              <a:rPr lang="pl-PL" sz="1500" b="1" dirty="0">
                <a:latin typeface="Arial-BoldMT"/>
              </a:rPr>
              <a:t> </a:t>
            </a:r>
            <a:r>
              <a:rPr lang="en-GB" sz="1500" b="1" dirty="0" err="1">
                <a:latin typeface="Arial-BoldMT"/>
              </a:rPr>
              <a:t>pasażerowie</a:t>
            </a:r>
            <a:r>
              <a:rPr lang="en-GB" sz="1500" b="1" dirty="0">
                <a:latin typeface="Arial-BoldMT"/>
              </a:rPr>
              <a:t> </a:t>
            </a:r>
            <a:r>
              <a:rPr lang="en-GB" sz="1500" b="1" dirty="0" err="1">
                <a:latin typeface="Arial-BoldMT"/>
              </a:rPr>
              <a:t>samolotów</a:t>
            </a:r>
            <a:endParaRPr lang="en-GB" sz="1500" b="1" dirty="0">
              <a:latin typeface="Arial-BoldMT"/>
            </a:endParaRPr>
          </a:p>
          <a:p>
            <a:pPr hangingPunct="0">
              <a:lnSpc>
                <a:spcPct val="150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500" b="1" dirty="0">
                <a:latin typeface="Arial-BoldMT"/>
              </a:rPr>
              <a:t>- </a:t>
            </a:r>
            <a:r>
              <a:rPr lang="pl-PL" sz="1500" b="1" dirty="0">
                <a:latin typeface="Arial-BoldMT"/>
              </a:rPr>
              <a:t> </a:t>
            </a:r>
            <a:r>
              <a:rPr lang="en-GB" sz="1500" b="1" dirty="0" err="1">
                <a:latin typeface="Arial-BoldMT"/>
              </a:rPr>
              <a:t>stacje</a:t>
            </a:r>
            <a:r>
              <a:rPr lang="en-GB" sz="1500" b="1" dirty="0">
                <a:latin typeface="Arial-BoldMT"/>
              </a:rPr>
              <a:t> </a:t>
            </a:r>
            <a:r>
              <a:rPr lang="en-GB" sz="1500" b="1" dirty="0" err="1">
                <a:latin typeface="Arial-BoldMT"/>
              </a:rPr>
              <a:t>transformatorowe</a:t>
            </a:r>
            <a:endParaRPr lang="en-GB" sz="1500" b="1" dirty="0">
              <a:latin typeface="Arial-BoldMT"/>
            </a:endParaRPr>
          </a:p>
          <a:p>
            <a:pPr hangingPunct="0">
              <a:lnSpc>
                <a:spcPct val="150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500" b="1" dirty="0">
                <a:latin typeface="Arial-BoldMT"/>
              </a:rPr>
              <a:t>- </a:t>
            </a:r>
            <a:r>
              <a:rPr lang="pl-PL" sz="1500" b="1" dirty="0">
                <a:latin typeface="Arial-BoldMT"/>
              </a:rPr>
              <a:t> </a:t>
            </a:r>
            <a:r>
              <a:rPr lang="en-GB" sz="1500" b="1" dirty="0" err="1">
                <a:latin typeface="Arial-BoldMT"/>
              </a:rPr>
              <a:t>rurociągi</a:t>
            </a:r>
            <a:endParaRPr lang="en-GB" sz="1500" b="1" dirty="0">
              <a:latin typeface="Arial-BoldMT"/>
            </a:endParaRPr>
          </a:p>
          <a:p>
            <a:pPr hangingPunct="0">
              <a:lnSpc>
                <a:spcPct val="150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500" b="1" dirty="0">
                <a:latin typeface="Arial-BoldMT"/>
              </a:rPr>
              <a:t>- </a:t>
            </a:r>
            <a:r>
              <a:rPr lang="pl-PL" sz="1500" b="1" dirty="0">
                <a:latin typeface="Arial-BoldMT"/>
              </a:rPr>
              <a:t> </a:t>
            </a:r>
            <a:r>
              <a:rPr lang="en-GB" sz="1500" b="1" dirty="0" err="1">
                <a:latin typeface="Arial-BoldMT"/>
              </a:rPr>
              <a:t>sztuczne</a:t>
            </a:r>
            <a:r>
              <a:rPr lang="en-GB" sz="1500" b="1" dirty="0">
                <a:latin typeface="Arial-BoldMT"/>
              </a:rPr>
              <a:t> </a:t>
            </a:r>
            <a:r>
              <a:rPr lang="en-GB" sz="1500" b="1" dirty="0" err="1">
                <a:latin typeface="Arial-BoldMT"/>
              </a:rPr>
              <a:t>satelity</a:t>
            </a:r>
            <a:endParaRPr lang="en-GB" sz="1500" b="1" dirty="0">
              <a:latin typeface="Arial-BoldMT"/>
            </a:endParaRPr>
          </a:p>
          <a:p>
            <a:pPr hangingPunct="0">
              <a:lnSpc>
                <a:spcPct val="150000"/>
              </a:lnSpc>
              <a:buClr>
                <a:srgbClr val="000000"/>
              </a:buClr>
              <a:buSzPct val="45000"/>
              <a:buFontTx/>
              <a:buChar char="-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pl-PL" sz="1500" b="1" dirty="0">
                <a:latin typeface="Arial-BoldMT"/>
              </a:rPr>
              <a:t>-  </a:t>
            </a:r>
            <a:r>
              <a:rPr lang="en-GB" sz="1500" b="1" dirty="0" err="1">
                <a:latin typeface="Arial-BoldMT"/>
              </a:rPr>
              <a:t>łączność</a:t>
            </a:r>
            <a:r>
              <a:rPr lang="en-GB" sz="1500" b="1" dirty="0">
                <a:latin typeface="Arial-BoldMT"/>
              </a:rPr>
              <a:t> </a:t>
            </a:r>
            <a:r>
              <a:rPr lang="en-GB" sz="1500" b="1" dirty="0" err="1">
                <a:latin typeface="Arial-BoldMT"/>
              </a:rPr>
              <a:t>radiowa</a:t>
            </a:r>
            <a:r>
              <a:rPr lang="en-GB" sz="1500" b="1" dirty="0">
                <a:latin typeface="Arial-BoldMT"/>
              </a:rPr>
              <a:t> </a:t>
            </a:r>
            <a:r>
              <a:rPr lang="en-GB" sz="1500" b="1" dirty="0" err="1">
                <a:latin typeface="Arial-BoldMT"/>
              </a:rPr>
              <a:t>i</a:t>
            </a:r>
            <a:r>
              <a:rPr lang="en-GB" sz="1500" b="1" dirty="0">
                <a:latin typeface="Arial-BoldMT"/>
              </a:rPr>
              <a:t> </a:t>
            </a:r>
            <a:r>
              <a:rPr lang="en-GB" sz="1500" b="1" dirty="0" err="1" smtClean="0">
                <a:latin typeface="Arial-BoldMT"/>
              </a:rPr>
              <a:t>satelitarna</a:t>
            </a:r>
            <a:endParaRPr lang="en-GB" b="1" dirty="0">
              <a:latin typeface="Arial-BoldMT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500" b="1" dirty="0" smtClean="0">
                <a:latin typeface="Arial-BoldMT"/>
              </a:rPr>
              <a:t>- </a:t>
            </a:r>
            <a:r>
              <a:rPr lang="pl-PL" sz="1500" b="1" dirty="0" smtClean="0">
                <a:latin typeface="Arial-BoldMT"/>
              </a:rPr>
              <a:t> </a:t>
            </a:r>
            <a:r>
              <a:rPr lang="en-GB" sz="1500" b="1" dirty="0" err="1" smtClean="0">
                <a:latin typeface="Arial-BoldMT"/>
              </a:rPr>
              <a:t>zorze</a:t>
            </a:r>
            <a:r>
              <a:rPr lang="en-GB" sz="1500" b="1" dirty="0">
                <a:latin typeface="Arial-BoldMT"/>
              </a:rPr>
              <a:t>, </a:t>
            </a:r>
            <a:r>
              <a:rPr lang="en-GB" sz="1500" b="1" dirty="0" err="1">
                <a:latin typeface="Arial-BoldMT"/>
              </a:rPr>
              <a:t>zorze</a:t>
            </a:r>
            <a:r>
              <a:rPr lang="en-GB" sz="1500" b="1" dirty="0">
                <a:latin typeface="Arial-BoldMT"/>
              </a:rPr>
              <a:t>, </a:t>
            </a:r>
            <a:r>
              <a:rPr lang="en-GB" sz="1500" b="1" dirty="0" err="1">
                <a:latin typeface="Arial-BoldMT"/>
              </a:rPr>
              <a:t>zorze</a:t>
            </a:r>
            <a:r>
              <a:rPr lang="en-GB" sz="1500" b="1" dirty="0" smtClean="0">
                <a:latin typeface="Arial-BoldMT"/>
              </a:rPr>
              <a:t>...</a:t>
            </a:r>
            <a:endParaRPr lang="pl-PL" sz="1500" b="1" dirty="0" smtClean="0">
              <a:latin typeface="Arial-BoldMT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endParaRPr lang="en-GB" sz="1500" b="1" dirty="0">
              <a:solidFill>
                <a:srgbClr val="FFFF00"/>
              </a:solidFill>
              <a:latin typeface="Arial-BoldMT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endParaRPr lang="en-GB" b="1" dirty="0">
              <a:solidFill>
                <a:srgbClr val="FFFF00"/>
              </a:solidFill>
              <a:latin typeface="Arial-BoldMT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170" y="1484782"/>
            <a:ext cx="4810786" cy="3758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XFlares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368784" y="4530723"/>
            <a:ext cx="2764800" cy="2073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Burza magnetyczna</a:t>
            </a:r>
            <a:endParaRPr lang="pl-PL" sz="3200" b="1" dirty="0"/>
          </a:p>
        </p:txBody>
      </p:sp>
      <p:sp>
        <p:nvSpPr>
          <p:cNvPr id="6" name="pole tekstowe 5">
            <a:hlinkClick r:id="rId4" action="ppaction://hlinkfile"/>
          </p:cNvPr>
          <p:cNvSpPr txBox="1"/>
          <p:nvPr/>
        </p:nvSpPr>
        <p:spPr>
          <a:xfrm>
            <a:off x="4716016" y="1340768"/>
            <a:ext cx="4001958" cy="1191752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pl-PL" b="1" dirty="0" smtClean="0"/>
              <a:t>Ziemia jest otoczona polem </a:t>
            </a:r>
          </a:p>
          <a:p>
            <a:r>
              <a:rPr lang="pl-PL" b="1" dirty="0" smtClean="0"/>
              <a:t>magnetycznym – chroni nas przed </a:t>
            </a:r>
          </a:p>
          <a:p>
            <a:r>
              <a:rPr lang="pl-PL" b="1" dirty="0" smtClean="0"/>
              <a:t>naładowanymi cząstkami docierającymi </a:t>
            </a:r>
          </a:p>
          <a:p>
            <a:r>
              <a:rPr lang="pl-PL" b="1" dirty="0" smtClean="0"/>
              <a:t>ze Słońca i przestrzeni kosmicznej</a:t>
            </a:r>
            <a:endParaRPr lang="pl-PL" b="1" dirty="0"/>
          </a:p>
        </p:txBody>
      </p:sp>
      <p:sp>
        <p:nvSpPr>
          <p:cNvPr id="7" name="pole tekstowe 6">
            <a:hlinkClick r:id="rId5" action="ppaction://hlinkfile"/>
          </p:cNvPr>
          <p:cNvSpPr txBox="1"/>
          <p:nvPr/>
        </p:nvSpPr>
        <p:spPr>
          <a:xfrm>
            <a:off x="230369" y="4840569"/>
            <a:ext cx="3818638" cy="1468751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pl-PL" b="1" dirty="0" smtClean="0"/>
              <a:t>Podczas burzy magnetycznej cząstki</a:t>
            </a:r>
          </a:p>
          <a:p>
            <a:r>
              <a:rPr lang="pl-PL" b="1" dirty="0" smtClean="0"/>
              <a:t>są przyspieszane w ziemskiej </a:t>
            </a:r>
          </a:p>
          <a:p>
            <a:r>
              <a:rPr lang="pl-PL" b="1" dirty="0" smtClean="0"/>
              <a:t>magnetosferze dzięki przełączaniu linii</a:t>
            </a:r>
          </a:p>
          <a:p>
            <a:r>
              <a:rPr lang="pl-PL" b="1" dirty="0" smtClean="0"/>
              <a:t>sił – ten sam mechanizm produkuje </a:t>
            </a:r>
          </a:p>
          <a:p>
            <a:r>
              <a:rPr lang="pl-PL" b="1" dirty="0" smtClean="0"/>
              <a:t>rozbłyski i CME na Słońcu</a:t>
            </a:r>
          </a:p>
        </p:txBody>
      </p:sp>
      <p:pic>
        <p:nvPicPr>
          <p:cNvPr id="8" name="what_is_a_cme_NASA_WebV_1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295170" y="1614397"/>
            <a:ext cx="4147229" cy="2827953"/>
          </a:xfrm>
          <a:prstGeom prst="rect">
            <a:avLst/>
          </a:prstGeom>
        </p:spPr>
      </p:pic>
      <p:pic>
        <p:nvPicPr>
          <p:cNvPr id="10" name="mars_vs_wind_640x480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355976" y="2708920"/>
            <a:ext cx="4488160" cy="3366120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4932040" y="6237312"/>
            <a:ext cx="294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Mars nie ma takiej ochrony…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video>
              <p:cMediaNode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Zorze polarne</a:t>
            </a:r>
            <a:endParaRPr lang="pl-PL" sz="3200" b="1" dirty="0"/>
          </a:p>
        </p:txBody>
      </p:sp>
      <p:grpSp>
        <p:nvGrpSpPr>
          <p:cNvPr id="4" name="Grupa 9"/>
          <p:cNvGrpSpPr/>
          <p:nvPr/>
        </p:nvGrpSpPr>
        <p:grpSpPr>
          <a:xfrm>
            <a:off x="295170" y="1355168"/>
            <a:ext cx="3909602" cy="3013518"/>
            <a:chOff x="2039916" y="1851011"/>
            <a:chExt cx="5953139" cy="4822043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39916" y="1851011"/>
              <a:ext cx="5953139" cy="4822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pole tekstowe 6"/>
            <p:cNvSpPr txBox="1"/>
            <p:nvPr/>
          </p:nvSpPr>
          <p:spPr>
            <a:xfrm>
              <a:off x="2111353" y="4422779"/>
              <a:ext cx="1167234" cy="689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200" b="1" dirty="0" smtClean="0">
                  <a:solidFill>
                    <a:srgbClr val="00CC00"/>
                  </a:solidFill>
                </a:rPr>
                <a:t>TLEN</a:t>
              </a:r>
              <a:endParaRPr lang="pl-PL" sz="2200" b="1" dirty="0">
                <a:solidFill>
                  <a:srgbClr val="00CC00"/>
                </a:solidFill>
              </a:endParaRPr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6480131" y="1993886"/>
              <a:ext cx="1234504" cy="689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200" b="1" dirty="0" smtClean="0">
                  <a:solidFill>
                    <a:srgbClr val="FF0000"/>
                  </a:solidFill>
                </a:rPr>
                <a:t>AZOT</a:t>
              </a:r>
              <a:endParaRPr lang="pl-PL" sz="2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" name="Picture 5" descr="C:\user\mrozek\zorzepolarne\7arora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7610" y="4660338"/>
            <a:ext cx="2764800" cy="1935563"/>
          </a:xfrm>
          <a:prstGeom prst="rect">
            <a:avLst/>
          </a:prstGeom>
          <a:noFill/>
        </p:spPr>
      </p:pic>
      <p:pic>
        <p:nvPicPr>
          <p:cNvPr id="10" name="Picture 8" descr="C:\user\mrozek\zorzepolarne\7aurop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170" y="4465916"/>
            <a:ext cx="2764800" cy="1937004"/>
          </a:xfrm>
          <a:prstGeom prst="rect">
            <a:avLst/>
          </a:prstGeom>
          <a:noFill/>
        </p:spPr>
      </p:pic>
      <p:pic>
        <p:nvPicPr>
          <p:cNvPr id="11" name="Picture 9" descr="C:\user\mrozek\zorzepolarne\7aurop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6390" y="4206687"/>
            <a:ext cx="2764800" cy="1937004"/>
          </a:xfrm>
          <a:prstGeom prst="rect">
            <a:avLst/>
          </a:prstGeom>
          <a:noFill/>
        </p:spPr>
      </p:pic>
      <p:pic>
        <p:nvPicPr>
          <p:cNvPr id="12" name="Picture 3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1549590"/>
            <a:ext cx="3996816" cy="261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smtClean="0"/>
              <a:t>Zorze polarne</a:t>
            </a:r>
            <a:endParaRPr lang="pl-PL" sz="3200" b="1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880" y="1468955"/>
            <a:ext cx="3559680" cy="489939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5520" y="3429000"/>
            <a:ext cx="4898880" cy="30473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9195" y="1225553"/>
            <a:ext cx="3758426" cy="254014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23528" y="3933056"/>
            <a:ext cx="1395360" cy="21141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</a:tabLst>
            </a:pPr>
            <a:r>
              <a:rPr lang="en-GB" b="1" dirty="0">
                <a:solidFill>
                  <a:srgbClr val="FFFF00"/>
                </a:solidFill>
              </a:rPr>
              <a:t>27 03 2001 r.</a:t>
            </a:r>
          </a:p>
          <a:p>
            <a:pPr hangingPunct="0">
              <a:lnSpc>
                <a:spcPct val="140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</a:tabLst>
            </a:pPr>
            <a:r>
              <a:rPr lang="en-GB" b="1" dirty="0">
                <a:solidFill>
                  <a:srgbClr val="FFFF00"/>
                </a:solidFill>
              </a:rPr>
              <a:t>01 04 2001 r.</a:t>
            </a:r>
          </a:p>
          <a:p>
            <a:pPr hangingPunct="0">
              <a:lnSpc>
                <a:spcPct val="140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</a:tabLst>
            </a:pPr>
            <a:r>
              <a:rPr lang="en-GB" b="1" dirty="0">
                <a:solidFill>
                  <a:srgbClr val="FFFF00"/>
                </a:solidFill>
              </a:rPr>
              <a:t>05 11 2001 r.</a:t>
            </a:r>
          </a:p>
          <a:p>
            <a:pPr hangingPunct="0">
              <a:lnSpc>
                <a:spcPct val="140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</a:tabLst>
            </a:pPr>
            <a:r>
              <a:rPr lang="en-GB" b="1" dirty="0">
                <a:solidFill>
                  <a:srgbClr val="FFFF00"/>
                </a:solidFill>
              </a:rPr>
              <a:t>29 05 2005 r.</a:t>
            </a:r>
          </a:p>
          <a:p>
            <a:pPr hangingPunct="0">
              <a:lnSpc>
                <a:spcPct val="140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</a:tabLst>
            </a:pPr>
            <a:r>
              <a:rPr lang="en-GB" b="1" dirty="0">
                <a:solidFill>
                  <a:srgbClr val="FFFF00"/>
                </a:solidFill>
              </a:rPr>
              <a:t>29 10 2003 r.</a:t>
            </a:r>
          </a:p>
          <a:p>
            <a:pPr hangingPunct="0">
              <a:lnSpc>
                <a:spcPct val="140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</a:tabLst>
            </a:pPr>
            <a:r>
              <a:rPr lang="en-GB" b="1" dirty="0">
                <a:solidFill>
                  <a:srgbClr val="FFFF00"/>
                </a:solidFill>
              </a:rPr>
              <a:t>20 11 2003 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Słońce – elektrownia termojądrowa</a:t>
            </a:r>
            <a:endParaRPr lang="pl-PL" sz="3200" b="1" dirty="0"/>
          </a:p>
        </p:txBody>
      </p:sp>
      <p:pic>
        <p:nvPicPr>
          <p:cNvPr id="4" name="Obraz 8" descr="sun-core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6389" y="1866125"/>
            <a:ext cx="2786420" cy="2210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131041" y="2780927"/>
            <a:ext cx="4570560" cy="1468751"/>
          </a:xfrm>
          <a:prstGeom prst="rect">
            <a:avLst/>
          </a:prstGeom>
        </p:spPr>
        <p:txBody>
          <a:bodyPr lIns="82945" tIns="41473" rIns="82945" bIns="41473">
            <a:spAutoFit/>
          </a:bodyPr>
          <a:lstStyle/>
          <a:p>
            <a:r>
              <a:rPr lang="pl-PL" b="1" dirty="0" smtClean="0"/>
              <a:t>600 mln ton wodoru zamienia </a:t>
            </a:r>
          </a:p>
          <a:p>
            <a:r>
              <a:rPr lang="pl-PL" b="1" dirty="0" smtClean="0"/>
              <a:t>się w hel w każdej sekundzie</a:t>
            </a:r>
          </a:p>
          <a:p>
            <a:endParaRPr lang="pl-PL" b="1" dirty="0" smtClean="0"/>
          </a:p>
          <a:p>
            <a:r>
              <a:rPr lang="pl-PL" b="1" dirty="0" smtClean="0"/>
              <a:t>4 mln ton jest przekształcane </a:t>
            </a:r>
          </a:p>
          <a:p>
            <a:r>
              <a:rPr lang="pl-PL" b="1" dirty="0" smtClean="0"/>
              <a:t>w energię:  3.6*10</a:t>
            </a:r>
            <a:r>
              <a:rPr lang="pl-PL" b="1" baseline="30000" dirty="0" smtClean="0"/>
              <a:t>26</a:t>
            </a:r>
            <a:r>
              <a:rPr lang="pl-PL" b="1" dirty="0" smtClean="0"/>
              <a:t> W</a:t>
            </a: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970" y="873434"/>
            <a:ext cx="2483838" cy="1867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upa 12"/>
          <p:cNvGrpSpPr>
            <a:grpSpLocks/>
          </p:cNvGrpSpPr>
          <p:nvPr/>
        </p:nvGrpSpPr>
        <p:grpSpPr bwMode="auto">
          <a:xfrm>
            <a:off x="424770" y="4660338"/>
            <a:ext cx="3401444" cy="1812854"/>
            <a:chOff x="6040438" y="3062288"/>
            <a:chExt cx="3749855" cy="1998335"/>
          </a:xfrm>
        </p:grpSpPr>
        <p:sp>
          <p:nvSpPr>
            <p:cNvPr id="9" name="pole tekstowe 10"/>
            <p:cNvSpPr txBox="1">
              <a:spLocks noChangeArrowheads="1"/>
            </p:cNvSpPr>
            <p:nvPr/>
          </p:nvSpPr>
          <p:spPr bwMode="auto">
            <a:xfrm>
              <a:off x="6040438" y="3062288"/>
              <a:ext cx="3749855" cy="101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l-PL" b="1" dirty="0"/>
                <a:t>Ciągłe rozpraszanie, pochłanianie </a:t>
              </a:r>
            </a:p>
            <a:p>
              <a:r>
                <a:rPr lang="pl-PL" b="1" dirty="0"/>
                <a:t>i emisja – coraz mniejsze energie</a:t>
              </a:r>
            </a:p>
            <a:p>
              <a:r>
                <a:rPr lang="pl-PL" b="1" dirty="0"/>
                <a:t>kwantów</a:t>
              </a:r>
            </a:p>
          </p:txBody>
        </p:sp>
        <p:sp>
          <p:nvSpPr>
            <p:cNvPr id="10" name="pole tekstowe 11"/>
            <p:cNvSpPr txBox="1">
              <a:spLocks noChangeArrowheads="1"/>
            </p:cNvSpPr>
            <p:nvPr/>
          </p:nvSpPr>
          <p:spPr bwMode="auto">
            <a:xfrm>
              <a:off x="6040438" y="4348163"/>
              <a:ext cx="3546203" cy="712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l-PL" b="1" dirty="0"/>
                <a:t>Bardzo powolna wędrówka:</a:t>
              </a:r>
            </a:p>
            <a:p>
              <a:r>
                <a:rPr lang="pl-PL" b="1" dirty="0"/>
                <a:t>200 000 lat zamiast 2.7 sekundy</a:t>
              </a:r>
            </a:p>
          </p:txBody>
        </p:sp>
      </p:grpSp>
      <p:cxnSp>
        <p:nvCxnSpPr>
          <p:cNvPr id="11" name="Łącznik prosty ze strzałką 10"/>
          <p:cNvCxnSpPr/>
          <p:nvPr/>
        </p:nvCxnSpPr>
        <p:spPr bwMode="auto">
          <a:xfrm rot="10800000">
            <a:off x="2563185" y="3429000"/>
            <a:ext cx="842406" cy="259229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Łącznik prosty ze strzałką 11"/>
          <p:cNvCxnSpPr/>
          <p:nvPr/>
        </p:nvCxnSpPr>
        <p:spPr bwMode="auto">
          <a:xfrm rot="10800000" flipV="1">
            <a:off x="2303984" y="3364192"/>
            <a:ext cx="1684812" cy="1360952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pole tekstowe 10"/>
          <p:cNvSpPr txBox="1">
            <a:spLocks noChangeArrowheads="1"/>
          </p:cNvSpPr>
          <p:nvPr/>
        </p:nvSpPr>
        <p:spPr bwMode="auto">
          <a:xfrm>
            <a:off x="5025603" y="4336302"/>
            <a:ext cx="3603066" cy="2576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r>
              <a:rPr lang="pl-PL" b="1" dirty="0" smtClean="0"/>
              <a:t>W odległości około 0.7 R od środka </a:t>
            </a:r>
          </a:p>
          <a:p>
            <a:r>
              <a:rPr lang="pl-PL" b="1" dirty="0" smtClean="0"/>
              <a:t>transport promienisty przestaje być </a:t>
            </a:r>
          </a:p>
          <a:p>
            <a:r>
              <a:rPr lang="pl-PL" b="1" dirty="0" smtClean="0"/>
              <a:t>wystarczająco efektywny</a:t>
            </a:r>
          </a:p>
          <a:p>
            <a:endParaRPr lang="pl-PL" b="1" dirty="0" smtClean="0"/>
          </a:p>
          <a:p>
            <a:r>
              <a:rPr lang="pl-PL" b="1" dirty="0" smtClean="0"/>
              <a:t>Pojawia się konwekcja</a:t>
            </a:r>
          </a:p>
          <a:p>
            <a:endParaRPr lang="pl-PL" b="1" dirty="0" smtClean="0"/>
          </a:p>
          <a:p>
            <a:r>
              <a:rPr lang="pl-PL" b="1" dirty="0" smtClean="0"/>
              <a:t>Wraz z pionowymi ruchami plazmy </a:t>
            </a:r>
          </a:p>
          <a:p>
            <a:r>
              <a:rPr lang="pl-PL" b="1" dirty="0" smtClean="0"/>
              <a:t>unoszone jest pole magnetyczne</a:t>
            </a:r>
          </a:p>
          <a:p>
            <a:endParaRPr lang="pl-PL" b="1" dirty="0">
              <a:solidFill>
                <a:srgbClr val="FFFF00"/>
              </a:solidFill>
            </a:endParaRPr>
          </a:p>
        </p:txBody>
      </p:sp>
      <p:cxnSp>
        <p:nvCxnSpPr>
          <p:cNvPr id="14" name="Łącznik prosty ze strzałką 13"/>
          <p:cNvCxnSpPr/>
          <p:nvPr/>
        </p:nvCxnSpPr>
        <p:spPr bwMode="auto">
          <a:xfrm rot="16200000" flipH="1">
            <a:off x="4215515" y="3267005"/>
            <a:ext cx="1555374" cy="453603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5" name="astro_ac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5608807" y="1355167"/>
            <a:ext cx="3317760" cy="24885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Zorze polarne</a:t>
            </a:r>
            <a:endParaRPr lang="pl-PL" sz="32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771" y="1419975"/>
            <a:ext cx="4730433" cy="3041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0194" y="3493807"/>
            <a:ext cx="4188935" cy="3150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pole tekstowe 6"/>
          <p:cNvSpPr txBox="1"/>
          <p:nvPr/>
        </p:nvSpPr>
        <p:spPr>
          <a:xfrm>
            <a:off x="5284805" y="1744011"/>
            <a:ext cx="3461617" cy="1191752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pl-PL" b="1" dirty="0" smtClean="0"/>
              <a:t>www.spaceweather.com</a:t>
            </a:r>
          </a:p>
          <a:p>
            <a:endParaRPr lang="pl-PL" b="1" dirty="0" smtClean="0"/>
          </a:p>
          <a:p>
            <a:r>
              <a:rPr lang="pl-PL" b="1" dirty="0" smtClean="0"/>
              <a:t>Potrzebna jest odpowiednio dobra</a:t>
            </a:r>
          </a:p>
          <a:p>
            <a:r>
              <a:rPr lang="pl-PL" b="1" dirty="0" smtClean="0"/>
              <a:t>pogoda ziemska i kosmiczna</a:t>
            </a:r>
            <a:endParaRPr lang="pl-PL" b="1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1418" y="4206687"/>
            <a:ext cx="3520183" cy="2335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Słońce dziś</a:t>
            </a:r>
            <a:endParaRPr lang="pl-PL" sz="32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68" y="990600"/>
            <a:ext cx="2078360" cy="2078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980728"/>
            <a:ext cx="2078360" cy="2078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1832" y="980728"/>
            <a:ext cx="2078360" cy="2078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212976"/>
            <a:ext cx="4248472" cy="339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980728"/>
            <a:ext cx="2592288" cy="2104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e tekstowe 9"/>
          <p:cNvSpPr txBox="1"/>
          <p:nvPr/>
        </p:nvSpPr>
        <p:spPr>
          <a:xfrm>
            <a:off x="4546779" y="3140968"/>
            <a:ext cx="454502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Ostatnie minimum było wyjątkowo głębokie</a:t>
            </a:r>
          </a:p>
          <a:p>
            <a:endParaRPr lang="pl-PL" b="1" dirty="0" smtClean="0"/>
          </a:p>
          <a:p>
            <a:r>
              <a:rPr lang="pl-PL" b="1" dirty="0" smtClean="0"/>
              <a:t>Aktywność rośnie bardzo powoli (w tym roku </a:t>
            </a:r>
          </a:p>
          <a:p>
            <a:r>
              <a:rPr lang="pl-PL" b="1" dirty="0" smtClean="0"/>
              <a:t>powinno być </a:t>
            </a:r>
            <a:endParaRPr lang="pl-PL" b="1" dirty="0" smtClean="0"/>
          </a:p>
          <a:p>
            <a:r>
              <a:rPr lang="pl-PL" b="1" dirty="0" smtClean="0"/>
              <a:t>maksimum </a:t>
            </a:r>
          </a:p>
          <a:p>
            <a:r>
              <a:rPr lang="pl-PL" b="1" dirty="0" smtClean="0"/>
              <a:t>według </a:t>
            </a:r>
          </a:p>
          <a:p>
            <a:r>
              <a:rPr lang="pl-PL" b="1" dirty="0" smtClean="0"/>
              <a:t>przewidywań</a:t>
            </a:r>
            <a:endParaRPr lang="pl-PL" b="1" dirty="0" smtClean="0"/>
          </a:p>
          <a:p>
            <a:r>
              <a:rPr lang="pl-PL" b="1" dirty="0" smtClean="0"/>
              <a:t>sprzed kilku </a:t>
            </a:r>
            <a:endParaRPr lang="pl-PL" b="1" dirty="0" smtClean="0"/>
          </a:p>
          <a:p>
            <a:r>
              <a:rPr lang="pl-PL" b="1" dirty="0" smtClean="0"/>
              <a:t>lat</a:t>
            </a:r>
            <a:r>
              <a:rPr lang="pl-PL" b="1" dirty="0" smtClean="0"/>
              <a:t>)</a:t>
            </a:r>
          </a:p>
          <a:p>
            <a:endParaRPr lang="pl-PL" b="1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4077072"/>
            <a:ext cx="3121089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7228801" y="1484797"/>
            <a:ext cx="2072160" cy="5602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hangingPunct="0">
              <a:lnSpc>
                <a:spcPct val="101000"/>
              </a:lnSpc>
              <a:spcBef>
                <a:spcPts val="806"/>
              </a:spcBef>
              <a:spcAft>
                <a:spcPts val="806"/>
              </a:spcAft>
              <a:buClr>
                <a:srgbClr val="FFFFFF"/>
              </a:buClr>
              <a:buSzPct val="45000"/>
              <a:tabLst>
                <a:tab pos="656650" algn="l"/>
                <a:tab pos="1313299" algn="l"/>
                <a:tab pos="1969949" algn="l"/>
              </a:tabLst>
              <a:defRPr/>
            </a:pPr>
            <a:r>
              <a:rPr lang="en-GB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;Helvetica" charset="0"/>
                <a:cs typeface="Lucida Sans Unicode" charset="0"/>
              </a:rPr>
              <a:t>KONIEC</a:t>
            </a:r>
          </a:p>
        </p:txBody>
      </p:sp>
      <p:pic>
        <p:nvPicPr>
          <p:cNvPr id="5" name="SOHO_EIT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4800" y="87857"/>
            <a:ext cx="6710415" cy="671112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Słońce - atmosfera</a:t>
            </a:r>
            <a:endParaRPr lang="pl-PL" sz="3200" b="1" dirty="0"/>
          </a:p>
        </p:txBody>
      </p:sp>
      <p:sp>
        <p:nvSpPr>
          <p:cNvPr id="4" name="pole tekstowe 6"/>
          <p:cNvSpPr txBox="1">
            <a:spLocks noChangeArrowheads="1"/>
          </p:cNvSpPr>
          <p:nvPr/>
        </p:nvSpPr>
        <p:spPr bwMode="auto">
          <a:xfrm>
            <a:off x="4355976" y="980728"/>
            <a:ext cx="4248472" cy="63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r>
              <a:rPr lang="pl-PL" b="1" dirty="0" smtClean="0"/>
              <a:t>Komórki konwekcyjne na powierzchni</a:t>
            </a:r>
            <a:endParaRPr lang="pl-PL" b="1" dirty="0"/>
          </a:p>
          <a:p>
            <a:r>
              <a:rPr lang="pl-PL" b="1" dirty="0"/>
              <a:t>Słońca – </a:t>
            </a:r>
            <a:r>
              <a:rPr lang="pl-PL" b="1" dirty="0" smtClean="0"/>
              <a:t>granulacja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5508104" y="6237312"/>
            <a:ext cx="1379573" cy="360755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pl-PL" dirty="0" smtClean="0"/>
              <a:t>HINODE/SOT</a:t>
            </a:r>
            <a:endParaRPr lang="pl-PL" dirty="0"/>
          </a:p>
        </p:txBody>
      </p:sp>
      <p:pic>
        <p:nvPicPr>
          <p:cNvPr id="7" name="gb_20061102bw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506881" y="1873626"/>
            <a:ext cx="5529615" cy="41476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052736"/>
            <a:ext cx="353141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az 9" descr="Convection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005064"/>
            <a:ext cx="3528392" cy="26462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Słońce - atmosfera</a:t>
            </a:r>
            <a:endParaRPr lang="pl-PL" sz="32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369" y="1225553"/>
            <a:ext cx="2332816" cy="2185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8"/>
          <p:cNvSpPr txBox="1">
            <a:spLocks noChangeArrowheads="1"/>
          </p:cNvSpPr>
          <p:nvPr/>
        </p:nvSpPr>
        <p:spPr bwMode="auto">
          <a:xfrm>
            <a:off x="2627986" y="1355167"/>
            <a:ext cx="4730433" cy="146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r>
              <a:rPr lang="pl-PL" b="1" dirty="0" smtClean="0"/>
              <a:t>FOTOSFERA</a:t>
            </a:r>
          </a:p>
          <a:p>
            <a:endParaRPr lang="pl-PL" b="1" dirty="0" smtClean="0"/>
          </a:p>
          <a:p>
            <a:r>
              <a:rPr lang="pl-PL" b="1" dirty="0" smtClean="0"/>
              <a:t> „</a:t>
            </a:r>
            <a:r>
              <a:rPr lang="pl-PL" b="1" dirty="0"/>
              <a:t>p</a:t>
            </a:r>
            <a:r>
              <a:rPr lang="pl-PL" b="1" dirty="0" smtClean="0"/>
              <a:t>owierzchnia</a:t>
            </a:r>
            <a:r>
              <a:rPr lang="pl-PL" b="1" dirty="0"/>
              <a:t>” </a:t>
            </a:r>
            <a:r>
              <a:rPr lang="pl-PL" b="1" dirty="0" smtClean="0"/>
              <a:t>Słońca</a:t>
            </a:r>
          </a:p>
          <a:p>
            <a:r>
              <a:rPr lang="pl-PL" b="1" dirty="0" smtClean="0"/>
              <a:t> temperatura </a:t>
            </a:r>
            <a:r>
              <a:rPr lang="pl-PL" b="1" dirty="0"/>
              <a:t>około 5800 </a:t>
            </a:r>
            <a:r>
              <a:rPr lang="pl-PL" b="1" dirty="0" smtClean="0"/>
              <a:t>K</a:t>
            </a:r>
          </a:p>
          <a:p>
            <a:r>
              <a:rPr lang="pl-PL" b="1" dirty="0" smtClean="0"/>
              <a:t> widoczna </a:t>
            </a:r>
            <a:r>
              <a:rPr lang="pl-PL" b="1" dirty="0"/>
              <a:t>granulacja i plamy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2411" y="1290360"/>
            <a:ext cx="2614110" cy="3753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971" y="4594704"/>
            <a:ext cx="2462417" cy="21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ole tekstowe 8"/>
          <p:cNvSpPr txBox="1">
            <a:spLocks noChangeArrowheads="1"/>
          </p:cNvSpPr>
          <p:nvPr/>
        </p:nvSpPr>
        <p:spPr bwMode="auto">
          <a:xfrm>
            <a:off x="2822387" y="4984374"/>
            <a:ext cx="6609646" cy="174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r>
              <a:rPr lang="pl-PL" b="1" dirty="0" smtClean="0"/>
              <a:t>KORONA</a:t>
            </a:r>
          </a:p>
          <a:p>
            <a:endParaRPr lang="pl-PL" b="1" dirty="0" smtClean="0"/>
          </a:p>
          <a:p>
            <a:r>
              <a:rPr lang="pl-PL" b="1" dirty="0" smtClean="0"/>
              <a:t>powyżej </a:t>
            </a:r>
            <a:r>
              <a:rPr lang="pl-PL" b="1" dirty="0"/>
              <a:t>1 mln </a:t>
            </a:r>
            <a:r>
              <a:rPr lang="pl-PL" b="1" dirty="0" smtClean="0"/>
              <a:t>K</a:t>
            </a:r>
            <a:endParaRPr lang="pl-PL" b="1" dirty="0"/>
          </a:p>
          <a:p>
            <a:r>
              <a:rPr lang="pl-PL" b="1" dirty="0"/>
              <a:t>w</a:t>
            </a:r>
            <a:r>
              <a:rPr lang="pl-PL" b="1" dirty="0" smtClean="0"/>
              <a:t> </a:t>
            </a:r>
            <a:r>
              <a:rPr lang="pl-PL" b="1" dirty="0"/>
              <a:t>świetle białym widoczna podczas </a:t>
            </a:r>
            <a:r>
              <a:rPr lang="pl-PL" b="1" dirty="0" smtClean="0"/>
              <a:t>zaćmień </a:t>
            </a:r>
            <a:r>
              <a:rPr lang="pl-PL" b="1" dirty="0"/>
              <a:t>lub przy użyciu </a:t>
            </a:r>
            <a:r>
              <a:rPr lang="pl-PL" b="1" dirty="0" smtClean="0"/>
              <a:t>koronografu</a:t>
            </a:r>
            <a:endParaRPr lang="pl-PL" b="1" dirty="0"/>
          </a:p>
          <a:p>
            <a:r>
              <a:rPr lang="pl-PL" b="1" dirty="0"/>
              <a:t>w</a:t>
            </a:r>
            <a:r>
              <a:rPr lang="pl-PL" b="1" dirty="0" smtClean="0"/>
              <a:t> </a:t>
            </a:r>
            <a:r>
              <a:rPr lang="pl-PL" b="1" dirty="0"/>
              <a:t>zakresie </a:t>
            </a:r>
            <a:r>
              <a:rPr lang="pl-PL" b="1" dirty="0" smtClean="0"/>
              <a:t>UV i X </a:t>
            </a:r>
            <a:r>
              <a:rPr lang="pl-PL" b="1" dirty="0"/>
              <a:t>jest najjaśniejszą </a:t>
            </a:r>
            <a:r>
              <a:rPr lang="pl-PL" b="1" dirty="0" smtClean="0"/>
              <a:t> warstwą </a:t>
            </a:r>
            <a:r>
              <a:rPr lang="pl-PL" b="1" dirty="0"/>
              <a:t>atmosfery Słońca</a:t>
            </a:r>
          </a:p>
        </p:txBody>
      </p:sp>
      <p:sp>
        <p:nvSpPr>
          <p:cNvPr id="10" name="pole tekstowe 9"/>
          <p:cNvSpPr txBox="1">
            <a:spLocks noChangeArrowheads="1"/>
          </p:cNvSpPr>
          <p:nvPr/>
        </p:nvSpPr>
        <p:spPr bwMode="auto">
          <a:xfrm>
            <a:off x="-223234" y="3104963"/>
            <a:ext cx="6285644" cy="146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pPr algn="r"/>
            <a:r>
              <a:rPr lang="pl-PL" b="1" dirty="0" smtClean="0"/>
              <a:t>CHROMOSFERA</a:t>
            </a:r>
          </a:p>
          <a:p>
            <a:pPr algn="r"/>
            <a:endParaRPr lang="pl-PL" b="1" dirty="0" smtClean="0"/>
          </a:p>
          <a:p>
            <a:pPr algn="r"/>
            <a:r>
              <a:rPr lang="pl-PL" b="1" dirty="0" smtClean="0"/>
              <a:t>łac</a:t>
            </a:r>
            <a:r>
              <a:rPr lang="pl-PL" b="1" dirty="0"/>
              <a:t>. </a:t>
            </a:r>
            <a:r>
              <a:rPr lang="pl-PL" b="1" i="1" dirty="0"/>
              <a:t>chroma</a:t>
            </a:r>
            <a:r>
              <a:rPr lang="pl-PL" b="1" dirty="0"/>
              <a:t> </a:t>
            </a:r>
            <a:r>
              <a:rPr lang="pl-PL" b="1" dirty="0" smtClean="0"/>
              <a:t>– barwa</a:t>
            </a:r>
          </a:p>
          <a:p>
            <a:pPr algn="r"/>
            <a:r>
              <a:rPr lang="pl-PL" b="1" dirty="0" smtClean="0"/>
              <a:t>widoczna </a:t>
            </a:r>
            <a:r>
              <a:rPr lang="pl-PL" b="1" dirty="0"/>
              <a:t>podczas zaćmień </a:t>
            </a:r>
            <a:r>
              <a:rPr lang="pl-PL" b="1" dirty="0" smtClean="0"/>
              <a:t>jako </a:t>
            </a:r>
            <a:r>
              <a:rPr lang="pl-PL" b="1" dirty="0"/>
              <a:t>czerwona </a:t>
            </a:r>
            <a:r>
              <a:rPr lang="pl-PL" b="1" dirty="0" smtClean="0"/>
              <a:t>otoczka </a:t>
            </a:r>
            <a:endParaRPr lang="pl-PL" b="1" dirty="0" smtClean="0"/>
          </a:p>
          <a:p>
            <a:pPr algn="r"/>
            <a:r>
              <a:rPr lang="pl-PL" b="1" dirty="0" smtClean="0"/>
              <a:t>niewielka </a:t>
            </a:r>
            <a:r>
              <a:rPr lang="pl-PL" b="1" dirty="0"/>
              <a:t>grubość rzędu kilku tysięcy </a:t>
            </a:r>
            <a:r>
              <a:rPr lang="pl-PL" b="1" dirty="0" smtClean="0"/>
              <a:t>kilometrów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Pole magnetyczne w koronie</a:t>
            </a:r>
            <a:endParaRPr lang="pl-PL" sz="3200" b="1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898880" y="1061376"/>
            <a:ext cx="4152960" cy="2233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endParaRPr lang="pl-PL" b="1" dirty="0">
              <a:solidFill>
                <a:srgbClr val="FFFF00"/>
              </a:solidFill>
            </a:endParaRPr>
          </a:p>
        </p:txBody>
      </p:sp>
      <p:grpSp>
        <p:nvGrpSpPr>
          <p:cNvPr id="6" name="Grupa 11"/>
          <p:cNvGrpSpPr/>
          <p:nvPr/>
        </p:nvGrpSpPr>
        <p:grpSpPr>
          <a:xfrm>
            <a:off x="295202" y="980728"/>
            <a:ext cx="8424027" cy="5013185"/>
            <a:chOff x="182563" y="1325563"/>
            <a:chExt cx="9715500" cy="6097587"/>
          </a:xfrm>
        </p:grpSpPr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11688" y="3821113"/>
              <a:ext cx="5254625" cy="36020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8" name="Obraz 9" descr="NAS20.jpg">
              <a:hlinkClick r:id="rId3" action="ppaction://hlinkfile"/>
            </p:cNvPr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2563" y="1325563"/>
              <a:ext cx="4572000" cy="609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Obraz 10" descr="NAS19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29125" y="1325563"/>
              <a:ext cx="5468938" cy="342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pole tekstowe 9"/>
          <p:cNvSpPr txBox="1"/>
          <p:nvPr/>
        </p:nvSpPr>
        <p:spPr>
          <a:xfrm>
            <a:off x="393178" y="6021288"/>
            <a:ext cx="7661485" cy="637754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pl-PL" b="1" dirty="0" smtClean="0"/>
              <a:t>Korona jest gorąca (&gt;1 MK) najlepiej widoczna w zakresach UV i X – potrzebne </a:t>
            </a:r>
          </a:p>
          <a:p>
            <a:r>
              <a:rPr lang="pl-PL" b="1" dirty="0" smtClean="0"/>
              <a:t>obserwacje  można wykonać tylko spoza atmosfery ziemskiej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Obserwacje satelitarne</a:t>
            </a:r>
            <a:endParaRPr lang="pl-PL" sz="32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373" y="1938440"/>
            <a:ext cx="4920481" cy="907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ole tekstowe 5"/>
          <p:cNvSpPr txBox="1"/>
          <p:nvPr/>
        </p:nvSpPr>
        <p:spPr>
          <a:xfrm>
            <a:off x="81802" y="2372109"/>
            <a:ext cx="1357003" cy="283811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pPr algn="ctr"/>
            <a:r>
              <a:rPr lang="pl-PL" sz="1300" b="1" dirty="0" smtClean="0"/>
              <a:t>HXR   SXR      EUV</a:t>
            </a:r>
          </a:p>
        </p:txBody>
      </p:sp>
      <p:grpSp>
        <p:nvGrpSpPr>
          <p:cNvPr id="7" name="Grupa 50"/>
          <p:cNvGrpSpPr/>
          <p:nvPr/>
        </p:nvGrpSpPr>
        <p:grpSpPr>
          <a:xfrm>
            <a:off x="189521" y="3093948"/>
            <a:ext cx="8595638" cy="3609695"/>
            <a:chOff x="279126" y="2910439"/>
            <a:chExt cx="9476094" cy="3979020"/>
          </a:xfrm>
        </p:grpSpPr>
        <p:grpSp>
          <p:nvGrpSpPr>
            <p:cNvPr id="8" name="Grupa 7"/>
            <p:cNvGrpSpPr/>
            <p:nvPr/>
          </p:nvGrpSpPr>
          <p:grpSpPr>
            <a:xfrm>
              <a:off x="279126" y="2910439"/>
              <a:ext cx="9197489" cy="3979020"/>
              <a:chOff x="169250" y="2214554"/>
              <a:chExt cx="9197489" cy="3979020"/>
            </a:xfrm>
          </p:grpSpPr>
          <p:grpSp>
            <p:nvGrpSpPr>
              <p:cNvPr id="11" name="Grupa 18"/>
              <p:cNvGrpSpPr/>
              <p:nvPr/>
            </p:nvGrpSpPr>
            <p:grpSpPr>
              <a:xfrm>
                <a:off x="1214414" y="2214554"/>
                <a:ext cx="7500990" cy="3429818"/>
                <a:chOff x="1071538" y="1857364"/>
                <a:chExt cx="7572428" cy="4287074"/>
              </a:xfrm>
            </p:grpSpPr>
            <p:grpSp>
              <p:nvGrpSpPr>
                <p:cNvPr id="41" name="Grupa 10"/>
                <p:cNvGrpSpPr/>
                <p:nvPr/>
              </p:nvGrpSpPr>
              <p:grpSpPr>
                <a:xfrm>
                  <a:off x="1071538" y="1857364"/>
                  <a:ext cx="7572428" cy="4286280"/>
                  <a:chOff x="571472" y="1857364"/>
                  <a:chExt cx="8072494" cy="4429156"/>
                </a:xfrm>
              </p:grpSpPr>
              <p:sp>
                <p:nvSpPr>
                  <p:cNvPr id="48" name="Prostokąt 47"/>
                  <p:cNvSpPr/>
                  <p:nvPr/>
                </p:nvSpPr>
                <p:spPr>
                  <a:xfrm>
                    <a:off x="571472" y="1857364"/>
                    <a:ext cx="8072494" cy="442915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l-PL" dirty="0"/>
                  </a:p>
                </p:txBody>
              </p:sp>
              <p:cxnSp>
                <p:nvCxnSpPr>
                  <p:cNvPr id="49" name="Łącznik prosty 48"/>
                  <p:cNvCxnSpPr/>
                  <p:nvPr/>
                </p:nvCxnSpPr>
                <p:spPr>
                  <a:xfrm>
                    <a:off x="571472" y="3284536"/>
                    <a:ext cx="8072494" cy="158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Łącznik prosty 49"/>
                  <p:cNvCxnSpPr/>
                  <p:nvPr/>
                </p:nvCxnSpPr>
                <p:spPr>
                  <a:xfrm>
                    <a:off x="571472" y="4786322"/>
                    <a:ext cx="8072494" cy="158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2" name="Łącznik prosty 41"/>
                <p:cNvCxnSpPr/>
                <p:nvPr/>
              </p:nvCxnSpPr>
              <p:spPr>
                <a:xfrm rot="5400000">
                  <a:off x="-32" y="4000504"/>
                  <a:ext cx="4286280" cy="15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Łącznik prosty 42"/>
                <p:cNvCxnSpPr/>
                <p:nvPr/>
              </p:nvCxnSpPr>
              <p:spPr>
                <a:xfrm rot="5400000">
                  <a:off x="1142181" y="3999711"/>
                  <a:ext cx="4286280" cy="15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Łącznik prosty 43"/>
                <p:cNvCxnSpPr/>
                <p:nvPr/>
              </p:nvCxnSpPr>
              <p:spPr>
                <a:xfrm rot="5400000">
                  <a:off x="2215340" y="3999710"/>
                  <a:ext cx="4286280" cy="15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Łącznik prosty 44"/>
                <p:cNvCxnSpPr/>
                <p:nvPr/>
              </p:nvCxnSpPr>
              <p:spPr>
                <a:xfrm rot="5400000">
                  <a:off x="3286910" y="3999710"/>
                  <a:ext cx="4286280" cy="15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Łącznik prosty 45"/>
                <p:cNvCxnSpPr/>
                <p:nvPr/>
              </p:nvCxnSpPr>
              <p:spPr>
                <a:xfrm rot="5400000">
                  <a:off x="4358480" y="3999710"/>
                  <a:ext cx="4286280" cy="15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Łącznik prosty 46"/>
                <p:cNvCxnSpPr/>
                <p:nvPr/>
              </p:nvCxnSpPr>
              <p:spPr>
                <a:xfrm rot="5400000">
                  <a:off x="5430050" y="3999710"/>
                  <a:ext cx="4286280" cy="15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pole tekstowe 11"/>
              <p:cNvSpPr txBox="1"/>
              <p:nvPr/>
            </p:nvSpPr>
            <p:spPr>
              <a:xfrm>
                <a:off x="928662" y="5786454"/>
                <a:ext cx="8194857" cy="407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 smtClean="0"/>
                  <a:t>1940	1950	  1960	   1970          1980         1990         2000	      2010</a:t>
                </a:r>
                <a:endParaRPr lang="pl-PL" dirty="0"/>
              </a:p>
            </p:txBody>
          </p:sp>
          <p:sp>
            <p:nvSpPr>
              <p:cNvPr id="13" name="pole tekstowe 12"/>
              <p:cNvSpPr txBox="1"/>
              <p:nvPr/>
            </p:nvSpPr>
            <p:spPr>
              <a:xfrm>
                <a:off x="169250" y="2643182"/>
                <a:ext cx="969345" cy="31551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l-PL" dirty="0" smtClean="0"/>
                  <a:t>EUV</a:t>
                </a:r>
              </a:p>
              <a:p>
                <a:pPr algn="ctr"/>
                <a:endParaRPr lang="pl-PL" dirty="0" smtClean="0"/>
              </a:p>
              <a:p>
                <a:pPr algn="ctr"/>
                <a:endParaRPr lang="pl-PL" dirty="0" smtClean="0"/>
              </a:p>
              <a:p>
                <a:pPr algn="ctr"/>
                <a:endParaRPr lang="pl-PL" dirty="0" smtClean="0"/>
              </a:p>
              <a:p>
                <a:pPr algn="ctr"/>
                <a:r>
                  <a:rPr lang="pl-PL" dirty="0" smtClean="0"/>
                  <a:t>SXR</a:t>
                </a:r>
              </a:p>
              <a:p>
                <a:pPr algn="ctr"/>
                <a:endParaRPr lang="pl-PL" dirty="0" smtClean="0"/>
              </a:p>
              <a:p>
                <a:pPr algn="ctr"/>
                <a:endParaRPr lang="pl-PL" dirty="0" smtClean="0"/>
              </a:p>
              <a:p>
                <a:pPr algn="ctr"/>
                <a:endParaRPr lang="pl-PL" dirty="0" smtClean="0"/>
              </a:p>
              <a:p>
                <a:pPr algn="ctr"/>
                <a:r>
                  <a:rPr lang="pl-PL" dirty="0" smtClean="0"/>
                  <a:t>HXR</a:t>
                </a:r>
              </a:p>
              <a:p>
                <a:pPr algn="ctr"/>
                <a:r>
                  <a:rPr lang="pl-PL" dirty="0" smtClean="0"/>
                  <a:t>gamma</a:t>
                </a:r>
              </a:p>
            </p:txBody>
          </p:sp>
          <p:sp>
            <p:nvSpPr>
              <p:cNvPr id="14" name="pole tekstowe 13"/>
              <p:cNvSpPr txBox="1"/>
              <p:nvPr/>
            </p:nvSpPr>
            <p:spPr>
              <a:xfrm>
                <a:off x="1142976" y="3273982"/>
                <a:ext cx="7059892" cy="407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 smtClean="0"/>
                  <a:t>rakiety: V2              NRL                </a:t>
                </a:r>
                <a:r>
                  <a:rPr lang="pl-PL" dirty="0" err="1" smtClean="0"/>
                  <a:t>AS&amp;E</a:t>
                </a:r>
                <a:r>
                  <a:rPr lang="pl-PL" dirty="0" smtClean="0"/>
                  <a:t>		         NIXT MSSTA</a:t>
                </a:r>
                <a:endParaRPr lang="pl-PL" dirty="0"/>
              </a:p>
            </p:txBody>
          </p:sp>
          <p:sp>
            <p:nvSpPr>
              <p:cNvPr id="15" name="Prostokąt 14"/>
              <p:cNvSpPr/>
              <p:nvPr/>
            </p:nvSpPr>
            <p:spPr>
              <a:xfrm>
                <a:off x="3571868" y="5357826"/>
                <a:ext cx="1500198" cy="214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dirty="0" smtClean="0">
                    <a:solidFill>
                      <a:schemeClr val="tx1"/>
                    </a:solidFill>
                  </a:rPr>
                  <a:t>OSO 1-8</a:t>
                </a:r>
                <a:endParaRPr lang="pl-P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Prostokąt 15"/>
              <p:cNvSpPr/>
              <p:nvPr/>
            </p:nvSpPr>
            <p:spPr>
              <a:xfrm>
                <a:off x="3571868" y="4214818"/>
                <a:ext cx="1500198" cy="214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dirty="0" smtClean="0">
                    <a:solidFill>
                      <a:schemeClr val="tx1"/>
                    </a:solidFill>
                  </a:rPr>
                  <a:t>OSO 1-8</a:t>
                </a:r>
                <a:endParaRPr lang="pl-P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Prostokąt 16"/>
              <p:cNvSpPr/>
              <p:nvPr/>
            </p:nvSpPr>
            <p:spPr>
              <a:xfrm>
                <a:off x="3571868" y="3071810"/>
                <a:ext cx="1500198" cy="214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dirty="0" smtClean="0">
                    <a:solidFill>
                      <a:schemeClr val="tx1"/>
                    </a:solidFill>
                  </a:rPr>
                  <a:t>OSO 1-8</a:t>
                </a:r>
                <a:endParaRPr lang="pl-P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Prostokąt 17"/>
              <p:cNvSpPr/>
              <p:nvPr/>
            </p:nvSpPr>
            <p:spPr>
              <a:xfrm>
                <a:off x="4714876" y="4000504"/>
                <a:ext cx="142876" cy="214314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9" name="pole tekstowe 18"/>
              <p:cNvSpPr txBox="1"/>
              <p:nvPr/>
            </p:nvSpPr>
            <p:spPr>
              <a:xfrm>
                <a:off x="4357686" y="3916924"/>
                <a:ext cx="864514" cy="407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 err="1" smtClean="0"/>
                  <a:t>Skylab</a:t>
                </a:r>
                <a:endParaRPr lang="pl-PL" dirty="0"/>
              </a:p>
            </p:txBody>
          </p:sp>
          <p:sp>
            <p:nvSpPr>
              <p:cNvPr id="20" name="Prostokąt 19"/>
              <p:cNvSpPr/>
              <p:nvPr/>
            </p:nvSpPr>
            <p:spPr>
              <a:xfrm>
                <a:off x="4786314" y="3786190"/>
                <a:ext cx="3500462" cy="214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dirty="0" smtClean="0">
                    <a:solidFill>
                      <a:schemeClr val="tx1"/>
                    </a:solidFill>
                  </a:rPr>
                  <a:t>GOES</a:t>
                </a:r>
                <a:endParaRPr lang="pl-P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Prostokąt 20"/>
              <p:cNvSpPr/>
              <p:nvPr/>
            </p:nvSpPr>
            <p:spPr>
              <a:xfrm>
                <a:off x="5500694" y="3571876"/>
                <a:ext cx="1000132" cy="214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22" name="Prostokąt 21"/>
              <p:cNvSpPr/>
              <p:nvPr/>
            </p:nvSpPr>
            <p:spPr>
              <a:xfrm>
                <a:off x="5370950" y="3488296"/>
                <a:ext cx="1255065" cy="4071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pl-PL" dirty="0" smtClean="0"/>
                  <a:t>SMM/XRP</a:t>
                </a:r>
                <a:endParaRPr lang="pl-PL" dirty="0"/>
              </a:p>
            </p:txBody>
          </p:sp>
          <p:sp>
            <p:nvSpPr>
              <p:cNvPr id="23" name="Prostokąt 22"/>
              <p:cNvSpPr/>
              <p:nvPr/>
            </p:nvSpPr>
            <p:spPr>
              <a:xfrm>
                <a:off x="6643702" y="3571876"/>
                <a:ext cx="1071570" cy="214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24" name="Prostokąt 23"/>
              <p:cNvSpPr/>
              <p:nvPr/>
            </p:nvSpPr>
            <p:spPr>
              <a:xfrm>
                <a:off x="6500826" y="3500438"/>
                <a:ext cx="1422031" cy="4071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dirty="0" err="1" smtClean="0"/>
                  <a:t>Yohkoh</a:t>
                </a:r>
                <a:r>
                  <a:rPr lang="pl-PL" dirty="0" smtClean="0"/>
                  <a:t>/SXT</a:t>
                </a:r>
                <a:endParaRPr lang="pl-PL" dirty="0"/>
              </a:p>
            </p:txBody>
          </p:sp>
          <p:sp>
            <p:nvSpPr>
              <p:cNvPr id="25" name="Prostokąt 24"/>
              <p:cNvSpPr/>
              <p:nvPr/>
            </p:nvSpPr>
            <p:spPr>
              <a:xfrm>
                <a:off x="5500694" y="5143512"/>
                <a:ext cx="1000132" cy="214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26" name="Prostokąt 25"/>
              <p:cNvSpPr/>
              <p:nvPr/>
            </p:nvSpPr>
            <p:spPr>
              <a:xfrm>
                <a:off x="5500694" y="2857496"/>
                <a:ext cx="1000132" cy="214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27" name="Prostokąt 26"/>
              <p:cNvSpPr/>
              <p:nvPr/>
            </p:nvSpPr>
            <p:spPr>
              <a:xfrm>
                <a:off x="5402767" y="2786058"/>
                <a:ext cx="1207846" cy="356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pl-PL" sz="1500" dirty="0" smtClean="0"/>
                  <a:t>SMM/UVSP</a:t>
                </a:r>
                <a:endParaRPr lang="pl-PL" sz="1500" dirty="0"/>
              </a:p>
            </p:txBody>
          </p:sp>
          <p:sp>
            <p:nvSpPr>
              <p:cNvPr id="28" name="Prostokąt 27"/>
              <p:cNvSpPr/>
              <p:nvPr/>
            </p:nvSpPr>
            <p:spPr>
              <a:xfrm>
                <a:off x="5333011" y="5072073"/>
                <a:ext cx="2071724" cy="4071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pl-PL" dirty="0" smtClean="0"/>
                  <a:t>SMM/HXRBS, GRS</a:t>
                </a:r>
                <a:endParaRPr lang="pl-PL" dirty="0"/>
              </a:p>
            </p:txBody>
          </p:sp>
          <p:sp>
            <p:nvSpPr>
              <p:cNvPr id="29" name="Prostokąt 28"/>
              <p:cNvSpPr/>
              <p:nvPr/>
            </p:nvSpPr>
            <p:spPr>
              <a:xfrm>
                <a:off x="6643702" y="4929198"/>
                <a:ext cx="857256" cy="214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30" name="pole tekstowe 29"/>
              <p:cNvSpPr txBox="1"/>
              <p:nvPr/>
            </p:nvSpPr>
            <p:spPr>
              <a:xfrm>
                <a:off x="6643701" y="4857759"/>
                <a:ext cx="801460" cy="407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 smtClean="0"/>
                  <a:t>CGRO</a:t>
                </a:r>
                <a:endParaRPr lang="pl-PL" dirty="0"/>
              </a:p>
            </p:txBody>
          </p:sp>
          <p:sp>
            <p:nvSpPr>
              <p:cNvPr id="31" name="Prostokąt 30"/>
              <p:cNvSpPr/>
              <p:nvPr/>
            </p:nvSpPr>
            <p:spPr>
              <a:xfrm>
                <a:off x="6643702" y="4714884"/>
                <a:ext cx="1071570" cy="214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Prostokąt 31"/>
              <p:cNvSpPr/>
              <p:nvPr/>
            </p:nvSpPr>
            <p:spPr>
              <a:xfrm>
                <a:off x="6432718" y="4631304"/>
                <a:ext cx="1466068" cy="4071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pl-PL" dirty="0" err="1" smtClean="0"/>
                  <a:t>Yohkoh</a:t>
                </a:r>
                <a:r>
                  <a:rPr lang="pl-PL" dirty="0" smtClean="0"/>
                  <a:t>/HXT</a:t>
                </a:r>
                <a:endParaRPr lang="pl-PL" dirty="0"/>
              </a:p>
            </p:txBody>
          </p:sp>
          <p:sp>
            <p:nvSpPr>
              <p:cNvPr id="33" name="Prostokąt 32"/>
              <p:cNvSpPr/>
              <p:nvPr/>
            </p:nvSpPr>
            <p:spPr>
              <a:xfrm>
                <a:off x="7786709" y="4500570"/>
                <a:ext cx="1341877" cy="22645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34" name="Prostokąt 33"/>
              <p:cNvSpPr/>
              <p:nvPr/>
            </p:nvSpPr>
            <p:spPr>
              <a:xfrm>
                <a:off x="7625174" y="4429132"/>
                <a:ext cx="1741565" cy="4071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l-PL" dirty="0" smtClean="0"/>
                  <a:t>RHESSI</a:t>
                </a:r>
                <a:endParaRPr lang="pl-PL" dirty="0"/>
              </a:p>
            </p:txBody>
          </p:sp>
          <p:sp>
            <p:nvSpPr>
              <p:cNvPr id="35" name="Prostokąt 34"/>
              <p:cNvSpPr/>
              <p:nvPr/>
            </p:nvSpPr>
            <p:spPr>
              <a:xfrm>
                <a:off x="7143767" y="2504510"/>
                <a:ext cx="1667284" cy="21010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36" name="Prostokąt 35"/>
              <p:cNvSpPr/>
              <p:nvPr/>
            </p:nvSpPr>
            <p:spPr>
              <a:xfrm>
                <a:off x="4714876" y="2643182"/>
                <a:ext cx="142876" cy="214314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37" name="pole tekstowe 36"/>
              <p:cNvSpPr txBox="1"/>
              <p:nvPr/>
            </p:nvSpPr>
            <p:spPr>
              <a:xfrm>
                <a:off x="4357686" y="2571744"/>
                <a:ext cx="864514" cy="407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 err="1" smtClean="0"/>
                  <a:t>Skylab</a:t>
                </a:r>
                <a:endParaRPr lang="pl-PL" dirty="0"/>
              </a:p>
            </p:txBody>
          </p:sp>
          <p:sp>
            <p:nvSpPr>
              <p:cNvPr id="38" name="Prostokąt 37"/>
              <p:cNvSpPr/>
              <p:nvPr/>
            </p:nvSpPr>
            <p:spPr>
              <a:xfrm>
                <a:off x="7429519" y="2266385"/>
                <a:ext cx="1302148" cy="23392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39" name="Prostokąt 38"/>
              <p:cNvSpPr/>
              <p:nvPr/>
            </p:nvSpPr>
            <p:spPr>
              <a:xfrm>
                <a:off x="7118663" y="2416726"/>
                <a:ext cx="1225024" cy="4071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pl-PL" dirty="0" smtClean="0"/>
                  <a:t>SOHO/EIT</a:t>
                </a:r>
                <a:endParaRPr lang="pl-PL" dirty="0"/>
              </a:p>
            </p:txBody>
          </p:sp>
          <p:sp>
            <p:nvSpPr>
              <p:cNvPr id="40" name="Prostokąt 39"/>
              <p:cNvSpPr/>
              <p:nvPr/>
            </p:nvSpPr>
            <p:spPr>
              <a:xfrm>
                <a:off x="7441400" y="2214554"/>
                <a:ext cx="1044698" cy="4071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pl-PL" dirty="0" smtClean="0"/>
                  <a:t>   TRACE</a:t>
                </a:r>
                <a:endParaRPr lang="pl-PL" dirty="0"/>
              </a:p>
            </p:txBody>
          </p:sp>
        </p:grpSp>
        <p:sp>
          <p:nvSpPr>
            <p:cNvPr id="9" name="Prostokąt 8"/>
            <p:cNvSpPr/>
            <p:nvPr/>
          </p:nvSpPr>
          <p:spPr>
            <a:xfrm>
              <a:off x="8469336" y="3708399"/>
              <a:ext cx="1285884" cy="10001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 smtClean="0">
                  <a:solidFill>
                    <a:schemeClr val="tx1"/>
                  </a:solidFill>
                </a:rPr>
                <a:t>HINODE</a:t>
              </a:r>
              <a:endParaRPr lang="pl-PL" dirty="0">
                <a:solidFill>
                  <a:schemeClr val="tx1"/>
                </a:solidFill>
              </a:endParaRPr>
            </a:p>
          </p:txBody>
        </p:sp>
        <p:sp>
          <p:nvSpPr>
            <p:cNvPr id="10" name="Prostokąt 9"/>
            <p:cNvSpPr/>
            <p:nvPr/>
          </p:nvSpPr>
          <p:spPr>
            <a:xfrm>
              <a:off x="8540774" y="3351209"/>
              <a:ext cx="1143008" cy="2143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 smtClean="0">
                  <a:solidFill>
                    <a:schemeClr val="tx1"/>
                  </a:solidFill>
                </a:rPr>
                <a:t>STEREO</a:t>
              </a:r>
              <a:endParaRPr lang="pl-PL" dirty="0">
                <a:solidFill>
                  <a:schemeClr val="tx1"/>
                </a:solidFill>
              </a:endParaRPr>
            </a:p>
          </p:txBody>
        </p:sp>
      </p:grpSp>
      <p:pic>
        <p:nvPicPr>
          <p:cNvPr id="51" name="Obraz 5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6430" y="1234207"/>
            <a:ext cx="5227200" cy="180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" name="Prostokąt 98"/>
          <p:cNvSpPr/>
          <p:nvPr/>
        </p:nvSpPr>
        <p:spPr>
          <a:xfrm>
            <a:off x="8028384" y="3212976"/>
            <a:ext cx="93610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</a:rPr>
              <a:t>SDO</a:t>
            </a:r>
            <a:endParaRPr lang="pl-PL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Pole magnetyczne w koronie</a:t>
            </a:r>
            <a:endParaRPr lang="pl-PL" sz="3200" b="1" dirty="0"/>
          </a:p>
        </p:txBody>
      </p:sp>
      <p:pic>
        <p:nvPicPr>
          <p:cNvPr id="4" name="SOT_ca_061120_0715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31070" y="1268760"/>
            <a:ext cx="8847360" cy="4424144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351552" y="5949280"/>
            <a:ext cx="4440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Skąd pochodzi słoneczne pole magnetyczne?</a:t>
            </a:r>
            <a:endParaRPr lang="pl-PL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79512" y="5661248"/>
            <a:ext cx="925731" cy="360755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pl-PL" dirty="0" smtClean="0"/>
              <a:t>HINODE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42844" y="7141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Dynamo słoneczne</a:t>
            </a:r>
            <a:endParaRPr lang="pl-PL" sz="3200" b="1" dirty="0"/>
          </a:p>
        </p:txBody>
      </p:sp>
      <p:pic>
        <p:nvPicPr>
          <p:cNvPr id="4" name="Obraz 9" descr="sun_core3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970" y="1355168"/>
            <a:ext cx="2765596" cy="2203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3584" y="1938432"/>
            <a:ext cx="2397617" cy="236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Łącznik prosty ze strzałką 16"/>
          <p:cNvCxnSpPr>
            <a:cxnSpLocks noChangeShapeType="1"/>
          </p:cNvCxnSpPr>
          <p:nvPr/>
        </p:nvCxnSpPr>
        <p:spPr bwMode="auto">
          <a:xfrm flipV="1">
            <a:off x="1137576" y="2845734"/>
            <a:ext cx="2203215" cy="324036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8" name="Text Box 9">
            <a:hlinkClick r:id="rId5" action="ppaction://hlinkfile"/>
          </p:cNvPr>
          <p:cNvSpPr txBox="1">
            <a:spLocks noChangeArrowheads="1"/>
          </p:cNvSpPr>
          <p:nvPr/>
        </p:nvSpPr>
        <p:spPr bwMode="auto">
          <a:xfrm>
            <a:off x="6386413" y="4336301"/>
            <a:ext cx="2757588" cy="13609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b="1" dirty="0" err="1" smtClean="0"/>
              <a:t>Rotacja</a:t>
            </a:r>
            <a:r>
              <a:rPr lang="en-GB" b="1" dirty="0" smtClean="0"/>
              <a:t> </a:t>
            </a:r>
            <a:r>
              <a:rPr lang="en-GB" b="1" dirty="0" err="1"/>
              <a:t>różnicowa</a:t>
            </a:r>
            <a:r>
              <a:rPr lang="en-GB" b="1" dirty="0"/>
              <a:t> </a:t>
            </a:r>
            <a:r>
              <a:rPr lang="en-GB" b="1" dirty="0" err="1"/>
              <a:t>Słońca</a:t>
            </a:r>
            <a:r>
              <a:rPr lang="en-GB" b="1" dirty="0"/>
              <a:t> </a:t>
            </a:r>
            <a:endParaRPr lang="pl-PL" b="1" dirty="0" smtClean="0"/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b="1" dirty="0" err="1" smtClean="0"/>
              <a:t>wzmacnia</a:t>
            </a:r>
            <a:r>
              <a:rPr lang="en-GB" b="1" dirty="0" smtClean="0"/>
              <a:t> pole </a:t>
            </a:r>
            <a:endParaRPr lang="pl-PL" b="1" dirty="0" smtClean="0"/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b="1" dirty="0" err="1" smtClean="0"/>
              <a:t>magnetyczne</a:t>
            </a:r>
            <a:r>
              <a:rPr lang="en-GB" b="1" dirty="0" smtClean="0"/>
              <a:t> </a:t>
            </a:r>
            <a:r>
              <a:rPr lang="en-GB" b="1" dirty="0" err="1" smtClean="0"/>
              <a:t>wewnątrz</a:t>
            </a:r>
            <a:r>
              <a:rPr lang="pl-PL" b="1" dirty="0" smtClean="0"/>
              <a:t>, 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pl-PL" b="1" dirty="0" smtClean="0"/>
              <a:t>a </a:t>
            </a:r>
            <a:r>
              <a:rPr lang="pl-PL" b="1" dirty="0"/>
              <a:t>komórki </a:t>
            </a:r>
            <a:r>
              <a:rPr lang="pl-PL" b="1" dirty="0" smtClean="0"/>
              <a:t>konwekcyjne 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pl-PL" b="1" dirty="0" smtClean="0"/>
              <a:t>wynoszą </a:t>
            </a:r>
            <a:r>
              <a:rPr lang="pl-PL" b="1" dirty="0"/>
              <a:t>na </a:t>
            </a:r>
            <a:r>
              <a:rPr lang="pl-PL" b="1" dirty="0" smtClean="0"/>
              <a:t>powierzchnię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endParaRPr lang="pl-PL" b="1" dirty="0" smtClean="0">
              <a:solidFill>
                <a:srgbClr val="FFFF00"/>
              </a:solidFill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endParaRPr lang="en-GB" b="1" dirty="0">
              <a:solidFill>
                <a:srgbClr val="FFFF00"/>
              </a:solidFill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0370" y="4271494"/>
            <a:ext cx="6156015" cy="22565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95" y="1225553"/>
            <a:ext cx="1166408" cy="92766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386412" y="5762061"/>
            <a:ext cx="2656819" cy="168498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GB" b="1" dirty="0"/>
              <a:t>W </a:t>
            </a:r>
            <a:r>
              <a:rPr lang="en-GB" b="1" dirty="0" err="1"/>
              <a:t>miejscach</a:t>
            </a:r>
            <a:r>
              <a:rPr lang="en-GB" b="1" dirty="0"/>
              <a:t> </a:t>
            </a:r>
            <a:r>
              <a:rPr lang="en-GB" b="1" dirty="0" err="1" smtClean="0"/>
              <a:t>wypływu</a:t>
            </a:r>
            <a:r>
              <a:rPr lang="en-GB" b="1" dirty="0" smtClean="0"/>
              <a:t> </a:t>
            </a:r>
            <a:endParaRPr lang="pl-PL" b="1" dirty="0" smtClean="0"/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GB" b="1" dirty="0" err="1" smtClean="0"/>
              <a:t>pola</a:t>
            </a:r>
            <a:r>
              <a:rPr lang="en-GB" b="1" dirty="0" smtClean="0"/>
              <a:t> </a:t>
            </a:r>
            <a:r>
              <a:rPr lang="pl-PL" b="1" dirty="0" smtClean="0"/>
              <a:t>magnetycznego 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GB" b="1" dirty="0" err="1" smtClean="0"/>
              <a:t>obserwowane</a:t>
            </a:r>
            <a:r>
              <a:rPr lang="en-GB" b="1" dirty="0" smtClean="0"/>
              <a:t> </a:t>
            </a:r>
            <a:r>
              <a:rPr lang="en-GB" b="1" dirty="0" err="1" smtClean="0"/>
              <a:t>są</a:t>
            </a:r>
            <a:r>
              <a:rPr lang="en-GB" b="1" dirty="0" smtClean="0"/>
              <a:t> </a:t>
            </a:r>
            <a:r>
              <a:rPr lang="en-GB" b="1" dirty="0" err="1"/>
              <a:t>plamy</a:t>
            </a:r>
            <a:r>
              <a:rPr lang="en-GB" b="1" dirty="0"/>
              <a:t>. </a:t>
            </a:r>
          </a:p>
        </p:txBody>
      </p:sp>
      <p:pic>
        <p:nvPicPr>
          <p:cNvPr id="12" name="dynamo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5306406" y="1419975"/>
            <a:ext cx="3628807" cy="2721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906</Words>
  <Application>Microsoft Office PowerPoint</Application>
  <PresentationFormat>Pokaz na ekranie (4:3)</PresentationFormat>
  <Paragraphs>271</Paragraphs>
  <Slides>32</Slides>
  <Notes>1</Notes>
  <HiddenSlides>0</HiddenSlides>
  <MMClips>24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3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Tomek</dc:creator>
  <cp:lastModifiedBy>Tomek</cp:lastModifiedBy>
  <cp:revision>32</cp:revision>
  <dcterms:created xsi:type="dcterms:W3CDTF">2010-06-01T19:30:36Z</dcterms:created>
  <dcterms:modified xsi:type="dcterms:W3CDTF">2011-02-07T15:00:45Z</dcterms:modified>
</cp:coreProperties>
</file>