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9" r:id="rId4"/>
    <p:sldId id="280" r:id="rId5"/>
    <p:sldId id="281" r:id="rId6"/>
    <p:sldId id="282" r:id="rId7"/>
    <p:sldId id="269" r:id="rId8"/>
    <p:sldId id="267" r:id="rId9"/>
    <p:sldId id="257" r:id="rId10"/>
    <p:sldId id="276" r:id="rId11"/>
    <p:sldId id="277" r:id="rId12"/>
    <p:sldId id="268" r:id="rId13"/>
    <p:sldId id="283" r:id="rId14"/>
    <p:sldId id="301" r:id="rId15"/>
    <p:sldId id="300" r:id="rId16"/>
    <p:sldId id="284" r:id="rId17"/>
    <p:sldId id="305" r:id="rId18"/>
    <p:sldId id="262" r:id="rId19"/>
    <p:sldId id="286" r:id="rId20"/>
    <p:sldId id="289" r:id="rId21"/>
    <p:sldId id="290" r:id="rId22"/>
    <p:sldId id="285" r:id="rId23"/>
    <p:sldId id="292" r:id="rId24"/>
    <p:sldId id="295" r:id="rId25"/>
    <p:sldId id="296" r:id="rId26"/>
    <p:sldId id="304" r:id="rId27"/>
    <p:sldId id="294" r:id="rId28"/>
    <p:sldId id="293" r:id="rId29"/>
    <p:sldId id="297" r:id="rId30"/>
    <p:sldId id="298" r:id="rId31"/>
    <p:sldId id="302" r:id="rId32"/>
    <p:sldId id="303" r:id="rId3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9" autoAdjust="0"/>
    <p:restoredTop sz="94653" autoAdjust="0"/>
  </p:normalViewPr>
  <p:slideViewPr>
    <p:cSldViewPr>
      <p:cViewPr varScale="1">
        <p:scale>
          <a:sx n="107" d="100"/>
          <a:sy n="107" d="100"/>
        </p:scale>
        <p:origin x="-8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2010-10-06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2010-10-06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2010-10-06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2010-10-06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2010-10-06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2010-10-06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2010-10-06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2010-10-06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2010-10-06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2010-10-06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2010-10-06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2010-10-06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539552" y="836712"/>
            <a:ext cx="820891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FFC000"/>
                </a:solidFill>
              </a:rPr>
              <a:t>Astrofotografia dla początkujących</a:t>
            </a:r>
          </a:p>
          <a:p>
            <a:endParaRPr lang="pl-PL" sz="3600" b="1" dirty="0" smtClean="0">
              <a:solidFill>
                <a:srgbClr val="FFC000"/>
              </a:solidFill>
            </a:endParaRPr>
          </a:p>
          <a:p>
            <a:endParaRPr lang="pl-PL" sz="3600" b="1" dirty="0" smtClean="0">
              <a:solidFill>
                <a:srgbClr val="FFC000"/>
              </a:solidFill>
            </a:endParaRPr>
          </a:p>
          <a:p>
            <a:endParaRPr lang="pl-PL" sz="3600" b="1" dirty="0" smtClean="0">
              <a:solidFill>
                <a:srgbClr val="FFC000"/>
              </a:solidFill>
            </a:endParaRPr>
          </a:p>
          <a:p>
            <a:endParaRPr lang="pl-PL" sz="3600" b="1" dirty="0" smtClean="0">
              <a:solidFill>
                <a:srgbClr val="FFC000"/>
              </a:solidFill>
            </a:endParaRPr>
          </a:p>
          <a:p>
            <a:endParaRPr lang="pl-PL" sz="3600" b="1" dirty="0" smtClean="0">
              <a:solidFill>
                <a:srgbClr val="FFC000"/>
              </a:solidFill>
            </a:endParaRPr>
          </a:p>
          <a:p>
            <a:endParaRPr lang="pl-PL" sz="3600" b="1" dirty="0" smtClean="0">
              <a:solidFill>
                <a:srgbClr val="FFC000"/>
              </a:solidFill>
            </a:endParaRPr>
          </a:p>
          <a:p>
            <a:endParaRPr lang="pl-PL" sz="3600" b="1" dirty="0" smtClean="0">
              <a:solidFill>
                <a:srgbClr val="FFC000"/>
              </a:solidFill>
            </a:endParaRPr>
          </a:p>
          <a:p>
            <a:pPr algn="r"/>
            <a:r>
              <a:rPr lang="pl-PL" b="1" dirty="0" smtClean="0">
                <a:solidFill>
                  <a:srgbClr val="FFC000"/>
                </a:solidFill>
              </a:rPr>
              <a:t>Tomasz Mrozek</a:t>
            </a:r>
          </a:p>
          <a:p>
            <a:pPr algn="r"/>
            <a:r>
              <a:rPr lang="pl-PL" b="1" dirty="0" smtClean="0">
                <a:solidFill>
                  <a:srgbClr val="FFC000"/>
                </a:solidFill>
              </a:rPr>
              <a:t>Instytut Astronomiczny</a:t>
            </a:r>
          </a:p>
          <a:p>
            <a:pPr algn="r"/>
            <a:r>
              <a:rPr lang="pl-PL" b="1" dirty="0" smtClean="0">
                <a:solidFill>
                  <a:srgbClr val="FFC000"/>
                </a:solidFill>
              </a:rPr>
              <a:t>Uniwersytet Wrocławski</a:t>
            </a:r>
            <a:endParaRPr lang="pl-PL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Czym fotografować?</a:t>
            </a:r>
            <a:endParaRPr lang="pl-PL" sz="2800" i="1" dirty="0">
              <a:solidFill>
                <a:srgbClr val="FFC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23528" y="980728"/>
            <a:ext cx="3540585" cy="2031325"/>
          </a:xfrm>
          <a:prstGeom prst="rect">
            <a:avLst/>
          </a:prstGeom>
          <a:solidFill>
            <a:schemeClr val="bg1">
              <a:alpha val="17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C000"/>
                </a:solidFill>
              </a:rPr>
              <a:t>Aparat analogowy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Camera obscura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Telefon komórkowy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Kompakt cyfrowy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Lustrzanka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Kamerka internetowa, przemysłowa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Kamera </a:t>
            </a:r>
            <a:r>
              <a:rPr lang="pl-PL" dirty="0" err="1" smtClean="0">
                <a:solidFill>
                  <a:srgbClr val="FFC000"/>
                </a:solidFill>
              </a:rPr>
              <a:t>ccd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9" name="Obraz 8" descr="andromeda_obiektyw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05874" y="908720"/>
            <a:ext cx="3826566" cy="5739850"/>
          </a:xfrm>
          <a:prstGeom prst="rect">
            <a:avLst/>
          </a:prstGeom>
        </p:spPr>
      </p:pic>
      <p:pic>
        <p:nvPicPr>
          <p:cNvPr id="13" name="Obraz 12" descr="m51_laskowice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7" y="3645024"/>
            <a:ext cx="4320481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IMG_6913_filter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212976"/>
            <a:ext cx="4128459" cy="3096344"/>
          </a:xfrm>
          <a:prstGeom prst="rect">
            <a:avLst/>
          </a:prstGeom>
        </p:spPr>
      </p:pic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Czym fotografować?</a:t>
            </a:r>
            <a:endParaRPr lang="pl-PL" sz="2800" i="1" dirty="0">
              <a:solidFill>
                <a:srgbClr val="FFC00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23528" y="980728"/>
            <a:ext cx="3540585" cy="2031325"/>
          </a:xfrm>
          <a:prstGeom prst="rect">
            <a:avLst/>
          </a:prstGeom>
          <a:solidFill>
            <a:schemeClr val="bg1">
              <a:alpha val="17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C000"/>
                </a:solidFill>
              </a:rPr>
              <a:t>Aparat analogowy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Camera obscura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Telefon komórkowy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Kompakt cyfrowy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Lustrzanka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Kamerka internetowa, przemysłowa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Kamera </a:t>
            </a:r>
            <a:r>
              <a:rPr lang="pl-PL" dirty="0" err="1" smtClean="0">
                <a:solidFill>
                  <a:srgbClr val="FFC000"/>
                </a:solidFill>
              </a:rPr>
              <a:t>ccd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8" name="Obraz 7" descr="IMG_57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980727"/>
            <a:ext cx="3744416" cy="5616623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187624" y="6309320"/>
            <a:ext cx="33662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solidFill>
                  <a:srgbClr val="FFC000"/>
                </a:solidFill>
              </a:rPr>
              <a:t>Credit &amp; Copyright: </a:t>
            </a:r>
            <a:r>
              <a:rPr lang="pl-PL" sz="1400" dirty="0" smtClean="0">
                <a:solidFill>
                  <a:srgbClr val="FFC000"/>
                </a:solidFill>
              </a:rPr>
              <a:t>Sylwester </a:t>
            </a:r>
            <a:r>
              <a:rPr lang="pl-PL" sz="1400" dirty="0" err="1" smtClean="0">
                <a:solidFill>
                  <a:srgbClr val="FFC000"/>
                </a:solidFill>
              </a:rPr>
              <a:t>Kołomański</a:t>
            </a:r>
            <a:endParaRPr lang="pl-PL" sz="1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Format zapisu</a:t>
            </a:r>
            <a:endParaRPr lang="pl-PL" sz="2800" i="1" dirty="0">
              <a:solidFill>
                <a:srgbClr val="FFC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644008" y="1700808"/>
            <a:ext cx="428559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JPEG, TIFF i inne:</a:t>
            </a:r>
          </a:p>
          <a:p>
            <a:pPr>
              <a:buFontTx/>
              <a:buChar char="-"/>
            </a:pPr>
            <a:endParaRPr lang="pl-PL" b="1" dirty="0" smtClean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kompresja, która praktycznie eliminuje</a:t>
            </a:r>
            <a:br>
              <a:rPr lang="pl-PL" b="1" dirty="0" smtClean="0">
                <a:solidFill>
                  <a:srgbClr val="FFC000"/>
                </a:solidFill>
              </a:rPr>
            </a:br>
            <a:r>
              <a:rPr lang="pl-PL" b="1" dirty="0" smtClean="0">
                <a:solidFill>
                  <a:srgbClr val="FFC000"/>
                </a:solidFill>
              </a:rPr>
              <a:t>   wszelkie zaawansowane metody obróbki</a:t>
            </a:r>
            <a:br>
              <a:rPr lang="pl-PL" b="1" dirty="0" smtClean="0">
                <a:solidFill>
                  <a:srgbClr val="FFC000"/>
                </a:solidFill>
              </a:rPr>
            </a:br>
            <a:r>
              <a:rPr lang="pl-PL" b="1" dirty="0" smtClean="0">
                <a:solidFill>
                  <a:srgbClr val="FFC000"/>
                </a:solidFill>
              </a:rPr>
              <a:t>- jednak nie dyskwalifikują fotografowania </a:t>
            </a:r>
            <a:br>
              <a:rPr lang="pl-PL" b="1" dirty="0" smtClean="0">
                <a:solidFill>
                  <a:srgbClr val="FFC000"/>
                </a:solidFill>
              </a:rPr>
            </a:br>
            <a:r>
              <a:rPr lang="pl-PL" b="1" dirty="0" smtClean="0">
                <a:solidFill>
                  <a:srgbClr val="FFC000"/>
                </a:solidFill>
              </a:rPr>
              <a:t>   nieba (także można je składać)</a:t>
            </a:r>
            <a:endParaRPr lang="pl-PL" b="1" dirty="0" smtClean="0">
              <a:solidFill>
                <a:srgbClr val="FFC000"/>
              </a:solidFill>
              <a:sym typeface="Wingdings" pitchFamily="2" charset="2"/>
            </a:endParaRP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r>
              <a:rPr lang="pl-PL" b="1" dirty="0" smtClean="0">
                <a:solidFill>
                  <a:srgbClr val="FFC000"/>
                </a:solidFill>
              </a:rPr>
              <a:t>RAW:</a:t>
            </a: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podstawowy i jedyny format przydatny</a:t>
            </a:r>
            <a:br>
              <a:rPr lang="pl-PL" b="1" dirty="0" smtClean="0">
                <a:solidFill>
                  <a:srgbClr val="FFC000"/>
                </a:solidFill>
              </a:rPr>
            </a:br>
            <a:r>
              <a:rPr lang="pl-PL" b="1" dirty="0" smtClean="0">
                <a:solidFill>
                  <a:srgbClr val="FFC000"/>
                </a:solidFill>
              </a:rPr>
              <a:t>  dla astrofotografii zaawansowanej</a:t>
            </a:r>
          </a:p>
          <a:p>
            <a:pPr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cyfrowy odpowiednik negatywu</a:t>
            </a:r>
          </a:p>
          <a:p>
            <a:pPr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brak kompresji</a:t>
            </a:r>
            <a:endParaRPr lang="pl-PL" b="1" dirty="0" smtClean="0">
              <a:solidFill>
                <a:srgbClr val="FFC000"/>
              </a:solidFill>
              <a:sym typeface="Wingdings" pitchFamily="2" charset="2"/>
            </a:endParaRPr>
          </a:p>
        </p:txBody>
      </p:sp>
      <p:pic>
        <p:nvPicPr>
          <p:cNvPr id="6" name="Obraz 5" descr="IMG_89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052736"/>
            <a:ext cx="4032448" cy="2688298"/>
          </a:xfrm>
          <a:prstGeom prst="rect">
            <a:avLst/>
          </a:prstGeom>
        </p:spPr>
      </p:pic>
      <p:pic>
        <p:nvPicPr>
          <p:cNvPr id="7" name="Obraz 6" descr="IMG_29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981061"/>
            <a:ext cx="4032448" cy="2688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Fotografia cyfrowa: metody poprawy jakości obrazu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8" name="Obraz 7" descr="andromeda_stack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700808"/>
            <a:ext cx="6109725" cy="406805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462304" y="1700808"/>
            <a:ext cx="268169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Usunięcie efektów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detektora:</a:t>
            </a: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BIAS</a:t>
            </a:r>
          </a:p>
          <a:p>
            <a:pPr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</a:t>
            </a:r>
            <a:r>
              <a:rPr lang="pl-PL" b="1" dirty="0" err="1" smtClean="0">
                <a:solidFill>
                  <a:srgbClr val="FFC000"/>
                </a:solidFill>
              </a:rPr>
              <a:t>Dark</a:t>
            </a:r>
            <a:endParaRPr lang="pl-PL" b="1" dirty="0" smtClean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endParaRPr lang="pl-PL" b="1" dirty="0" smtClean="0">
              <a:solidFill>
                <a:srgbClr val="FFC000"/>
              </a:solidFill>
            </a:endParaRPr>
          </a:p>
          <a:p>
            <a:r>
              <a:rPr lang="pl-PL" b="1" dirty="0" smtClean="0">
                <a:solidFill>
                  <a:srgbClr val="FFC000"/>
                </a:solidFill>
              </a:rPr>
              <a:t>…i układu optycznego:</a:t>
            </a:r>
          </a:p>
          <a:p>
            <a:pPr>
              <a:buFontTx/>
              <a:buChar char="-"/>
            </a:pPr>
            <a:endParaRPr lang="pl-PL" b="1" dirty="0" smtClean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</a:t>
            </a:r>
            <a:r>
              <a:rPr lang="pl-PL" b="1" dirty="0" err="1" smtClean="0">
                <a:solidFill>
                  <a:srgbClr val="FFC000"/>
                </a:solidFill>
              </a:rPr>
              <a:t>flatfield</a:t>
            </a:r>
            <a:endParaRPr lang="pl-PL" b="1" dirty="0" smtClean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endParaRPr lang="pl-PL" b="1" dirty="0" smtClean="0">
              <a:solidFill>
                <a:srgbClr val="FFC000"/>
              </a:solidFill>
            </a:endParaRPr>
          </a:p>
          <a:p>
            <a:r>
              <a:rPr lang="pl-PL" b="1" dirty="0" smtClean="0">
                <a:solidFill>
                  <a:srgbClr val="FFC000"/>
                </a:solidFill>
              </a:rPr>
              <a:t>oraz wykorzystanie </a:t>
            </a:r>
            <a:br>
              <a:rPr lang="pl-PL" b="1" dirty="0" smtClean="0">
                <a:solidFill>
                  <a:srgbClr val="FFC000"/>
                </a:solidFill>
              </a:rPr>
            </a:br>
            <a:r>
              <a:rPr lang="pl-PL" b="1" dirty="0" smtClean="0">
                <a:solidFill>
                  <a:srgbClr val="FFC000"/>
                </a:solidFill>
              </a:rPr>
              <a:t>zapisu w postaci cyfrowej:</a:t>
            </a: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r>
              <a:rPr lang="pl-PL" b="1" dirty="0" smtClean="0">
                <a:solidFill>
                  <a:srgbClr val="FFC000"/>
                </a:solidFill>
              </a:rPr>
              <a:t>- składanie (</a:t>
            </a:r>
            <a:r>
              <a:rPr lang="pl-PL" b="1" dirty="0" err="1" smtClean="0">
                <a:solidFill>
                  <a:srgbClr val="FFC000"/>
                </a:solidFill>
              </a:rPr>
              <a:t>stacking</a:t>
            </a:r>
            <a:r>
              <a:rPr lang="pl-PL" b="1" dirty="0" smtClean="0">
                <a:solidFill>
                  <a:srgbClr val="FFC000"/>
                </a:solidFill>
              </a:rPr>
              <a:t>)</a:t>
            </a:r>
            <a:endParaRPr lang="pl-PL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6912769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Oprogramowanie: </a:t>
            </a:r>
            <a:r>
              <a:rPr lang="pl-PL" sz="2800" i="1" dirty="0" smtClean="0">
                <a:solidFill>
                  <a:srgbClr val="FFC000"/>
                </a:solidFill>
              </a:rPr>
              <a:t>planowanie obserwacji</a:t>
            </a:r>
            <a:endParaRPr lang="pl-PL" sz="2800" i="1" dirty="0">
              <a:solidFill>
                <a:srgbClr val="FFC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7668344" y="1700808"/>
            <a:ext cx="1161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>
                <a:solidFill>
                  <a:srgbClr val="FFC000"/>
                </a:solidFill>
              </a:rPr>
              <a:t>Stellarium</a:t>
            </a:r>
            <a:endParaRPr lang="pl-PL" b="1" u="sng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Oprogramowanie: składanie klatek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6" name="Obraz 5" descr="DeepSkyStack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772816"/>
            <a:ext cx="4104456" cy="2565285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4725144"/>
            <a:ext cx="433420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rgbClr val="FFC000"/>
                </a:solidFill>
              </a:rPr>
              <a:t>DeepSkyStacker</a:t>
            </a:r>
            <a:endParaRPr lang="pl-PL" b="1" dirty="0" smtClean="0">
              <a:solidFill>
                <a:srgbClr val="FFC000"/>
              </a:solidFill>
            </a:endParaRPr>
          </a:p>
          <a:p>
            <a:r>
              <a:rPr lang="pl-PL" sz="1600" b="1" u="sng" dirty="0" smtClean="0">
                <a:solidFill>
                  <a:srgbClr val="FFC000"/>
                </a:solidFill>
              </a:rPr>
              <a:t>http://deepskystacker.free.fr/english/index.html</a:t>
            </a:r>
          </a:p>
          <a:p>
            <a:endParaRPr lang="pl-PL" b="1" u="sng" dirty="0" smtClean="0">
              <a:solidFill>
                <a:srgbClr val="FFC000"/>
              </a:solidFill>
            </a:endParaRPr>
          </a:p>
          <a:p>
            <a:r>
              <a:rPr lang="pl-PL" b="1" dirty="0" smtClean="0">
                <a:solidFill>
                  <a:srgbClr val="FFC000"/>
                </a:solidFill>
              </a:rPr>
              <a:t>elementarnie prosty w obsłudze</a:t>
            </a:r>
          </a:p>
        </p:txBody>
      </p:sp>
      <p:pic>
        <p:nvPicPr>
          <p:cNvPr id="9" name="Obraz 8" descr="ir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573016"/>
            <a:ext cx="4211960" cy="2632475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4644008" y="1484784"/>
            <a:ext cx="42236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Iris</a:t>
            </a:r>
          </a:p>
          <a:p>
            <a:r>
              <a:rPr lang="pl-PL" sz="1600" b="1" u="sng" dirty="0" smtClean="0">
                <a:solidFill>
                  <a:srgbClr val="FFC000"/>
                </a:solidFill>
              </a:rPr>
              <a:t>http://www.astrosurf.com/buil/us/iris/iris.htm</a:t>
            </a:r>
            <a:endParaRPr lang="pl-PL" b="1" u="sng" dirty="0" smtClean="0">
              <a:solidFill>
                <a:srgbClr val="FFC000"/>
              </a:solidFill>
            </a:endParaRP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r>
              <a:rPr lang="pl-PL" b="1" dirty="0" smtClean="0">
                <a:solidFill>
                  <a:srgbClr val="FFC000"/>
                </a:solidFill>
              </a:rPr>
              <a:t>bardzo rozbudowany, wymagający nieco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wprawy i sporo wiedzy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Oprogramowanie : składanie klatek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13" name="Obraz 12" descr="m51_30s_laskowice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566645"/>
            <a:ext cx="4320481" cy="2880320"/>
          </a:xfrm>
          <a:prstGeom prst="rect">
            <a:avLst/>
          </a:prstGeom>
        </p:spPr>
      </p:pic>
      <p:pic>
        <p:nvPicPr>
          <p:cNvPr id="14" name="Obraz 13" descr="m51_stack_laskowice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566645"/>
            <a:ext cx="4320481" cy="2880320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1187624" y="5879013"/>
            <a:ext cx="1893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pojedyncza klatka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ekspozycja 30s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5724128" y="6023029"/>
            <a:ext cx="2151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złożenie 20-tu klatek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2195736" y="908720"/>
          <a:ext cx="1751855" cy="303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371"/>
                <a:gridCol w="350371"/>
                <a:gridCol w="350371"/>
                <a:gridCol w="350371"/>
                <a:gridCol w="350371"/>
              </a:tblGrid>
              <a:tr h="303808"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251520" y="908720"/>
          <a:ext cx="1751855" cy="303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371"/>
                <a:gridCol w="350371"/>
                <a:gridCol w="350371"/>
                <a:gridCol w="350371"/>
                <a:gridCol w="350371"/>
              </a:tblGrid>
              <a:tr h="303808"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2195736" y="1484784"/>
          <a:ext cx="1751855" cy="303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371"/>
                <a:gridCol w="350371"/>
                <a:gridCol w="350371"/>
                <a:gridCol w="350371"/>
                <a:gridCol w="350371"/>
              </a:tblGrid>
              <a:tr h="303808"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ela 10"/>
          <p:cNvGraphicFramePr>
            <a:graphicFrameLocks noGrp="1"/>
          </p:cNvGraphicFramePr>
          <p:nvPr/>
        </p:nvGraphicFramePr>
        <p:xfrm>
          <a:off x="251520" y="1484784"/>
          <a:ext cx="1751855" cy="303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371"/>
                <a:gridCol w="350371"/>
                <a:gridCol w="350371"/>
                <a:gridCol w="350371"/>
                <a:gridCol w="350371"/>
              </a:tblGrid>
              <a:tr h="303808"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ela 11"/>
          <p:cNvGraphicFramePr>
            <a:graphicFrameLocks noGrp="1"/>
          </p:cNvGraphicFramePr>
          <p:nvPr/>
        </p:nvGraphicFramePr>
        <p:xfrm>
          <a:off x="251520" y="2045072"/>
          <a:ext cx="1751855" cy="303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371"/>
                <a:gridCol w="350371"/>
                <a:gridCol w="350371"/>
                <a:gridCol w="350371"/>
                <a:gridCol w="350371"/>
              </a:tblGrid>
              <a:tr h="303808"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ela 16"/>
          <p:cNvGraphicFramePr>
            <a:graphicFrameLocks noGrp="1"/>
          </p:cNvGraphicFramePr>
          <p:nvPr/>
        </p:nvGraphicFramePr>
        <p:xfrm>
          <a:off x="2195736" y="2045072"/>
          <a:ext cx="1751855" cy="303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371"/>
                <a:gridCol w="350371"/>
                <a:gridCol w="350371"/>
                <a:gridCol w="350371"/>
                <a:gridCol w="350371"/>
              </a:tblGrid>
              <a:tr h="303808"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ela 17"/>
          <p:cNvGraphicFramePr>
            <a:graphicFrameLocks noGrp="1"/>
          </p:cNvGraphicFramePr>
          <p:nvPr/>
        </p:nvGraphicFramePr>
        <p:xfrm>
          <a:off x="5124401" y="1469008"/>
          <a:ext cx="1751855" cy="303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371"/>
                <a:gridCol w="350371"/>
                <a:gridCol w="350371"/>
                <a:gridCol w="350371"/>
                <a:gridCol w="350371"/>
              </a:tblGrid>
              <a:tr h="303808"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pl-PL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1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Nawias klamrowy zamykający 18"/>
          <p:cNvSpPr/>
          <p:nvPr/>
        </p:nvSpPr>
        <p:spPr>
          <a:xfrm>
            <a:off x="4283968" y="908720"/>
            <a:ext cx="720080" cy="1440160"/>
          </a:xfrm>
          <a:prstGeom prst="rightBrace">
            <a:avLst>
              <a:gd name="adj1" fmla="val 8333"/>
              <a:gd name="adj2" fmla="val 50616"/>
            </a:avLst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/>
          <p:cNvSpPr txBox="1"/>
          <p:nvPr/>
        </p:nvSpPr>
        <p:spPr>
          <a:xfrm>
            <a:off x="6948264" y="980728"/>
            <a:ext cx="21782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Przykład: Złożenie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6 „klatek”. Stosunek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sygnału do szumu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został poprawiony  z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wartości 3.3 do 4.3</a:t>
            </a:r>
            <a:endParaRPr lang="pl-PL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6120680" cy="4821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Oprogramowanie: usuwanie szumów</a:t>
            </a:r>
            <a:endParaRPr lang="pl-PL" sz="2800" i="1" dirty="0">
              <a:solidFill>
                <a:srgbClr val="FFC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788024" y="980728"/>
            <a:ext cx="4151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>
                <a:solidFill>
                  <a:srgbClr val="FFC000"/>
                </a:solidFill>
              </a:rPr>
              <a:t>NeatImage</a:t>
            </a:r>
            <a:r>
              <a:rPr lang="pl-PL" b="1" dirty="0" smtClean="0">
                <a:solidFill>
                  <a:srgbClr val="FFC000"/>
                </a:solidFill>
              </a:rPr>
              <a:t>: </a:t>
            </a:r>
            <a:r>
              <a:rPr lang="pl-PL" b="1" u="sng" dirty="0" smtClean="0">
                <a:solidFill>
                  <a:srgbClr val="FFC000"/>
                </a:solidFill>
              </a:rPr>
              <a:t>http://www.neatimage.com/</a:t>
            </a:r>
            <a:endParaRPr lang="pl-PL" b="1" u="sng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IMG_6590_filter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700808"/>
            <a:ext cx="4577984" cy="3433488"/>
          </a:xfrm>
          <a:prstGeom prst="rect">
            <a:avLst/>
          </a:prstGeom>
        </p:spPr>
      </p:pic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err="1" smtClean="0">
                <a:solidFill>
                  <a:srgbClr val="FFC000"/>
                </a:solidFill>
              </a:rPr>
              <a:t>Tuning</a:t>
            </a:r>
            <a:r>
              <a:rPr lang="pl-PL" sz="2800" i="1" dirty="0" smtClean="0">
                <a:solidFill>
                  <a:srgbClr val="FFC000"/>
                </a:solidFill>
              </a:rPr>
              <a:t> aparatów kompaktowych</a:t>
            </a:r>
            <a:endParaRPr lang="pl-PL" sz="2800" i="1" dirty="0">
              <a:solidFill>
                <a:srgbClr val="FFC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148064" y="1628800"/>
            <a:ext cx="3459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http://chdk.wikia.com/wiki/CHDK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5364088" y="1124744"/>
            <a:ext cx="2968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Canon </a:t>
            </a:r>
            <a:r>
              <a:rPr lang="pl-PL" b="1" dirty="0" err="1" smtClean="0">
                <a:solidFill>
                  <a:srgbClr val="FFC000"/>
                </a:solidFill>
              </a:rPr>
              <a:t>Hack</a:t>
            </a:r>
            <a:r>
              <a:rPr lang="pl-PL" b="1" dirty="0" smtClean="0">
                <a:solidFill>
                  <a:srgbClr val="FFC000"/>
                </a:solidFill>
              </a:rPr>
              <a:t> Development Kit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148064" y="2564904"/>
            <a:ext cx="364343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Duży zakres modyfikacji bez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ingerowania w </a:t>
            </a:r>
            <a:r>
              <a:rPr lang="pl-PL" b="1" dirty="0" err="1" smtClean="0">
                <a:solidFill>
                  <a:srgbClr val="FFC000"/>
                </a:solidFill>
              </a:rPr>
              <a:t>firmware</a:t>
            </a:r>
            <a:endParaRPr lang="pl-PL" b="1" dirty="0" smtClean="0">
              <a:solidFill>
                <a:srgbClr val="FFC000"/>
              </a:solidFill>
            </a:endParaRP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r>
              <a:rPr lang="pl-PL" b="1" dirty="0" smtClean="0">
                <a:solidFill>
                  <a:srgbClr val="FFC000"/>
                </a:solidFill>
              </a:rPr>
              <a:t>Zmiany kluczowe dla astrofotografii:</a:t>
            </a: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długie czasy ekspozycji (do 30 min.)</a:t>
            </a:r>
          </a:p>
          <a:p>
            <a:pPr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możliwość zapisu w formacie RAW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331640" y="5157192"/>
            <a:ext cx="33662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solidFill>
                  <a:srgbClr val="FFC000"/>
                </a:solidFill>
              </a:rPr>
              <a:t>Credit &amp; Copyright: </a:t>
            </a:r>
            <a:r>
              <a:rPr lang="pl-PL" sz="1400" dirty="0" smtClean="0">
                <a:solidFill>
                  <a:srgbClr val="FFC000"/>
                </a:solidFill>
              </a:rPr>
              <a:t>Sylwester </a:t>
            </a:r>
            <a:r>
              <a:rPr lang="pl-PL" sz="1400" dirty="0" err="1" smtClean="0">
                <a:solidFill>
                  <a:srgbClr val="FFC000"/>
                </a:solidFill>
              </a:rPr>
              <a:t>Kołomański</a:t>
            </a:r>
            <a:endParaRPr lang="pl-PL" sz="1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err="1" smtClean="0">
                <a:solidFill>
                  <a:srgbClr val="FFC000"/>
                </a:solidFill>
              </a:rPr>
              <a:t>Tuning</a:t>
            </a:r>
            <a:r>
              <a:rPr lang="pl-PL" sz="2800" i="1" dirty="0" smtClean="0">
                <a:solidFill>
                  <a:srgbClr val="FFC000"/>
                </a:solidFill>
              </a:rPr>
              <a:t> aparatów kompaktowych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8" name="Obraz 7" descr="IMG_64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3068960"/>
            <a:ext cx="4722000" cy="3541500"/>
          </a:xfrm>
          <a:prstGeom prst="rect">
            <a:avLst/>
          </a:prstGeom>
        </p:spPr>
      </p:pic>
      <p:pic>
        <p:nvPicPr>
          <p:cNvPr id="10" name="Obraz 9" descr="IMG_6464_filte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980728"/>
            <a:ext cx="4722000" cy="354150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148064" y="1196752"/>
            <a:ext cx="36521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rgbClr val="FFC000"/>
                </a:solidFill>
              </a:rPr>
              <a:t>canon</a:t>
            </a:r>
            <a:r>
              <a:rPr lang="pl-PL" dirty="0" smtClean="0">
                <a:solidFill>
                  <a:srgbClr val="FFC000"/>
                </a:solidFill>
              </a:rPr>
              <a:t> </a:t>
            </a:r>
            <a:r>
              <a:rPr lang="pl-PL" dirty="0" err="1" smtClean="0">
                <a:solidFill>
                  <a:srgbClr val="FFC000"/>
                </a:solidFill>
              </a:rPr>
              <a:t>PowerShot</a:t>
            </a:r>
            <a:r>
              <a:rPr lang="pl-PL" dirty="0" smtClean="0">
                <a:solidFill>
                  <a:srgbClr val="FFC000"/>
                </a:solidFill>
              </a:rPr>
              <a:t> s3 (modyfikowany)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czułość: </a:t>
            </a:r>
            <a:r>
              <a:rPr lang="pl-PL" dirty="0" err="1" smtClean="0">
                <a:solidFill>
                  <a:srgbClr val="FFC000"/>
                </a:solidFill>
              </a:rPr>
              <a:t>iso</a:t>
            </a:r>
            <a:r>
              <a:rPr lang="pl-PL" dirty="0" smtClean="0">
                <a:solidFill>
                  <a:srgbClr val="FFC000"/>
                </a:solidFill>
              </a:rPr>
              <a:t> 60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czas ekspozycji: 34 minuty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przesłona: 2.7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ogniskowa: 36 mm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95536" y="5157192"/>
            <a:ext cx="3127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Usuwanie szumów: </a:t>
            </a:r>
            <a:r>
              <a:rPr lang="pl-PL" b="1" dirty="0" err="1" smtClean="0">
                <a:solidFill>
                  <a:srgbClr val="FFC000"/>
                </a:solidFill>
              </a:rPr>
              <a:t>NeatImage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5580112" y="6309320"/>
            <a:ext cx="33662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solidFill>
                  <a:srgbClr val="FFC000"/>
                </a:solidFill>
              </a:rPr>
              <a:t>Credit &amp; Copyright: </a:t>
            </a:r>
            <a:r>
              <a:rPr lang="pl-PL" sz="1400" dirty="0" smtClean="0">
                <a:solidFill>
                  <a:srgbClr val="FFC000"/>
                </a:solidFill>
              </a:rPr>
              <a:t>Sylwester </a:t>
            </a:r>
            <a:r>
              <a:rPr lang="pl-PL" sz="1400" dirty="0" err="1" smtClean="0">
                <a:solidFill>
                  <a:srgbClr val="FFC000"/>
                </a:solidFill>
              </a:rPr>
              <a:t>Kołomański</a:t>
            </a:r>
            <a:endParaRPr lang="pl-PL" sz="1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Podstawowe pytania</a:t>
            </a:r>
            <a:endParaRPr lang="pl-PL" sz="2800" i="1" dirty="0">
              <a:solidFill>
                <a:srgbClr val="FFC000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971600" y="1898248"/>
            <a:ext cx="720080" cy="4680520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899592" y="1898248"/>
            <a:ext cx="1478418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romantycznie</a:t>
            </a:r>
            <a:endParaRPr lang="pl-PL" b="1" dirty="0">
              <a:solidFill>
                <a:srgbClr val="FFFF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971600" y="6228020"/>
            <a:ext cx="1248162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</a:rPr>
              <a:t>technicznie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11560" y="908720"/>
            <a:ext cx="2012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Chcę fotografować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niebo: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3115639" y="1898248"/>
            <a:ext cx="720080" cy="468052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3043631" y="1898248"/>
            <a:ext cx="846899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wysoki</a:t>
            </a:r>
            <a:endParaRPr lang="pl-PL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3115639" y="6228020"/>
            <a:ext cx="728084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niski </a:t>
            </a:r>
            <a:endParaRPr lang="pl-PL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755599" y="908720"/>
            <a:ext cx="1456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Mam budżet:</a:t>
            </a:r>
            <a:endParaRPr lang="pl-PL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5203871" y="1898248"/>
            <a:ext cx="720080" cy="4680520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/>
          <p:cNvSpPr txBox="1"/>
          <p:nvPr/>
        </p:nvSpPr>
        <p:spPr>
          <a:xfrm>
            <a:off x="5180135" y="1898248"/>
            <a:ext cx="760017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jasne</a:t>
            </a:r>
            <a:endParaRPr lang="pl-PL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5133393" y="6228020"/>
            <a:ext cx="878767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B050"/>
                </a:solidFill>
              </a:rPr>
              <a:t>ciemne</a:t>
            </a:r>
            <a:endParaRPr lang="pl-PL" b="1" dirty="0">
              <a:solidFill>
                <a:srgbClr val="00B050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5027595" y="908720"/>
            <a:ext cx="1278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Miejsce</a:t>
            </a:r>
          </a:p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obserwacji:</a:t>
            </a:r>
            <a:endParaRPr lang="pl-PL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7212207" y="1898248"/>
            <a:ext cx="720080" cy="4680520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ole tekstowe 18"/>
          <p:cNvSpPr txBox="1"/>
          <p:nvPr/>
        </p:nvSpPr>
        <p:spPr>
          <a:xfrm>
            <a:off x="7050231" y="1898248"/>
            <a:ext cx="1042273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10 minut</a:t>
            </a:r>
            <a:endParaRPr lang="pl-PL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7084392" y="6228020"/>
            <a:ext cx="963982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cała noc</a:t>
            </a:r>
            <a:endParaRPr lang="pl-PL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6709953" y="908720"/>
            <a:ext cx="1750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Poświęcony czas</a:t>
            </a:r>
          </a:p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(na jedną noc):</a:t>
            </a:r>
            <a:endParaRPr lang="pl-PL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err="1" smtClean="0">
                <a:solidFill>
                  <a:srgbClr val="FFC000"/>
                </a:solidFill>
              </a:rPr>
              <a:t>Tuning</a:t>
            </a:r>
            <a:r>
              <a:rPr lang="pl-PL" sz="2800" i="1" dirty="0" smtClean="0">
                <a:solidFill>
                  <a:srgbClr val="FFC000"/>
                </a:solidFill>
              </a:rPr>
              <a:t> aparatów kompaktowych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6" name="Obraz 5" descr="IMG_6923_filter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556792"/>
            <a:ext cx="6498197" cy="487364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148064" y="1196752"/>
            <a:ext cx="36521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rgbClr val="FFC000"/>
                </a:solidFill>
              </a:rPr>
              <a:t>canon</a:t>
            </a:r>
            <a:r>
              <a:rPr lang="pl-PL" dirty="0" smtClean="0">
                <a:solidFill>
                  <a:srgbClr val="FFC000"/>
                </a:solidFill>
              </a:rPr>
              <a:t> </a:t>
            </a:r>
            <a:r>
              <a:rPr lang="pl-PL" dirty="0" err="1" smtClean="0">
                <a:solidFill>
                  <a:srgbClr val="FFC000"/>
                </a:solidFill>
              </a:rPr>
              <a:t>PowerShot</a:t>
            </a:r>
            <a:r>
              <a:rPr lang="pl-PL" dirty="0" smtClean="0">
                <a:solidFill>
                  <a:srgbClr val="FFC000"/>
                </a:solidFill>
              </a:rPr>
              <a:t> s3 (modyfikowany)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czułość: </a:t>
            </a:r>
            <a:r>
              <a:rPr lang="pl-PL" dirty="0" err="1" smtClean="0">
                <a:solidFill>
                  <a:srgbClr val="FFC000"/>
                </a:solidFill>
              </a:rPr>
              <a:t>iso</a:t>
            </a:r>
            <a:r>
              <a:rPr lang="pl-PL" dirty="0" smtClean="0">
                <a:solidFill>
                  <a:srgbClr val="FFC000"/>
                </a:solidFill>
              </a:rPr>
              <a:t> 80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czas ekspozycji: 2 minuty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przesłona: 3.5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ogniskowa: 432 mm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prowadzenie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539552" y="6073551"/>
            <a:ext cx="33662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solidFill>
                  <a:srgbClr val="FFC000"/>
                </a:solidFill>
              </a:rPr>
              <a:t>Credit &amp; Copyright: </a:t>
            </a:r>
            <a:r>
              <a:rPr lang="pl-PL" sz="1400" dirty="0" smtClean="0">
                <a:solidFill>
                  <a:srgbClr val="FFC000"/>
                </a:solidFill>
              </a:rPr>
              <a:t>Sylwester </a:t>
            </a:r>
            <a:r>
              <a:rPr lang="pl-PL" sz="1400" dirty="0" err="1" smtClean="0">
                <a:solidFill>
                  <a:srgbClr val="FFC000"/>
                </a:solidFill>
              </a:rPr>
              <a:t>Kołomański</a:t>
            </a:r>
            <a:endParaRPr lang="pl-PL" sz="1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err="1" smtClean="0">
                <a:solidFill>
                  <a:srgbClr val="FFC000"/>
                </a:solidFill>
              </a:rPr>
              <a:t>Tuning</a:t>
            </a:r>
            <a:r>
              <a:rPr lang="pl-PL" sz="2800" i="1" dirty="0" smtClean="0">
                <a:solidFill>
                  <a:srgbClr val="FFC000"/>
                </a:solidFill>
              </a:rPr>
              <a:t> aparatów kompaktowych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9" name="Obraz 8" descr="IMG_6865_filter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2061" y="1124744"/>
            <a:ext cx="7194275" cy="539570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148064" y="1196752"/>
            <a:ext cx="36521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rgbClr val="FFC000"/>
                </a:solidFill>
              </a:rPr>
              <a:t>canon</a:t>
            </a:r>
            <a:r>
              <a:rPr lang="pl-PL" dirty="0" smtClean="0">
                <a:solidFill>
                  <a:srgbClr val="FFC000"/>
                </a:solidFill>
              </a:rPr>
              <a:t> </a:t>
            </a:r>
            <a:r>
              <a:rPr lang="pl-PL" dirty="0" err="1" smtClean="0">
                <a:solidFill>
                  <a:srgbClr val="FFC000"/>
                </a:solidFill>
              </a:rPr>
              <a:t>PowerShot</a:t>
            </a:r>
            <a:r>
              <a:rPr lang="pl-PL" dirty="0" smtClean="0">
                <a:solidFill>
                  <a:srgbClr val="FFC000"/>
                </a:solidFill>
              </a:rPr>
              <a:t> s3 (modyfikowany)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czułość: </a:t>
            </a:r>
            <a:r>
              <a:rPr lang="pl-PL" dirty="0" err="1" smtClean="0">
                <a:solidFill>
                  <a:srgbClr val="FFC000"/>
                </a:solidFill>
              </a:rPr>
              <a:t>iso</a:t>
            </a:r>
            <a:r>
              <a:rPr lang="pl-PL" dirty="0" smtClean="0">
                <a:solidFill>
                  <a:srgbClr val="FFC000"/>
                </a:solidFill>
              </a:rPr>
              <a:t> 80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czas ekspozycji: 8 minuty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7740352" y="4005064"/>
            <a:ext cx="1006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Mars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Saturn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Wenus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Merkury</a:t>
            </a:r>
          </a:p>
        </p:txBody>
      </p:sp>
      <p:cxnSp>
        <p:nvCxnSpPr>
          <p:cNvPr id="12" name="Łącznik prosty ze strzałką 11"/>
          <p:cNvCxnSpPr/>
          <p:nvPr/>
        </p:nvCxnSpPr>
        <p:spPr>
          <a:xfrm rot="10800000">
            <a:off x="2627784" y="2708920"/>
            <a:ext cx="5184576" cy="144016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rot="10800000">
            <a:off x="3347864" y="3068960"/>
            <a:ext cx="4464496" cy="136815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/>
          <p:nvPr/>
        </p:nvCxnSpPr>
        <p:spPr>
          <a:xfrm rot="10800000">
            <a:off x="3203848" y="3356992"/>
            <a:ext cx="4608512" cy="136815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/>
          <p:cNvCxnSpPr/>
          <p:nvPr/>
        </p:nvCxnSpPr>
        <p:spPr>
          <a:xfrm rot="10800000">
            <a:off x="5004048" y="4869160"/>
            <a:ext cx="2808312" cy="14401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ostokąt 10"/>
          <p:cNvSpPr/>
          <p:nvPr/>
        </p:nvSpPr>
        <p:spPr>
          <a:xfrm>
            <a:off x="395536" y="6217567"/>
            <a:ext cx="33662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solidFill>
                  <a:srgbClr val="FFC000"/>
                </a:solidFill>
              </a:rPr>
              <a:t>Credit &amp; Copyright: </a:t>
            </a:r>
            <a:r>
              <a:rPr lang="pl-PL" sz="1400" dirty="0" smtClean="0">
                <a:solidFill>
                  <a:srgbClr val="FFC000"/>
                </a:solidFill>
              </a:rPr>
              <a:t>Sylwester </a:t>
            </a:r>
            <a:r>
              <a:rPr lang="pl-PL" sz="1400" dirty="0" err="1" smtClean="0">
                <a:solidFill>
                  <a:srgbClr val="FFC000"/>
                </a:solidFill>
              </a:rPr>
              <a:t>Kołomański</a:t>
            </a:r>
            <a:endParaRPr lang="pl-PL" sz="1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O czym nie mówiłem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6" name="Obraz 5" descr="M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655094" y="2859959"/>
            <a:ext cx="5436095" cy="3622867"/>
          </a:xfrm>
          <a:prstGeom prst="rect">
            <a:avLst/>
          </a:prstGeom>
        </p:spPr>
      </p:pic>
      <p:pic>
        <p:nvPicPr>
          <p:cNvPr id="7" name="Obraz 6" descr="M57-Bialkow-rg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9030" y="1124744"/>
            <a:ext cx="5169416" cy="446449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51520" y="1052736"/>
            <a:ext cx="3528392" cy="2862322"/>
          </a:xfrm>
          <a:prstGeom prst="rect">
            <a:avLst/>
          </a:prstGeom>
          <a:solidFill>
            <a:schemeClr val="bg1">
              <a:alpha val="21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filtry</a:t>
            </a:r>
          </a:p>
          <a:p>
            <a:pPr algn="ctr"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zdjęcia Słońca</a:t>
            </a:r>
          </a:p>
          <a:p>
            <a:pPr algn="ctr"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</a:t>
            </a:r>
            <a:r>
              <a:rPr lang="pl-PL" b="1" dirty="0" err="1" smtClean="0">
                <a:solidFill>
                  <a:srgbClr val="FFC000"/>
                </a:solidFill>
              </a:rPr>
              <a:t>guiding</a:t>
            </a:r>
            <a:endParaRPr lang="pl-PL" b="1" dirty="0" smtClean="0">
              <a:solidFill>
                <a:srgbClr val="FFC000"/>
              </a:solidFill>
            </a:endParaRPr>
          </a:p>
          <a:p>
            <a:pPr algn="ctr"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projekcja okularowa</a:t>
            </a:r>
          </a:p>
          <a:p>
            <a:pPr algn="ctr"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projekcja </a:t>
            </a:r>
            <a:r>
              <a:rPr lang="pl-PL" b="1" dirty="0" err="1" smtClean="0">
                <a:solidFill>
                  <a:srgbClr val="FFC000"/>
                </a:solidFill>
              </a:rPr>
              <a:t>afokalna</a:t>
            </a:r>
            <a:endParaRPr lang="pl-PL" b="1" dirty="0" smtClean="0">
              <a:solidFill>
                <a:srgbClr val="FFC000"/>
              </a:solidFill>
            </a:endParaRPr>
          </a:p>
          <a:p>
            <a:pPr algn="ctr"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CCD a CMOS</a:t>
            </a:r>
          </a:p>
          <a:p>
            <a:pPr algn="ctr"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akcesoria </a:t>
            </a:r>
          </a:p>
          <a:p>
            <a:pPr algn="ctr"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ciekawe obiekty</a:t>
            </a:r>
            <a:br>
              <a:rPr lang="pl-PL" b="1" dirty="0" smtClean="0">
                <a:solidFill>
                  <a:srgbClr val="FFC000"/>
                </a:solidFill>
              </a:rPr>
            </a:br>
            <a:r>
              <a:rPr lang="pl-PL" b="1" dirty="0" smtClean="0">
                <a:solidFill>
                  <a:srgbClr val="FFC000"/>
                </a:solidFill>
              </a:rPr>
              <a:t>      do fotografowania</a:t>
            </a:r>
          </a:p>
          <a:p>
            <a:pPr algn="ctr"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masa innych rzeczy…</a:t>
            </a:r>
          </a:p>
        </p:txBody>
      </p:sp>
      <p:sp>
        <p:nvSpPr>
          <p:cNvPr id="8" name="Prostokąt 7"/>
          <p:cNvSpPr/>
          <p:nvPr/>
        </p:nvSpPr>
        <p:spPr>
          <a:xfrm>
            <a:off x="5670243" y="5301208"/>
            <a:ext cx="33662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solidFill>
                  <a:srgbClr val="FFC000"/>
                </a:solidFill>
              </a:rPr>
              <a:t>Credit &amp; Copyright: </a:t>
            </a:r>
            <a:r>
              <a:rPr lang="pl-PL" sz="1400" dirty="0" smtClean="0">
                <a:solidFill>
                  <a:srgbClr val="FFC000"/>
                </a:solidFill>
              </a:rPr>
              <a:t>Zbigniew Kołaczkowski</a:t>
            </a:r>
            <a:endParaRPr lang="pl-PL" sz="1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7"/>
            <a:ext cx="4486627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Prostokąt 18"/>
          <p:cNvSpPr/>
          <p:nvPr/>
        </p:nvSpPr>
        <p:spPr>
          <a:xfrm>
            <a:off x="4283968" y="1052736"/>
            <a:ext cx="4680520" cy="338437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Co dzisiaj sfotografujemy: statyw bez prowadzenia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052736"/>
            <a:ext cx="4007942" cy="2025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7020272" y="1124744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6.10.2010 20:30</a:t>
            </a: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068960"/>
            <a:ext cx="405002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pole tekstowe 16"/>
          <p:cNvSpPr txBox="1"/>
          <p:nvPr/>
        </p:nvSpPr>
        <p:spPr>
          <a:xfrm>
            <a:off x="7117762" y="3059668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7.10.2010 20:30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446832" y="5097958"/>
            <a:ext cx="83016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Sfotografuj Jowisza razem z księżycami co 1 godzinę.  Na tych kilku zdjęciach możesz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zauważyć przemieszczenie księżyców. Wykonując zdjęcia częściej spróbuj zmontować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film.</a:t>
            </a:r>
            <a:endParaRPr lang="pl-PL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Co dzisiaj sfotografujemy: statyw bez prowadzenia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5536453" cy="554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6012160" y="1124744"/>
            <a:ext cx="273837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Sfotografuj jak największą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liczbę gwiazdozbiorów.</a:t>
            </a: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r>
              <a:rPr lang="pl-PL" b="1" dirty="0" smtClean="0">
                <a:solidFill>
                  <a:srgbClr val="FFC000"/>
                </a:solidFill>
              </a:rPr>
              <a:t>Wykorzystując mapy nieba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zidentyfikuj najjaśniejsze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gwiazdy w każdym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gwiazdozbiorze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149080"/>
            <a:ext cx="512140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Co dzisiaj sfotografujemy: statyw bez prowadzenia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5" name="Obraz 4" descr="IMG_6590_filter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4577984" cy="3433488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79512" y="4365104"/>
            <a:ext cx="33662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solidFill>
                  <a:srgbClr val="FFC000"/>
                </a:solidFill>
              </a:rPr>
              <a:t>Credit &amp; Copyright: </a:t>
            </a:r>
            <a:r>
              <a:rPr lang="pl-PL" sz="1400" dirty="0" smtClean="0">
                <a:solidFill>
                  <a:srgbClr val="FFC000"/>
                </a:solidFill>
              </a:rPr>
              <a:t>Sylwester </a:t>
            </a:r>
            <a:r>
              <a:rPr lang="pl-PL" sz="1400" dirty="0" err="1" smtClean="0">
                <a:solidFill>
                  <a:srgbClr val="FFC000"/>
                </a:solidFill>
              </a:rPr>
              <a:t>Kołomański</a:t>
            </a:r>
            <a:endParaRPr lang="pl-PL" sz="1400" dirty="0">
              <a:solidFill>
                <a:srgbClr val="FFC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148064" y="1412776"/>
            <a:ext cx="35710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Wykonaj ekspozycję10 min. okolic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północnego bieguna niebieskiego.</a:t>
            </a: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r>
              <a:rPr lang="pl-PL" b="1" dirty="0" smtClean="0">
                <a:solidFill>
                  <a:srgbClr val="FFC000"/>
                </a:solidFill>
              </a:rPr>
              <a:t>Zidentyfikuj najsłabsze gwiazdy  na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uzyskanym obrazie.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1003" y="3573016"/>
            <a:ext cx="5665493" cy="291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Co dzisiaj sfotografujemy: statyw bez prowadzenia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5" name="Obraz 4" descr="IMG_6590_filter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4577984" cy="3433488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79512" y="4365104"/>
            <a:ext cx="33662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solidFill>
                  <a:srgbClr val="FFC000"/>
                </a:solidFill>
              </a:rPr>
              <a:t>Credit &amp; Copyright: </a:t>
            </a:r>
            <a:r>
              <a:rPr lang="pl-PL" sz="1400" dirty="0" smtClean="0">
                <a:solidFill>
                  <a:srgbClr val="FFC000"/>
                </a:solidFill>
              </a:rPr>
              <a:t>Sylwester </a:t>
            </a:r>
            <a:r>
              <a:rPr lang="pl-PL" sz="1400" dirty="0" err="1" smtClean="0">
                <a:solidFill>
                  <a:srgbClr val="FFC000"/>
                </a:solidFill>
              </a:rPr>
              <a:t>Kołomański</a:t>
            </a:r>
            <a:endParaRPr lang="pl-PL" sz="1400" dirty="0">
              <a:solidFill>
                <a:srgbClr val="FFC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148064" y="1052736"/>
            <a:ext cx="3661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Sfotografuj wszystkie błyski </a:t>
            </a:r>
            <a:r>
              <a:rPr lang="pl-PL" b="1" dirty="0" err="1" smtClean="0">
                <a:solidFill>
                  <a:srgbClr val="FFC000"/>
                </a:solidFill>
              </a:rPr>
              <a:t>Iridium</a:t>
            </a:r>
            <a:r>
              <a:rPr lang="pl-PL" b="1" dirty="0" smtClean="0">
                <a:solidFill>
                  <a:srgbClr val="FFC000"/>
                </a:solidFill>
              </a:rPr>
              <a:t>,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Które mają miejsce podczas VI SWA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5076056" y="1916832"/>
          <a:ext cx="3744415" cy="4685815"/>
        </p:xfrm>
        <a:graphic>
          <a:graphicData uri="http://schemas.openxmlformats.org/drawingml/2006/table">
            <a:tbl>
              <a:tblPr/>
              <a:tblGrid>
                <a:gridCol w="748883"/>
                <a:gridCol w="748883"/>
                <a:gridCol w="748883"/>
                <a:gridCol w="748883"/>
                <a:gridCol w="748883"/>
              </a:tblGrid>
              <a:tr h="720080">
                <a:tc>
                  <a:txBody>
                    <a:bodyPr/>
                    <a:lstStyle/>
                    <a:p>
                      <a:r>
                        <a:rPr lang="pl-PL" sz="1400" b="1" dirty="0" err="1"/>
                        <a:t>Date</a:t>
                      </a:r>
                      <a:endParaRPr lang="pl-PL" sz="1400" b="1" dirty="0"/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err="1"/>
                        <a:t>Local</a:t>
                      </a:r>
                      <a:r>
                        <a:rPr lang="pl-PL" sz="1400" b="1" dirty="0"/>
                        <a:t/>
                      </a:r>
                      <a:br>
                        <a:rPr lang="pl-PL" sz="1400" b="1" dirty="0"/>
                      </a:br>
                      <a:r>
                        <a:rPr lang="pl-PL" sz="1400" b="1" dirty="0"/>
                        <a:t>Time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smtClean="0"/>
                        <a:t>Jasność</a:t>
                      </a:r>
                      <a:r>
                        <a:rPr lang="pl-PL" sz="1400" b="1" dirty="0"/>
                        <a:t/>
                      </a:r>
                      <a:br>
                        <a:rPr lang="pl-PL" sz="1400" b="1" dirty="0"/>
                      </a:br>
                      <a:r>
                        <a:rPr lang="pl-PL" sz="1400" b="1" dirty="0"/>
                        <a:t>( Mag)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/>
                        <a:t>Alt. 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/>
                        <a:t>Azymut</a:t>
                      </a:r>
                      <a:endParaRPr lang="pl-PL" sz="1400" b="1" dirty="0"/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</a:tr>
              <a:tr h="333115">
                <a:tc>
                  <a:txBody>
                    <a:bodyPr/>
                    <a:lstStyle/>
                    <a:p>
                      <a:r>
                        <a:rPr lang="pl-PL" sz="1400" b="1"/>
                        <a:t>04 Oct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/>
                        <a:t>19:54:31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-1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/>
                        <a:t>40°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/>
                        <a:t>6° (N )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</a:tr>
              <a:tr h="333115">
                <a:tc>
                  <a:txBody>
                    <a:bodyPr/>
                    <a:lstStyle/>
                    <a:p>
                      <a:r>
                        <a:rPr lang="pl-PL" sz="1400" b="1" dirty="0"/>
                        <a:t>05 </a:t>
                      </a:r>
                      <a:r>
                        <a:rPr lang="pl-PL" sz="1400" b="1" dirty="0" err="1"/>
                        <a:t>Oct</a:t>
                      </a:r>
                      <a:endParaRPr lang="pl-PL" sz="1400" b="1" dirty="0"/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/>
                        <a:t>19:48:22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-2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/>
                        <a:t>42°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/>
                        <a:t>7° (N )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</a:tr>
              <a:tr h="333115">
                <a:tc>
                  <a:txBody>
                    <a:bodyPr/>
                    <a:lstStyle/>
                    <a:p>
                      <a:r>
                        <a:rPr lang="pl-PL" sz="1400" b="1"/>
                        <a:t>06 Oct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/>
                        <a:t>05:22:02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-5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/>
                        <a:t>47°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/>
                        <a:t>204° (SSW)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</a:tr>
              <a:tr h="333115">
                <a:tc>
                  <a:txBody>
                    <a:bodyPr/>
                    <a:lstStyle/>
                    <a:p>
                      <a:r>
                        <a:rPr lang="pl-PL" sz="1400" b="1"/>
                        <a:t>07 Oct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/>
                        <a:t>05:16:02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-0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/>
                        <a:t>48°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/>
                        <a:t>202° (SSW)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</a:tr>
              <a:tr h="333115">
                <a:tc>
                  <a:txBody>
                    <a:bodyPr/>
                    <a:lstStyle/>
                    <a:p>
                      <a:r>
                        <a:rPr lang="pl-PL" sz="1400" b="1"/>
                        <a:t>07 Oct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/>
                        <a:t>19:36:03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-8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/>
                        <a:t>45°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/>
                        <a:t>10° (N )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</a:tr>
              <a:tr h="333115">
                <a:tc>
                  <a:txBody>
                    <a:bodyPr/>
                    <a:lstStyle/>
                    <a:p>
                      <a:r>
                        <a:rPr lang="pl-PL" sz="1400" b="1"/>
                        <a:t>08 Oct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/>
                        <a:t>06:46:31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-7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/>
                        <a:t>39°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/>
                        <a:t>154° (SSE)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</a:tr>
              <a:tr h="333115">
                <a:tc>
                  <a:txBody>
                    <a:bodyPr/>
                    <a:lstStyle/>
                    <a:p>
                      <a:r>
                        <a:rPr lang="pl-PL" sz="1400" b="1"/>
                        <a:t>08 Oct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/>
                        <a:t>19:29:52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-5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/>
                        <a:t>47°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/>
                        <a:t>10° (N )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</a:tr>
              <a:tr h="333115">
                <a:tc>
                  <a:txBody>
                    <a:bodyPr/>
                    <a:lstStyle/>
                    <a:p>
                      <a:r>
                        <a:rPr lang="pl-PL" sz="1400" b="1"/>
                        <a:t>09 Oct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/>
                        <a:t>19:23:44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-8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/>
                        <a:t>48°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/>
                        <a:t>11° (N )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</a:tr>
              <a:tr h="333115">
                <a:tc>
                  <a:txBody>
                    <a:bodyPr/>
                    <a:lstStyle/>
                    <a:p>
                      <a:r>
                        <a:rPr lang="pl-PL" sz="1400" b="1"/>
                        <a:t>10 Oct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/>
                        <a:t>19:17:35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-3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/>
                        <a:t>50°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/>
                        <a:t>13° (NNE)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</a:tr>
              <a:tr h="333115">
                <a:tc>
                  <a:txBody>
                    <a:bodyPr/>
                    <a:lstStyle/>
                    <a:p>
                      <a:r>
                        <a:rPr lang="pl-PL" sz="1400" b="1"/>
                        <a:t>11 Oct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/>
                        <a:t>05:00:53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-4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/>
                        <a:t>44°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/>
                        <a:t>214° (SSW)</a:t>
                      </a:r>
                    </a:p>
                  </a:txBody>
                  <a:tcPr marL="33311" marR="33311" marT="16656" marB="166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Co dzisiaj sfotografujemy: statyw bez prowadzenia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1"/>
            <a:ext cx="428998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268760"/>
            <a:ext cx="447086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47064"/>
            <a:ext cx="4680520" cy="310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5220072" y="4509120"/>
            <a:ext cx="37848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Fotoreportaż z Warsztatów bez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użycia lampy błyskowej.</a:t>
            </a: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r>
              <a:rPr lang="pl-PL" b="1" dirty="0" smtClean="0">
                <a:solidFill>
                  <a:srgbClr val="FFC000"/>
                </a:solidFill>
              </a:rPr>
              <a:t>Wykonaj serię zdjęć z długimi czasami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ekspozycji, na których uwiecznisz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uczestników Warsztatów.</a:t>
            </a:r>
            <a:endParaRPr lang="pl-PL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Co dzisiaj sfotografujemy: statyw z prowadzeniem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7" name="Obraz 6" descr="IMG_6284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980728"/>
            <a:ext cx="3453039" cy="5180725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539552" y="6237312"/>
            <a:ext cx="346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M42 – Wielka Mgławica w Orionie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80728"/>
            <a:ext cx="3812929" cy="516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Łącznik prosty ze strzałką 10"/>
          <p:cNvCxnSpPr/>
          <p:nvPr/>
        </p:nvCxnSpPr>
        <p:spPr>
          <a:xfrm rot="16200000" flipV="1">
            <a:off x="6516216" y="5373216"/>
            <a:ext cx="1224136" cy="108012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Co dzisiaj sfotografujemy: statyw z prowadzeniem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6" name="Obraz 5" descr="IMG_62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980728"/>
            <a:ext cx="3456384" cy="518457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220072" y="6237312"/>
            <a:ext cx="2970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M31 – Galaktyka Andromedy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72699">
            <a:off x="596688" y="2268299"/>
            <a:ext cx="506766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Podstawowe pytania: cel</a:t>
            </a:r>
            <a:endParaRPr lang="pl-PL" sz="2800" i="1" dirty="0">
              <a:solidFill>
                <a:srgbClr val="FFC000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95536" y="1898248"/>
            <a:ext cx="720080" cy="4680520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323528" y="1898248"/>
            <a:ext cx="1478418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romantycznie</a:t>
            </a:r>
            <a:endParaRPr lang="pl-PL" b="1" dirty="0">
              <a:solidFill>
                <a:srgbClr val="FFFF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95536" y="6228020"/>
            <a:ext cx="1248162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</a:rPr>
              <a:t>technicznie</a:t>
            </a:r>
            <a:endParaRPr lang="pl-PL" b="1" dirty="0">
              <a:solidFill>
                <a:srgbClr val="C00000"/>
              </a:solidFill>
            </a:endParaRPr>
          </a:p>
        </p:txBody>
      </p:sp>
      <p:pic>
        <p:nvPicPr>
          <p:cNvPr id="22" name="Obraz 21" descr="IMG_57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836712"/>
            <a:ext cx="4716016" cy="3144011"/>
          </a:xfrm>
          <a:prstGeom prst="rect">
            <a:avLst/>
          </a:prstGeom>
        </p:spPr>
      </p:pic>
      <p:pic>
        <p:nvPicPr>
          <p:cNvPr id="23" name="Obraz 22" descr="plejady_stack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3861048"/>
            <a:ext cx="4104456" cy="2736304"/>
          </a:xfrm>
          <a:prstGeom prst="rect">
            <a:avLst/>
          </a:prstGeom>
        </p:spPr>
      </p:pic>
      <p:sp>
        <p:nvSpPr>
          <p:cNvPr id="24" name="pole tekstowe 23"/>
          <p:cNvSpPr txBox="1"/>
          <p:nvPr/>
        </p:nvSpPr>
        <p:spPr>
          <a:xfrm>
            <a:off x="1979712" y="1628800"/>
            <a:ext cx="1894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niski budżet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najprostszy sprzęt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wyobraźnia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6372200" y="4653136"/>
            <a:ext cx="2261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wysoki budżet</a:t>
            </a:r>
          </a:p>
          <a:p>
            <a:r>
              <a:rPr lang="pl-PL" b="1" dirty="0" smtClean="0">
                <a:solidFill>
                  <a:srgbClr val="FF0000"/>
                </a:solidFill>
              </a:rPr>
              <a:t>zaawansowany sprzęt</a:t>
            </a:r>
          </a:p>
          <a:p>
            <a:r>
              <a:rPr lang="pl-PL" b="1" dirty="0" smtClean="0">
                <a:solidFill>
                  <a:srgbClr val="FF0000"/>
                </a:solidFill>
              </a:rPr>
              <a:t>spora wiedza</a:t>
            </a:r>
          </a:p>
          <a:p>
            <a:r>
              <a:rPr lang="pl-PL" b="1" dirty="0" smtClean="0">
                <a:solidFill>
                  <a:srgbClr val="FF0000"/>
                </a:solidFill>
              </a:rPr>
              <a:t>masa wolnego czasu</a:t>
            </a:r>
            <a:endParaRPr lang="pl-PL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Co dzisiaj sfotografujemy: statyw z prowadzeniem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836712"/>
            <a:ext cx="6840760" cy="337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plejady_stack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645024"/>
            <a:ext cx="4608512" cy="3072341"/>
          </a:xfrm>
          <a:prstGeom prst="rect">
            <a:avLst/>
          </a:prstGeom>
        </p:spPr>
      </p:pic>
      <p:cxnSp>
        <p:nvCxnSpPr>
          <p:cNvPr id="6" name="Łącznik prosty ze strzałką 5"/>
          <p:cNvCxnSpPr/>
          <p:nvPr/>
        </p:nvCxnSpPr>
        <p:spPr>
          <a:xfrm rot="16200000" flipV="1">
            <a:off x="6228184" y="1700808"/>
            <a:ext cx="1224136" cy="108012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5940152" y="4797152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M45 – Plejady </a:t>
            </a:r>
            <a:endParaRPr lang="pl-PL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Co dzisiaj sfotografujemy: statyw z prowadzeniem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5536453" cy="554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mleczna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124744"/>
            <a:ext cx="3902467" cy="259839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588224" y="4653136"/>
            <a:ext cx="1602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Droga Mleczna</a:t>
            </a:r>
            <a:endParaRPr lang="pl-PL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Co dzisiaj sfotografujemy: statyw z prowadzeniem</a:t>
            </a:r>
            <a:endParaRPr lang="pl-PL" sz="2800" i="1" dirty="0">
              <a:solidFill>
                <a:srgbClr val="FFC0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936626" y="5517232"/>
            <a:ext cx="241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Kometa 103P/Hartley 2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5473635" cy="365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http://www.heavens-above.com/skychart.ashx?size=400&amp;FOV=60&amp;innerFOV=2&amp;MaxMag=6.5&amp;RA=1.33641996064383&amp;DEC=56.4139517685484&amp;Date=40455.3760481829&amp;cn=1&amp;cl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3168" y="764704"/>
            <a:ext cx="2613248" cy="2613248"/>
          </a:xfrm>
          <a:prstGeom prst="rect">
            <a:avLst/>
          </a:prstGeom>
          <a:noFill/>
        </p:spPr>
      </p:pic>
      <p:pic>
        <p:nvPicPr>
          <p:cNvPr id="1028" name="Picture 4" descr="http://www.heavens-above.com/skychart.ashx?size=400&amp;FOV=2&amp;MaxMag=12&amp;RA=1.33641996064383&amp;DEC=56.4139517685484&amp;Date=40455.3760481829&amp;cn=1&amp;cl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924944"/>
            <a:ext cx="3810000" cy="3810000"/>
          </a:xfrm>
          <a:prstGeom prst="rect">
            <a:avLst/>
          </a:prstGeom>
          <a:noFill/>
        </p:spPr>
      </p:pic>
      <p:sp>
        <p:nvSpPr>
          <p:cNvPr id="10" name="Prostokąt 9"/>
          <p:cNvSpPr/>
          <p:nvPr/>
        </p:nvSpPr>
        <p:spPr>
          <a:xfrm>
            <a:off x="251520" y="4221088"/>
            <a:ext cx="33662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solidFill>
                  <a:srgbClr val="FFC000"/>
                </a:solidFill>
              </a:rPr>
              <a:t>Credit &amp; Copyright: </a:t>
            </a:r>
            <a:r>
              <a:rPr lang="pl-PL" sz="1400" dirty="0" smtClean="0">
                <a:solidFill>
                  <a:srgbClr val="FFC000"/>
                </a:solidFill>
              </a:rPr>
              <a:t>Martin </a:t>
            </a:r>
            <a:r>
              <a:rPr lang="pl-PL" sz="1400" dirty="0" err="1" smtClean="0">
                <a:solidFill>
                  <a:srgbClr val="FFC000"/>
                </a:solidFill>
              </a:rPr>
              <a:t>Gembec</a:t>
            </a:r>
            <a:endParaRPr lang="pl-PL" sz="1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P101061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3667920"/>
            <a:ext cx="4866016" cy="3649512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395536" y="1898248"/>
            <a:ext cx="720080" cy="468052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323528" y="1898248"/>
            <a:ext cx="846899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wysoki</a:t>
            </a:r>
            <a:endParaRPr lang="pl-PL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95536" y="6228020"/>
            <a:ext cx="728084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niski </a:t>
            </a:r>
            <a:endParaRPr lang="pl-PL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Podstawowe pytania: budżet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12" name="Obraz 11" descr="andromeda_stack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836712"/>
            <a:ext cx="4325887" cy="2880320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5436096" y="836712"/>
            <a:ext cx="36795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aparat lub kamera CCD: od 1500 </a:t>
            </a:r>
            <a:r>
              <a:rPr lang="pl-PL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pln</a:t>
            </a:r>
            <a:endParaRPr lang="pl-PL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statyw z prowadzeniem: od 3000 </a:t>
            </a:r>
            <a:r>
              <a:rPr lang="pl-PL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pln</a:t>
            </a:r>
            <a:endParaRPr lang="pl-PL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oprogramowanie: 400-1000 </a:t>
            </a:r>
            <a:r>
              <a:rPr lang="pl-PL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pln</a:t>
            </a:r>
            <a:endParaRPr lang="pl-PL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laptop: ~ 1500 </a:t>
            </a:r>
            <a:r>
              <a:rPr lang="pl-PL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pln</a:t>
            </a:r>
            <a:endParaRPr lang="pl-PL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optyka: od 3000 </a:t>
            </a:r>
            <a:r>
              <a:rPr lang="pl-PL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pln</a:t>
            </a:r>
            <a:endParaRPr lang="pl-PL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filtry, akcesoria i drobiazgi</a:t>
            </a:r>
          </a:p>
          <a:p>
            <a:endParaRPr lang="pl-PL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górna granica ceny nie istnieje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1907704" y="4366845"/>
            <a:ext cx="1628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aparat: 400 </a:t>
            </a:r>
            <a:r>
              <a:rPr lang="pl-PL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pln</a:t>
            </a:r>
            <a:endParaRPr lang="pl-PL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statyw:  40 </a:t>
            </a:r>
            <a:r>
              <a:rPr lang="pl-PL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pln</a:t>
            </a:r>
            <a:endParaRPr lang="pl-PL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394006" y="1898248"/>
            <a:ext cx="720080" cy="4680520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321998" y="1898248"/>
            <a:ext cx="832279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miasto</a:t>
            </a:r>
            <a:endParaRPr lang="pl-PL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308857" y="6228020"/>
            <a:ext cx="878767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B050"/>
                </a:solidFill>
              </a:rPr>
              <a:t>ciemne</a:t>
            </a:r>
            <a:endParaRPr lang="pl-PL" b="1" dirty="0">
              <a:solidFill>
                <a:srgbClr val="00B050"/>
              </a:solidFill>
            </a:endParaRPr>
          </a:p>
        </p:txBody>
      </p:sp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Podstawowe pytania: miejsce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13" name="Obraz 12" descr="andromeda_60s_izery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3742860"/>
            <a:ext cx="4176464" cy="2784309"/>
          </a:xfrm>
          <a:prstGeom prst="rect">
            <a:avLst/>
          </a:prstGeom>
        </p:spPr>
      </p:pic>
      <p:pic>
        <p:nvPicPr>
          <p:cNvPr id="14" name="Obraz 13" descr="andromeda_60s_wroclaw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094059" y="296650"/>
            <a:ext cx="2736304" cy="4104458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1547664" y="1569566"/>
            <a:ext cx="2635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ekspozycja: 61 s</a:t>
            </a:r>
          </a:p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miejsce: Wrocław, </a:t>
            </a:r>
          </a:p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            4 km od centrum</a:t>
            </a:r>
            <a:endParaRPr lang="pl-PL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6012160" y="4581128"/>
            <a:ext cx="29171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ekspozycja: 61 s</a:t>
            </a:r>
          </a:p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miejsce: Góry Izerskie, </a:t>
            </a:r>
          </a:p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            dolina osłonięta od </a:t>
            </a:r>
          </a:p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            świateł okolicznych </a:t>
            </a:r>
          </a:p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            miejscowości</a:t>
            </a:r>
            <a:endParaRPr lang="pl-PL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379335" y="1898248"/>
            <a:ext cx="720080" cy="4680520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217359" y="1898248"/>
            <a:ext cx="1042273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10 minut</a:t>
            </a:r>
            <a:endParaRPr lang="pl-PL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251520" y="6228020"/>
            <a:ext cx="963982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cała noc</a:t>
            </a:r>
            <a:endParaRPr lang="pl-PL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Podstawowe pytania: ilość czasu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13" name="Obraz 12" descr="jowisz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052736"/>
            <a:ext cx="4107022" cy="2736304"/>
          </a:xfrm>
          <a:prstGeom prst="rect">
            <a:avLst/>
          </a:prstGeom>
        </p:spPr>
      </p:pic>
      <p:pic>
        <p:nvPicPr>
          <p:cNvPr id="14" name="Obraz 13" descr="mleczna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3573016"/>
            <a:ext cx="4478531" cy="2981955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1835696" y="1628800"/>
            <a:ext cx="23403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obiekty jasne</a:t>
            </a:r>
          </a:p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pojedyncze ekspozycje</a:t>
            </a:r>
          </a:p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elementarna obróbka</a:t>
            </a:r>
          </a:p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wystarczy balkon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6012160" y="4437112"/>
            <a:ext cx="29705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serie obrazów do składania </a:t>
            </a:r>
          </a:p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pojedynczego obrazu</a:t>
            </a:r>
          </a:p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ciemne niebo (niekoniecznie)</a:t>
            </a:r>
          </a:p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sporo czasu na pracę nad </a:t>
            </a:r>
          </a:p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zebranym materiałem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Czy teleskop jest niezbędny?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34956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refraktor_poczdam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1" y="908720"/>
            <a:ext cx="4752529" cy="316835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427984" y="4509120"/>
            <a:ext cx="37330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Potrzebny jest układ  optyczny, który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znamy i rozumiemy</a:t>
            </a: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r>
              <a:rPr lang="pl-PL" b="1" dirty="0" smtClean="0">
                <a:solidFill>
                  <a:srgbClr val="FFC000"/>
                </a:solidFill>
              </a:rPr>
              <a:t>W rzeczywistości obiektyw aparatu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to także luneta…</a:t>
            </a:r>
            <a:endParaRPr lang="pl-PL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Montaż paralaktyczny + prowadzenie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709299" cy="494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980728"/>
            <a:ext cx="2664296" cy="31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4283968" y="4725144"/>
            <a:ext cx="44638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montaż paralaktyczny z prowadzeniem w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jednej osi jest rozwiązaniem bardzo tanim, a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jednak dającym niezłe efekty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Czym fotografować?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501008"/>
            <a:ext cx="4109414" cy="2903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1547664" y="6120087"/>
            <a:ext cx="27901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solidFill>
                  <a:srgbClr val="FFC000"/>
                </a:solidFill>
              </a:rPr>
              <a:t>Credit &amp; Copyright: </a:t>
            </a:r>
            <a:r>
              <a:rPr lang="pl-PL" sz="1400" dirty="0" smtClean="0">
                <a:solidFill>
                  <a:srgbClr val="FFC000"/>
                </a:solidFill>
              </a:rPr>
              <a:t>Maciej </a:t>
            </a:r>
            <a:r>
              <a:rPr lang="pl-PL" sz="1400" dirty="0" err="1" smtClean="0">
                <a:solidFill>
                  <a:srgbClr val="FFC000"/>
                </a:solidFill>
              </a:rPr>
              <a:t>Zapiór</a:t>
            </a:r>
            <a:endParaRPr lang="pl-PL" sz="1400" dirty="0">
              <a:solidFill>
                <a:srgbClr val="FFC0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23528" y="980728"/>
            <a:ext cx="3540585" cy="2031325"/>
          </a:xfrm>
          <a:prstGeom prst="rect">
            <a:avLst/>
          </a:prstGeom>
          <a:solidFill>
            <a:schemeClr val="bg1">
              <a:alpha val="17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C000"/>
                </a:solidFill>
              </a:rPr>
              <a:t>Aparat analogowy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Camera obscura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Telefon komórkowy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Kompakt cyfrowy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Lustrzanka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Kamerka internetowa, przemysłowa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Kamera </a:t>
            </a:r>
            <a:r>
              <a:rPr lang="pl-PL" dirty="0" err="1" smtClean="0">
                <a:solidFill>
                  <a:srgbClr val="FFC000"/>
                </a:solidFill>
              </a:rPr>
              <a:t>ccd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10" name="Obraz 9" descr="DPP_0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162709"/>
            <a:ext cx="3479864" cy="5218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929</Words>
  <Application>Microsoft Office PowerPoint</Application>
  <PresentationFormat>Pokaz na ekranie (4:3)</PresentationFormat>
  <Paragraphs>340</Paragraphs>
  <Slides>32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3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Tomek</dc:creator>
  <cp:lastModifiedBy>Tomek</cp:lastModifiedBy>
  <cp:revision>91</cp:revision>
  <dcterms:created xsi:type="dcterms:W3CDTF">2010-09-09T09:34:03Z</dcterms:created>
  <dcterms:modified xsi:type="dcterms:W3CDTF">2010-10-06T19:18:12Z</dcterms:modified>
</cp:coreProperties>
</file>