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9" r:id="rId4"/>
    <p:sldId id="280" r:id="rId5"/>
    <p:sldId id="281" r:id="rId6"/>
    <p:sldId id="282" r:id="rId7"/>
    <p:sldId id="269" r:id="rId8"/>
    <p:sldId id="267" r:id="rId9"/>
    <p:sldId id="257" r:id="rId10"/>
    <p:sldId id="276" r:id="rId11"/>
    <p:sldId id="277" r:id="rId12"/>
    <p:sldId id="268" r:id="rId13"/>
    <p:sldId id="265" r:id="rId14"/>
    <p:sldId id="270" r:id="rId15"/>
    <p:sldId id="283" r:id="rId16"/>
    <p:sldId id="275" r:id="rId17"/>
    <p:sldId id="271" r:id="rId18"/>
    <p:sldId id="274" r:id="rId19"/>
    <p:sldId id="272" r:id="rId20"/>
    <p:sldId id="273" r:id="rId21"/>
    <p:sldId id="284" r:id="rId22"/>
    <p:sldId id="262" r:id="rId23"/>
    <p:sldId id="286" r:id="rId24"/>
    <p:sldId id="289" r:id="rId25"/>
    <p:sldId id="290" r:id="rId26"/>
    <p:sldId id="285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2010-09-20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9552" y="836712"/>
            <a:ext cx="82089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C000"/>
                </a:solidFill>
              </a:rPr>
              <a:t>Astrofotografia dla początkujących</a:t>
            </a: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endParaRPr lang="pl-PL" sz="3600" b="1" dirty="0" smtClean="0">
              <a:solidFill>
                <a:srgbClr val="FFC000"/>
              </a:solidFill>
            </a:endParaRPr>
          </a:p>
          <a:p>
            <a:pPr algn="r"/>
            <a:r>
              <a:rPr lang="pl-PL" b="1" dirty="0" smtClean="0">
                <a:solidFill>
                  <a:srgbClr val="FFC000"/>
                </a:solidFill>
              </a:rPr>
              <a:t>Tomasz Mrozek</a:t>
            </a:r>
          </a:p>
          <a:p>
            <a:pPr algn="r"/>
            <a:r>
              <a:rPr lang="pl-PL" b="1" dirty="0" smtClean="0">
                <a:solidFill>
                  <a:srgbClr val="FFC000"/>
                </a:solidFill>
              </a:rPr>
              <a:t>Instytut Astronomiczny</a:t>
            </a:r>
          </a:p>
          <a:p>
            <a:pPr algn="r"/>
            <a:r>
              <a:rPr lang="pl-PL" b="1" dirty="0" smtClean="0">
                <a:solidFill>
                  <a:srgbClr val="FFC000"/>
                </a:solidFill>
              </a:rPr>
              <a:t>Uniwersytet Wrocławski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Czym fotografować?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980728"/>
            <a:ext cx="3540585" cy="2031325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Aparat analogowy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Camera obscura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Telefon komórkowy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Kompakt cyfrowy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Lustrzanka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Kamerka internetowa, przemysłowa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Kamera </a:t>
            </a:r>
            <a:r>
              <a:rPr lang="pl-PL" dirty="0" err="1" smtClean="0">
                <a:solidFill>
                  <a:srgbClr val="FFC000"/>
                </a:solidFill>
              </a:rPr>
              <a:t>ccd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9" name="Obraz 8" descr="andromeda_obiektyw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5874" y="908720"/>
            <a:ext cx="3826566" cy="5739850"/>
          </a:xfrm>
          <a:prstGeom prst="rect">
            <a:avLst/>
          </a:prstGeom>
        </p:spPr>
      </p:pic>
      <p:pic>
        <p:nvPicPr>
          <p:cNvPr id="13" name="Obraz 12" descr="m51_laskowic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3645024"/>
            <a:ext cx="4320481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6913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212976"/>
            <a:ext cx="4128459" cy="3096344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Czym fotografować?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980728"/>
            <a:ext cx="3540585" cy="2031325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Aparat analogowy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Camera obscura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Telefon komórkowy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Kompakt cyfrowy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Lustrzanka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Kamerka internetowa, przemysłowa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Kamera </a:t>
            </a:r>
            <a:r>
              <a:rPr lang="pl-PL" dirty="0" err="1" smtClean="0">
                <a:solidFill>
                  <a:srgbClr val="FFC000"/>
                </a:solidFill>
              </a:rPr>
              <a:t>ccd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8" name="Obraz 7" descr="IMG_5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980727"/>
            <a:ext cx="3744416" cy="561662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187624" y="6309320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Format zapisu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44008" y="1700808"/>
            <a:ext cx="428559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JPEG, TIFF i inne:</a:t>
            </a:r>
          </a:p>
          <a:p>
            <a:pPr>
              <a:buFontTx/>
              <a:buChar char="-"/>
            </a:pPr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kompresja, która praktycznie eliminuje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   wszelkie zaawansowane metody obróbki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- </a:t>
            </a:r>
            <a:r>
              <a:rPr lang="pl-PL" b="1" dirty="0" smtClean="0">
                <a:solidFill>
                  <a:srgbClr val="FFC000"/>
                </a:solidFill>
              </a:rPr>
              <a:t>jednak nie </a:t>
            </a:r>
            <a:r>
              <a:rPr lang="pl-PL" b="1" dirty="0" smtClean="0">
                <a:solidFill>
                  <a:srgbClr val="FFC000"/>
                </a:solidFill>
              </a:rPr>
              <a:t>dyskwalifikują fotografowania </a:t>
            </a:r>
            <a:r>
              <a:rPr lang="pl-PL" b="1" dirty="0" smtClean="0">
                <a:solidFill>
                  <a:srgbClr val="FFC000"/>
                </a:solidFill>
              </a:rPr>
              <a:t/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     nieba</a:t>
            </a:r>
            <a:endParaRPr lang="pl-PL" b="1" dirty="0" smtClean="0">
              <a:solidFill>
                <a:srgbClr val="FFC000"/>
              </a:solidFill>
              <a:sym typeface="Wingdings" pitchFamily="2" charset="2"/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RAW: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podstawowy i jedyny format przydatny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  dla astrofotografii zaawansowanej</a:t>
            </a: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cyfrowy odpowiednik negatywu</a:t>
            </a: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brak kompresji</a:t>
            </a:r>
            <a:endParaRPr lang="pl-PL" b="1" dirty="0" smtClean="0">
              <a:solidFill>
                <a:srgbClr val="FFC000"/>
              </a:solidFill>
              <a:sym typeface="Wingdings" pitchFamily="2" charset="2"/>
            </a:endParaRPr>
          </a:p>
        </p:txBody>
      </p:sp>
      <p:pic>
        <p:nvPicPr>
          <p:cNvPr id="6" name="Obraz 5" descr="IMG_8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4032448" cy="2688298"/>
          </a:xfrm>
          <a:prstGeom prst="rect">
            <a:avLst/>
          </a:prstGeom>
        </p:spPr>
      </p:pic>
      <p:pic>
        <p:nvPicPr>
          <p:cNvPr id="7" name="Obraz 6" descr="IMG_29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981061"/>
            <a:ext cx="4032448" cy="268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CCD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0375"/>
            <a:ext cx="4646613" cy="24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04048" y="1111052"/>
            <a:ext cx="360040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827584" y="1484784"/>
            <a:ext cx="281917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-"/>
            </a:pPr>
            <a:r>
              <a:rPr lang="pl-PL" b="1" dirty="0">
                <a:solidFill>
                  <a:srgbClr val="FFC000"/>
                </a:solidFill>
              </a:rPr>
              <a:t>duża wydajność kwantowa</a:t>
            </a:r>
          </a:p>
          <a:p>
            <a:pPr eaLnBrk="0" hangingPunct="0">
              <a:buFontTx/>
              <a:buChar char="-"/>
            </a:pPr>
            <a:endParaRPr lang="pl-PL" b="1" dirty="0">
              <a:solidFill>
                <a:srgbClr val="FFC000"/>
              </a:solidFill>
            </a:endParaRPr>
          </a:p>
          <a:p>
            <a:pPr eaLnBrk="0" hangingPunct="0">
              <a:buFontTx/>
              <a:buChar char="-"/>
            </a:pPr>
            <a:r>
              <a:rPr lang="pl-PL" b="1" dirty="0">
                <a:solidFill>
                  <a:srgbClr val="FFC000"/>
                </a:solidFill>
              </a:rPr>
              <a:t>zakres dynamiczny</a:t>
            </a:r>
          </a:p>
          <a:p>
            <a:pPr eaLnBrk="0" hangingPunct="0">
              <a:buFontTx/>
              <a:buChar char="-"/>
            </a:pPr>
            <a:endParaRPr lang="pl-PL" b="1" dirty="0">
              <a:solidFill>
                <a:srgbClr val="FFC000"/>
              </a:solidFill>
            </a:endParaRPr>
          </a:p>
          <a:p>
            <a:pPr eaLnBrk="0" hangingPunct="0">
              <a:buFontTx/>
              <a:buChar char="-"/>
            </a:pPr>
            <a:r>
              <a:rPr lang="pl-PL" b="1" dirty="0">
                <a:solidFill>
                  <a:srgbClr val="FFC000"/>
                </a:solidFill>
              </a:rPr>
              <a:t>liniowość</a:t>
            </a:r>
          </a:p>
          <a:p>
            <a:pPr eaLnBrk="0" hangingPunct="0">
              <a:buFontTx/>
              <a:buChar char="-"/>
            </a:pPr>
            <a:endParaRPr lang="pl-PL" b="1" dirty="0">
              <a:solidFill>
                <a:srgbClr val="FFC000"/>
              </a:solidFill>
            </a:endParaRPr>
          </a:p>
          <a:p>
            <a:pPr eaLnBrk="0" hangingPunct="0">
              <a:buFontTx/>
              <a:buChar char="-"/>
            </a:pPr>
            <a:r>
              <a:rPr lang="pl-PL" b="1" dirty="0">
                <a:solidFill>
                  <a:srgbClr val="FFC000"/>
                </a:solidFill>
              </a:rPr>
              <a:t>zapis w postaci cyfrowej</a:t>
            </a:r>
          </a:p>
        </p:txBody>
      </p:sp>
      <p:pic>
        <p:nvPicPr>
          <p:cNvPr id="9" name="Obraz 8" descr="IMG_89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005064"/>
            <a:ext cx="3735320" cy="2489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CCD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0" y="1700808"/>
            <a:ext cx="4533081" cy="4161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CCD można wyobrazić sobie jako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macierz zbiorników na elektrony.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takim zbiorniku mogą się pojawiać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dodatkowe elektrony, które nie są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produkowane przez padające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promieniowanie.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Poza tym zbiorniki mogą być dziurawe,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źle posprzątane, z zatkanym odpływem,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mogą się przepełniać itd.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4000500"/>
            <a:ext cx="1643062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0"/>
            <a:ext cx="3903663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metody poprawy jakości obrazu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8" name="Obraz 7" descr="andromeda_stack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6109725" cy="406805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462304" y="1700808"/>
            <a:ext cx="268169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Usunięcie efektów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detektora: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BIAS</a:t>
            </a: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</a:t>
            </a:r>
            <a:r>
              <a:rPr lang="pl-PL" b="1" dirty="0" err="1" smtClean="0">
                <a:solidFill>
                  <a:srgbClr val="FFC000"/>
                </a:solidFill>
              </a:rPr>
              <a:t>Dark</a:t>
            </a:r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…i układu optycznego:</a:t>
            </a:r>
          </a:p>
          <a:p>
            <a:pPr>
              <a:buFontTx/>
              <a:buChar char="-"/>
            </a:pPr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</a:t>
            </a:r>
            <a:r>
              <a:rPr lang="pl-PL" b="1" dirty="0" err="1" smtClean="0">
                <a:solidFill>
                  <a:srgbClr val="FFC000"/>
                </a:solidFill>
              </a:rPr>
              <a:t>flatfield</a:t>
            </a:r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oraz wykorzystanie 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zapisu w postaci cyfrowej: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- składanie (</a:t>
            </a:r>
            <a:r>
              <a:rPr lang="pl-PL" b="1" dirty="0" err="1" smtClean="0">
                <a:solidFill>
                  <a:srgbClr val="FFC000"/>
                </a:solidFill>
              </a:rPr>
              <a:t>stacking</a:t>
            </a:r>
            <a:r>
              <a:rPr lang="pl-PL" b="1" dirty="0" smtClean="0">
                <a:solidFill>
                  <a:srgbClr val="FFC000"/>
                </a:solidFill>
              </a:rPr>
              <a:t>)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BIAS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5148064" y="1988840"/>
            <a:ext cx="347050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obiektyw zamknięty</a:t>
            </a: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wykonany w dowolnym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momencie </a:t>
            </a: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czas ekspozycji maksymalnie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krótki</a:t>
            </a: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jest odejmowany od oryginalnego </a:t>
            </a: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zdjęcia</a:t>
            </a:r>
          </a:p>
          <a:p>
            <a:pPr eaLnBrk="0" hangingPunct="0"/>
            <a:endParaRPr lang="pl-PL" b="1" dirty="0" smtClean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w amatorskiej astrofotografii</a:t>
            </a: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jest praktycznie niezauważalny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7" name="Obraz 6" descr="bias_per4000s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4503574" cy="3000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prąd ciemny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10" name="pole tekstowe 10"/>
          <p:cNvSpPr txBox="1">
            <a:spLocks noChangeArrowheads="1"/>
          </p:cNvSpPr>
          <p:nvPr/>
        </p:nvSpPr>
        <p:spPr bwMode="auto">
          <a:xfrm>
            <a:off x="5292080" y="1988840"/>
            <a:ext cx="355565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wykonanie obrazu typu </a:t>
            </a:r>
            <a:r>
              <a:rPr lang="pl-PL" b="1" dirty="0" err="1" smtClean="0">
                <a:solidFill>
                  <a:srgbClr val="FFC000"/>
                </a:solidFill>
              </a:rPr>
              <a:t>Darkframe</a:t>
            </a:r>
            <a:r>
              <a:rPr lang="pl-PL" b="1" dirty="0" smtClean="0">
                <a:solidFill>
                  <a:srgbClr val="FFC000"/>
                </a:solidFill>
              </a:rPr>
              <a:t>:</a:t>
            </a:r>
          </a:p>
          <a:p>
            <a:pPr eaLnBrk="0" hangingPunct="0"/>
            <a:endParaRPr lang="pl-PL" b="1" dirty="0" smtClean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obiektyw </a:t>
            </a:r>
            <a:r>
              <a:rPr lang="pl-PL" b="1" dirty="0">
                <a:solidFill>
                  <a:srgbClr val="FFC000"/>
                </a:solidFill>
              </a:rPr>
              <a:t>zamknięty</a:t>
            </a: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wykonany </a:t>
            </a:r>
            <a:r>
              <a:rPr lang="pl-PL" b="1" dirty="0">
                <a:solidFill>
                  <a:srgbClr val="FFC000"/>
                </a:solidFill>
              </a:rPr>
              <a:t>bezpośrednio po lub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przed danym zdjęciem</a:t>
            </a: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czas ekspozycji równy czasowi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z jakim było otrzymane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właściwe </a:t>
            </a:r>
            <a:r>
              <a:rPr lang="pl-PL" b="1" dirty="0" smtClean="0">
                <a:solidFill>
                  <a:srgbClr val="FFC000"/>
                </a:solidFill>
              </a:rPr>
              <a:t>zdjęcie (niekoniecznie)</a:t>
            </a:r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jest </a:t>
            </a:r>
            <a:r>
              <a:rPr lang="pl-PL" b="1" dirty="0" smtClean="0">
                <a:solidFill>
                  <a:srgbClr val="FFC000"/>
                </a:solidFill>
              </a:rPr>
              <a:t>odejmowany </a:t>
            </a:r>
            <a:r>
              <a:rPr lang="pl-PL" b="1" dirty="0">
                <a:solidFill>
                  <a:srgbClr val="FFC000"/>
                </a:solidFill>
              </a:rPr>
              <a:t>od oryginalnego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zdjęcia</a:t>
            </a:r>
          </a:p>
        </p:txBody>
      </p:sp>
      <p:pic>
        <p:nvPicPr>
          <p:cNvPr id="11" name="Obraz 10" descr="dark_30s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3350465" cy="2232248"/>
          </a:xfrm>
          <a:prstGeom prst="rect">
            <a:avLst/>
          </a:prstGeom>
        </p:spPr>
      </p:pic>
      <p:pic>
        <p:nvPicPr>
          <p:cNvPr id="12" name="Obraz 11" descr="dark_30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708920"/>
            <a:ext cx="3242385" cy="2160240"/>
          </a:xfrm>
          <a:prstGeom prst="rect">
            <a:avLst/>
          </a:prstGeom>
        </p:spPr>
      </p:pic>
      <p:pic>
        <p:nvPicPr>
          <p:cNvPr id="13" name="Obraz 12" descr="dark_30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725144"/>
            <a:ext cx="3026226" cy="2016224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3131840" y="2780928"/>
            <a:ext cx="720080" cy="4320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6" name="Łącznik prosty ze strzałką 15"/>
          <p:cNvCxnSpPr>
            <a:endCxn id="13" idx="0"/>
          </p:cNvCxnSpPr>
          <p:nvPr/>
        </p:nvCxnSpPr>
        <p:spPr>
          <a:xfrm rot="5400000">
            <a:off x="1692153" y="3285457"/>
            <a:ext cx="1512168" cy="136720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cechy układu optycznego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4027487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5292080" y="1268760"/>
            <a:ext cx="361028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wykonanie obrazu typu </a:t>
            </a:r>
            <a:r>
              <a:rPr lang="pl-PL" b="1" dirty="0" err="1" smtClean="0">
                <a:solidFill>
                  <a:srgbClr val="FFC000"/>
                </a:solidFill>
              </a:rPr>
              <a:t>flatfield</a:t>
            </a:r>
            <a:r>
              <a:rPr lang="pl-PL" b="1" dirty="0" smtClean="0">
                <a:solidFill>
                  <a:srgbClr val="FFC000"/>
                </a:solidFill>
              </a:rPr>
              <a:t>:</a:t>
            </a:r>
          </a:p>
          <a:p>
            <a:pPr eaLnBrk="0" hangingPunct="0"/>
            <a:endParaRPr lang="pl-PL" b="1" dirty="0" smtClean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obiektyw </a:t>
            </a:r>
            <a:r>
              <a:rPr lang="pl-PL" b="1" dirty="0">
                <a:solidFill>
                  <a:srgbClr val="FFC000"/>
                </a:solidFill>
              </a:rPr>
              <a:t>otwarty i skierowany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na jednorodnie oświetloną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powierzchnię</a:t>
            </a: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wykonany w dowolnym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momencie </a:t>
            </a:r>
            <a:r>
              <a:rPr lang="pl-PL" b="1" dirty="0" smtClean="0">
                <a:solidFill>
                  <a:srgbClr val="FFC000"/>
                </a:solidFill>
              </a:rPr>
              <a:t>(ale nie pół roku później)</a:t>
            </a:r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czas ekspozycji dobrany tak aby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klatka była dobrze naświetlona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ale nie prześwietlona</a:t>
            </a:r>
          </a:p>
          <a:p>
            <a:pPr eaLnBrk="0" hangingPunct="0"/>
            <a:endParaRPr lang="pl-PL" b="1" dirty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oryginalne zdjęcie jest dzielone </a:t>
            </a:r>
          </a:p>
          <a:p>
            <a:pPr eaLnBrk="0" hangingPunct="0"/>
            <a:r>
              <a:rPr lang="pl-PL" b="1" dirty="0">
                <a:solidFill>
                  <a:srgbClr val="FFC000"/>
                </a:solidFill>
              </a:rPr>
              <a:t>przez </a:t>
            </a:r>
            <a:r>
              <a:rPr lang="pl-PL" b="1" dirty="0" smtClean="0">
                <a:solidFill>
                  <a:srgbClr val="FFC000"/>
                </a:solidFill>
              </a:rPr>
              <a:t>obraz typu </a:t>
            </a:r>
            <a:r>
              <a:rPr lang="pl-PL" b="1" dirty="0" err="1" smtClean="0">
                <a:solidFill>
                  <a:srgbClr val="FFC000"/>
                </a:solidFill>
              </a:rPr>
              <a:t>flatfield</a:t>
            </a:r>
            <a:endParaRPr lang="pl-PL" b="1" dirty="0" smtClean="0">
              <a:solidFill>
                <a:srgbClr val="FFC000"/>
              </a:solidFill>
            </a:endParaRPr>
          </a:p>
          <a:p>
            <a:pPr eaLnBrk="0" hangingPunct="0"/>
            <a:endParaRPr lang="pl-PL" b="1" dirty="0" smtClean="0">
              <a:solidFill>
                <a:srgbClr val="FFC000"/>
              </a:solidFill>
            </a:endParaRP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w przypadku obiektywów o bardzo </a:t>
            </a: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szerokim polu widzenia wykonanie </a:t>
            </a:r>
          </a:p>
          <a:p>
            <a:pPr eaLnBrk="0" hangingPunct="0"/>
            <a:r>
              <a:rPr lang="pl-PL" b="1" dirty="0" smtClean="0">
                <a:solidFill>
                  <a:srgbClr val="FFC000"/>
                </a:solidFill>
              </a:rPr>
              <a:t>obrazu typu </a:t>
            </a:r>
            <a:r>
              <a:rPr lang="pl-PL" b="1" dirty="0" err="1" smtClean="0">
                <a:solidFill>
                  <a:srgbClr val="FFC000"/>
                </a:solidFill>
              </a:rPr>
              <a:t>flatfield</a:t>
            </a:r>
            <a:r>
              <a:rPr lang="pl-PL" b="1" dirty="0" smtClean="0">
                <a:solidFill>
                  <a:srgbClr val="FFC000"/>
                </a:solidFill>
              </a:rPr>
              <a:t> jest trudne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po redukcji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Picture 4" descr="E:\SPRAWY\webcam\lun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3357563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E:\SPRAWY\webcam\prezent\lun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50" y="1196752"/>
            <a:ext cx="33750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11377"/>
            <a:ext cx="3351213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350" y="3911377"/>
            <a:ext cx="3357563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71600" y="1898248"/>
            <a:ext cx="720080" cy="468052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899592" y="1898248"/>
            <a:ext cx="1478418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romantycznie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71600" y="6228020"/>
            <a:ext cx="1248162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technicznie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1560" y="908720"/>
            <a:ext cx="201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Chcę fotografować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niebo: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115639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3043631" y="1898248"/>
            <a:ext cx="846899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wysoki</a:t>
            </a:r>
            <a:endParaRPr lang="pl-P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115639" y="6228020"/>
            <a:ext cx="728084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niski </a:t>
            </a:r>
            <a:endParaRPr lang="pl-PL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755599" y="908720"/>
            <a:ext cx="145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Mam budżet:</a:t>
            </a:r>
            <a:endParaRPr lang="pl-P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203871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5131863" y="1898248"/>
            <a:ext cx="832279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miasto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133393" y="6228020"/>
            <a:ext cx="878767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ciemne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027595" y="908720"/>
            <a:ext cx="1278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Miejsce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obserwacji: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7212207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7050231" y="1898248"/>
            <a:ext cx="1042273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10 minut</a:t>
            </a:r>
            <a:endParaRPr lang="pl-PL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7084392" y="6228020"/>
            <a:ext cx="963982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cała noc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6709953" y="908720"/>
            <a:ext cx="1750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Poświęcony czas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(na jedną noc):</a:t>
            </a:r>
            <a:endParaRPr lang="pl-PL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składanie klatek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Obraz 5" descr="DeepSkyStac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4104456" cy="256528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4725144"/>
            <a:ext cx="43342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FFC000"/>
                </a:solidFill>
              </a:rPr>
              <a:t>DeepSkyStacker</a:t>
            </a:r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sz="1600" b="1" u="sng" dirty="0" smtClean="0">
                <a:solidFill>
                  <a:srgbClr val="FFC000"/>
                </a:solidFill>
              </a:rPr>
              <a:t>http://deepskystacker.free.fr/english/index.html</a:t>
            </a:r>
          </a:p>
          <a:p>
            <a:endParaRPr lang="pl-PL" b="1" u="sng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elementarnie prosty w obsłudze</a:t>
            </a:r>
          </a:p>
        </p:txBody>
      </p:sp>
      <p:pic>
        <p:nvPicPr>
          <p:cNvPr id="9" name="Obraz 8" descr="ir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4211960" cy="263247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644008" y="1484784"/>
            <a:ext cx="42236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Iris</a:t>
            </a:r>
          </a:p>
          <a:p>
            <a:r>
              <a:rPr lang="pl-PL" sz="1600" b="1" u="sng" dirty="0" smtClean="0">
                <a:solidFill>
                  <a:srgbClr val="FFC000"/>
                </a:solidFill>
              </a:rPr>
              <a:t>http://www.astrosurf.com/buil/us/iris/iris.htm</a:t>
            </a:r>
            <a:endParaRPr lang="pl-PL" b="1" u="sng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bardzo rozbudowany, wymagający nieco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wprawy i sporo wiedzy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Fotografia cyfrowa: składanie klatek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3" name="Obraz 12" descr="m51_30s_laskowice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4320481" cy="2880320"/>
          </a:xfrm>
          <a:prstGeom prst="rect">
            <a:avLst/>
          </a:prstGeom>
        </p:spPr>
      </p:pic>
      <p:pic>
        <p:nvPicPr>
          <p:cNvPr id="14" name="Obraz 13" descr="m51_stack_laskowic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4"/>
            <a:ext cx="4320481" cy="288032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187624" y="4797152"/>
            <a:ext cx="1893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pojedyncza klatka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ekspozycja 30s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724128" y="4941168"/>
            <a:ext cx="2151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złożenie 20-tu klatek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MG_6590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4577984" cy="3433488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>
                <a:solidFill>
                  <a:srgbClr val="FFC000"/>
                </a:solidFill>
              </a:rPr>
              <a:t>Tuning</a:t>
            </a:r>
            <a:r>
              <a:rPr lang="pl-PL" sz="2800" i="1" dirty="0" smtClean="0">
                <a:solidFill>
                  <a:srgbClr val="FFC000"/>
                </a:solidFill>
              </a:rPr>
              <a:t> aparatów kompaktowych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148064" y="1628800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http://chdk.wikia.com/wiki/CHDK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364088" y="1124744"/>
            <a:ext cx="2968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Canon </a:t>
            </a:r>
            <a:r>
              <a:rPr lang="pl-PL" b="1" dirty="0" err="1" smtClean="0">
                <a:solidFill>
                  <a:srgbClr val="FFC000"/>
                </a:solidFill>
              </a:rPr>
              <a:t>Hack</a:t>
            </a:r>
            <a:r>
              <a:rPr lang="pl-PL" b="1" dirty="0" smtClean="0">
                <a:solidFill>
                  <a:srgbClr val="FFC000"/>
                </a:solidFill>
              </a:rPr>
              <a:t> Development Kit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148064" y="2564904"/>
            <a:ext cx="364343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Duży zakres modyfikacji bez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ingerowania w </a:t>
            </a:r>
            <a:r>
              <a:rPr lang="pl-PL" b="1" dirty="0" err="1" smtClean="0">
                <a:solidFill>
                  <a:srgbClr val="FFC000"/>
                </a:solidFill>
              </a:rPr>
              <a:t>firmware</a:t>
            </a:r>
            <a:endParaRPr lang="pl-PL" b="1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Zmiany kluczowe dla astrofotografii: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długie czasy ekspozycji (do 30 min.)</a:t>
            </a:r>
          </a:p>
          <a:p>
            <a:pPr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możliwość zapisu w formacie RAW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331640" y="5157192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Sylwester </a:t>
            </a:r>
            <a:r>
              <a:rPr lang="pl-PL" sz="1400" dirty="0" err="1" smtClean="0">
                <a:solidFill>
                  <a:srgbClr val="FFC000"/>
                </a:solidFill>
              </a:rPr>
              <a:t>Kołomański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>
                <a:solidFill>
                  <a:srgbClr val="FFC000"/>
                </a:solidFill>
              </a:rPr>
              <a:t>Tuning</a:t>
            </a:r>
            <a:r>
              <a:rPr lang="pl-PL" sz="2800" i="1" dirty="0" smtClean="0">
                <a:solidFill>
                  <a:srgbClr val="FFC000"/>
                </a:solidFill>
              </a:rPr>
              <a:t> aparatów kompaktowych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8" name="Obraz 7" descr="IMG_6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068960"/>
            <a:ext cx="4722000" cy="3541500"/>
          </a:xfrm>
          <a:prstGeom prst="rect">
            <a:avLst/>
          </a:prstGeom>
        </p:spPr>
      </p:pic>
      <p:pic>
        <p:nvPicPr>
          <p:cNvPr id="10" name="Obraz 9" descr="IMG_6464_filte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4722000" cy="354150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148064" y="1196752"/>
            <a:ext cx="36521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FFC000"/>
                </a:solidFill>
              </a:rPr>
              <a:t>canon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dirty="0" err="1" smtClean="0">
                <a:solidFill>
                  <a:srgbClr val="FFC000"/>
                </a:solidFill>
              </a:rPr>
              <a:t>PowerShot</a:t>
            </a:r>
            <a:r>
              <a:rPr lang="pl-PL" dirty="0" smtClean="0">
                <a:solidFill>
                  <a:srgbClr val="FFC000"/>
                </a:solidFill>
              </a:rPr>
              <a:t> s3 (modyfikowany)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czułość: </a:t>
            </a:r>
            <a:r>
              <a:rPr lang="pl-PL" dirty="0" err="1" smtClean="0">
                <a:solidFill>
                  <a:srgbClr val="FFC000"/>
                </a:solidFill>
              </a:rPr>
              <a:t>iso</a:t>
            </a:r>
            <a:r>
              <a:rPr lang="pl-PL" dirty="0" smtClean="0">
                <a:solidFill>
                  <a:srgbClr val="FFC000"/>
                </a:solidFill>
              </a:rPr>
              <a:t> 60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czas ekspozycji: 34 minuty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przesłona: 2.7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ogniskowa: 36 mm</a:t>
            </a:r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5536" y="5157192"/>
            <a:ext cx="312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Usuwanie szumów: </a:t>
            </a:r>
            <a:r>
              <a:rPr lang="pl-PL" b="1" dirty="0" err="1" smtClean="0">
                <a:solidFill>
                  <a:srgbClr val="FFC000"/>
                </a:solidFill>
              </a:rPr>
              <a:t>NeatImage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>
                <a:solidFill>
                  <a:srgbClr val="FFC000"/>
                </a:solidFill>
              </a:rPr>
              <a:t>Tuning</a:t>
            </a:r>
            <a:r>
              <a:rPr lang="pl-PL" sz="2800" i="1" dirty="0" smtClean="0">
                <a:solidFill>
                  <a:srgbClr val="FFC000"/>
                </a:solidFill>
              </a:rPr>
              <a:t> aparatów kompaktowych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Obraz 5" descr="IMG_6923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6498197" cy="487364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148064" y="1196752"/>
            <a:ext cx="36521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FFC000"/>
                </a:solidFill>
              </a:rPr>
              <a:t>canon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dirty="0" err="1" smtClean="0">
                <a:solidFill>
                  <a:srgbClr val="FFC000"/>
                </a:solidFill>
              </a:rPr>
              <a:t>PowerShot</a:t>
            </a:r>
            <a:r>
              <a:rPr lang="pl-PL" dirty="0" smtClean="0">
                <a:solidFill>
                  <a:srgbClr val="FFC000"/>
                </a:solidFill>
              </a:rPr>
              <a:t> s3 (modyfikowany)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czułość: </a:t>
            </a:r>
            <a:r>
              <a:rPr lang="pl-PL" dirty="0" err="1" smtClean="0">
                <a:solidFill>
                  <a:srgbClr val="FFC000"/>
                </a:solidFill>
              </a:rPr>
              <a:t>iso</a:t>
            </a:r>
            <a:r>
              <a:rPr lang="pl-PL" dirty="0" smtClean="0">
                <a:solidFill>
                  <a:srgbClr val="FFC000"/>
                </a:solidFill>
              </a:rPr>
              <a:t> 80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czas ekspozycji: 2 minuty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przesłona: 3.5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ogniskowa: 432 </a:t>
            </a:r>
            <a:r>
              <a:rPr lang="pl-PL" dirty="0" smtClean="0">
                <a:solidFill>
                  <a:srgbClr val="FFC000"/>
                </a:solidFill>
              </a:rPr>
              <a:t>mm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prowadzenie</a:t>
            </a:r>
            <a:endParaRPr lang="pl-PL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err="1" smtClean="0">
                <a:solidFill>
                  <a:srgbClr val="FFC000"/>
                </a:solidFill>
              </a:rPr>
              <a:t>Tuning</a:t>
            </a:r>
            <a:r>
              <a:rPr lang="pl-PL" sz="2800" i="1" dirty="0" smtClean="0">
                <a:solidFill>
                  <a:srgbClr val="FFC000"/>
                </a:solidFill>
              </a:rPr>
              <a:t> aparatów kompaktowych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9" name="Obraz 8" descr="IMG_6865_filte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061" y="1124744"/>
            <a:ext cx="7194275" cy="539570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148064" y="1196752"/>
            <a:ext cx="3652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rgbClr val="FFC000"/>
                </a:solidFill>
              </a:rPr>
              <a:t>canon</a:t>
            </a:r>
            <a:r>
              <a:rPr lang="pl-PL" dirty="0" smtClean="0">
                <a:solidFill>
                  <a:srgbClr val="FFC000"/>
                </a:solidFill>
              </a:rPr>
              <a:t> </a:t>
            </a:r>
            <a:r>
              <a:rPr lang="pl-PL" dirty="0" err="1" smtClean="0">
                <a:solidFill>
                  <a:srgbClr val="FFC000"/>
                </a:solidFill>
              </a:rPr>
              <a:t>PowerShot</a:t>
            </a:r>
            <a:r>
              <a:rPr lang="pl-PL" dirty="0" smtClean="0">
                <a:solidFill>
                  <a:srgbClr val="FFC000"/>
                </a:solidFill>
              </a:rPr>
              <a:t> s3 (modyfikowany)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czułość: </a:t>
            </a:r>
            <a:r>
              <a:rPr lang="pl-PL" dirty="0" err="1" smtClean="0">
                <a:solidFill>
                  <a:srgbClr val="FFC000"/>
                </a:solidFill>
              </a:rPr>
              <a:t>iso</a:t>
            </a:r>
            <a:r>
              <a:rPr lang="pl-PL" dirty="0" smtClean="0">
                <a:solidFill>
                  <a:srgbClr val="FFC000"/>
                </a:solidFill>
              </a:rPr>
              <a:t> 80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czas ekspozycji: 8 </a:t>
            </a:r>
            <a:r>
              <a:rPr lang="pl-PL" dirty="0" smtClean="0">
                <a:solidFill>
                  <a:srgbClr val="FFC000"/>
                </a:solidFill>
              </a:rPr>
              <a:t>minuty</a:t>
            </a:r>
            <a:endParaRPr lang="pl-PL" dirty="0" smtClean="0">
              <a:solidFill>
                <a:srgbClr val="FFC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740352" y="4005064"/>
            <a:ext cx="1006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Mars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Saturn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Wenus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Merkury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 rot="10800000">
            <a:off x="2627784" y="2708920"/>
            <a:ext cx="5184576" cy="144016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rot="10800000">
            <a:off x="3347864" y="3068960"/>
            <a:ext cx="4464496" cy="136815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rot="10800000">
            <a:off x="3203848" y="3356992"/>
            <a:ext cx="4608512" cy="136815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rot="10800000">
            <a:off x="5004048" y="4869160"/>
            <a:ext cx="2808312" cy="1440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O czym nie mówiłem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6" name="Obraz 5" descr="M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655094" y="2859959"/>
            <a:ext cx="5436095" cy="3622867"/>
          </a:xfrm>
          <a:prstGeom prst="rect">
            <a:avLst/>
          </a:prstGeom>
        </p:spPr>
      </p:pic>
      <p:pic>
        <p:nvPicPr>
          <p:cNvPr id="7" name="Obraz 6" descr="M57-Bialkow-r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9030" y="1124744"/>
            <a:ext cx="5169416" cy="446449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1520" y="1052736"/>
            <a:ext cx="3528392" cy="2862322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filtry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zdjęcia Słońca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</a:t>
            </a:r>
            <a:r>
              <a:rPr lang="pl-PL" b="1" dirty="0" err="1" smtClean="0">
                <a:solidFill>
                  <a:srgbClr val="FFC000"/>
                </a:solidFill>
              </a:rPr>
              <a:t>guiding</a:t>
            </a:r>
            <a:endParaRPr lang="pl-PL" b="1" dirty="0" smtClean="0">
              <a:solidFill>
                <a:srgbClr val="FFC000"/>
              </a:solidFill>
            </a:endParaRP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projekcja okularowa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projekcja </a:t>
            </a:r>
            <a:r>
              <a:rPr lang="pl-PL" b="1" dirty="0" err="1" smtClean="0">
                <a:solidFill>
                  <a:srgbClr val="FFC000"/>
                </a:solidFill>
              </a:rPr>
              <a:t>afokalna</a:t>
            </a:r>
            <a:endParaRPr lang="pl-PL" b="1" dirty="0" smtClean="0">
              <a:solidFill>
                <a:srgbClr val="FFC000"/>
              </a:solidFill>
            </a:endParaRP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CCD a CMOS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akcesoria 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ciekawe obiekty</a:t>
            </a:r>
            <a:br>
              <a:rPr lang="pl-PL" b="1" dirty="0" smtClean="0">
                <a:solidFill>
                  <a:srgbClr val="FFC000"/>
                </a:solidFill>
              </a:rPr>
            </a:br>
            <a:r>
              <a:rPr lang="pl-PL" b="1" dirty="0" smtClean="0">
                <a:solidFill>
                  <a:srgbClr val="FFC000"/>
                </a:solidFill>
              </a:rPr>
              <a:t>      do fotografowania</a:t>
            </a:r>
          </a:p>
          <a:p>
            <a:pPr algn="ctr">
              <a:buFontTx/>
              <a:buChar char="-"/>
            </a:pPr>
            <a:r>
              <a:rPr lang="pl-PL" b="1" dirty="0" smtClean="0">
                <a:solidFill>
                  <a:srgbClr val="FFC000"/>
                </a:solidFill>
              </a:rPr>
              <a:t> masa innych rzeczy…</a:t>
            </a:r>
          </a:p>
        </p:txBody>
      </p:sp>
      <p:sp>
        <p:nvSpPr>
          <p:cNvPr id="8" name="Prostokąt 7"/>
          <p:cNvSpPr/>
          <p:nvPr/>
        </p:nvSpPr>
        <p:spPr>
          <a:xfrm>
            <a:off x="5670243" y="5301208"/>
            <a:ext cx="3366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Zbigniew Kołaczkowski</a:t>
            </a:r>
            <a:endParaRPr lang="pl-PL" sz="1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pytania: cel</a:t>
            </a:r>
            <a:endParaRPr lang="pl-PL" sz="2800" i="1" dirty="0">
              <a:solidFill>
                <a:srgbClr val="FFC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95536" y="1898248"/>
            <a:ext cx="720080" cy="4680520"/>
          </a:xfrm>
          <a:prstGeom prst="rect">
            <a:avLst/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323528" y="1898248"/>
            <a:ext cx="1478418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romantycznie</a:t>
            </a:r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95536" y="6228020"/>
            <a:ext cx="1248162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technicznie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22" name="Obraz 21" descr="IMG_5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836712"/>
            <a:ext cx="4716016" cy="3144011"/>
          </a:xfrm>
          <a:prstGeom prst="rect">
            <a:avLst/>
          </a:prstGeom>
        </p:spPr>
      </p:pic>
      <p:pic>
        <p:nvPicPr>
          <p:cNvPr id="23" name="Obraz 22" descr="plejady_stack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3861048"/>
            <a:ext cx="4104456" cy="2736304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1979712" y="1628800"/>
            <a:ext cx="1894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niski budżet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najprostszy sprzęt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wyobraźnia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6372200" y="4653136"/>
            <a:ext cx="2261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wysoki budżet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zaawansowany sprzęt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spora wiedza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masa wolnego czasu</a:t>
            </a:r>
            <a:endParaRPr lang="pl-PL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P101061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667920"/>
            <a:ext cx="4866016" cy="3649512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95536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323528" y="1898248"/>
            <a:ext cx="846899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wysoki</a:t>
            </a:r>
            <a:endParaRPr lang="pl-PL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95536" y="6228020"/>
            <a:ext cx="728084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niski </a:t>
            </a:r>
            <a:endParaRPr lang="pl-PL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pytania: budżet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2" name="Obraz 11" descr="andromeda_stack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836712"/>
            <a:ext cx="4325887" cy="2880320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436096" y="836712"/>
            <a:ext cx="36795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aparat lub kamera CCD: od 1500 </a:t>
            </a:r>
            <a:r>
              <a:rPr lang="pl-PL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statyw z prowadzeniem: od 3000 </a:t>
            </a:r>
            <a:r>
              <a:rPr lang="pl-PL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oprogramowanie: 400-1000 </a:t>
            </a:r>
            <a:r>
              <a:rPr lang="pl-PL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laptop: ~ 1500 </a:t>
            </a:r>
            <a:r>
              <a:rPr lang="pl-PL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optyka: od 3000 </a:t>
            </a:r>
            <a:r>
              <a:rPr lang="pl-PL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filtry, akcesoria i drobiazgi</a:t>
            </a:r>
          </a:p>
          <a:p>
            <a:endParaRPr lang="pl-P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górna granica ceny nie istnieje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1907704" y="4366845"/>
            <a:ext cx="1628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aparat: 400 </a:t>
            </a:r>
            <a:r>
              <a:rPr lang="pl-PL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pl-PL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statyw:  40 </a:t>
            </a:r>
            <a:r>
              <a:rPr lang="pl-PL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pln</a:t>
            </a:r>
            <a:endParaRPr lang="pl-PL" b="1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394006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321998" y="1898248"/>
            <a:ext cx="832279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miasto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08857" y="6228020"/>
            <a:ext cx="878767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ciemne</a:t>
            </a:r>
            <a:endParaRPr lang="pl-PL" b="1" dirty="0">
              <a:solidFill>
                <a:srgbClr val="00B050"/>
              </a:solidFill>
            </a:endParaRPr>
          </a:p>
        </p:txBody>
      </p:sp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3" name="Obraz 12" descr="andromeda_60s_izery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3742860"/>
            <a:ext cx="4176464" cy="2784309"/>
          </a:xfrm>
          <a:prstGeom prst="rect">
            <a:avLst/>
          </a:prstGeom>
        </p:spPr>
      </p:pic>
      <p:pic>
        <p:nvPicPr>
          <p:cNvPr id="14" name="Obraz 13" descr="andromeda_60s_wroclaw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094059" y="296650"/>
            <a:ext cx="2736304" cy="4104458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547664" y="1569566"/>
            <a:ext cx="263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ekspozycja: 61 s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miejsce: Wrocław, 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4 km od centrum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012160" y="4581128"/>
            <a:ext cx="29171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ekspozycja: 61 s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miejsce: Góry Izerskie, 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dolina osłonięta od 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świateł okolicznych </a:t>
            </a:r>
          </a:p>
          <a:p>
            <a:r>
              <a:rPr lang="pl-PL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miejscowości</a:t>
            </a:r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79335" y="1898248"/>
            <a:ext cx="720080" cy="4680520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217359" y="1898248"/>
            <a:ext cx="1042273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10 minut</a:t>
            </a:r>
            <a:endParaRPr lang="pl-PL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51520" y="6228020"/>
            <a:ext cx="963982" cy="36933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</a:rPr>
              <a:t>cała noc</a:t>
            </a:r>
            <a:endParaRPr lang="pl-P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Podstawowe pytania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13" name="Obraz 12" descr="jowisz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052736"/>
            <a:ext cx="4107022" cy="2736304"/>
          </a:xfrm>
          <a:prstGeom prst="rect">
            <a:avLst/>
          </a:prstGeom>
        </p:spPr>
      </p:pic>
      <p:pic>
        <p:nvPicPr>
          <p:cNvPr id="14" name="Obraz 13" descr="mleczna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573016"/>
            <a:ext cx="4478531" cy="2981955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1835696" y="1628800"/>
            <a:ext cx="2340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obiekty jasne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pojedyncze ekspozycje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elementarna obróbka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wystarczy balkon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012160" y="4437112"/>
            <a:ext cx="29705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serie obrazów do składania 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pojedynczego obrazu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ciemne niebo (niekoniecznie)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sporo czasu na pracę nad </a:t>
            </a:r>
          </a:p>
          <a:p>
            <a:r>
              <a:rPr lang="pl-PL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zebranym materiałem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Czy teleskop jest niezbędny?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34956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refraktor_poczdam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1" y="908720"/>
            <a:ext cx="4752529" cy="316835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427984" y="4509120"/>
            <a:ext cx="37330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Potrzebny jest układ  optyczny, który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znamy i rozumiemy</a:t>
            </a:r>
          </a:p>
          <a:p>
            <a:endParaRPr lang="pl-PL" b="1" dirty="0" smtClean="0">
              <a:solidFill>
                <a:srgbClr val="FFC000"/>
              </a:solidFill>
            </a:endParaRPr>
          </a:p>
          <a:p>
            <a:r>
              <a:rPr lang="pl-PL" b="1" dirty="0" smtClean="0">
                <a:solidFill>
                  <a:srgbClr val="FFC000"/>
                </a:solidFill>
              </a:rPr>
              <a:t>W rzeczywistości obiektyw aparatu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to także luneta…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Montaż paralaktyczny + prowadzenie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709299" cy="494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2664296" cy="31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4283968" y="4725144"/>
            <a:ext cx="4463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</a:rPr>
              <a:t>montaż paralaktyczny z prowadzeniem w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jednej osi jest rozwiązaniem bardzo tanim, a </a:t>
            </a:r>
          </a:p>
          <a:p>
            <a:r>
              <a:rPr lang="pl-PL" b="1" dirty="0" smtClean="0">
                <a:solidFill>
                  <a:srgbClr val="FFC000"/>
                </a:solidFill>
              </a:rPr>
              <a:t>jednak dającym niezłe efekty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07504" y="116632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>
                <a:solidFill>
                  <a:srgbClr val="FFC000"/>
                </a:solidFill>
              </a:rPr>
              <a:t>Czym fotografować?</a:t>
            </a:r>
            <a:endParaRPr lang="pl-PL" sz="2800" i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4109414" cy="290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547664" y="6120087"/>
            <a:ext cx="2790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FFC000"/>
                </a:solidFill>
              </a:rPr>
              <a:t>Credit &amp; Copyright: </a:t>
            </a:r>
            <a:r>
              <a:rPr lang="pl-PL" sz="1400" dirty="0" smtClean="0">
                <a:solidFill>
                  <a:srgbClr val="FFC000"/>
                </a:solidFill>
              </a:rPr>
              <a:t>Maciej </a:t>
            </a:r>
            <a:r>
              <a:rPr lang="pl-PL" sz="1400" dirty="0" err="1" smtClean="0">
                <a:solidFill>
                  <a:srgbClr val="FFC000"/>
                </a:solidFill>
              </a:rPr>
              <a:t>Zapiór</a:t>
            </a:r>
            <a:endParaRPr lang="pl-PL" sz="1400" dirty="0">
              <a:solidFill>
                <a:srgbClr val="FFC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3528" y="980728"/>
            <a:ext cx="3540585" cy="2031325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C000"/>
                </a:solidFill>
              </a:rPr>
              <a:t>Aparat analogowy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Camera obscura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Telefon komórkowy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Kompakt cyfrowy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Lustrzanka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Kamerka internetowa, przemysłowa</a:t>
            </a:r>
          </a:p>
          <a:p>
            <a:r>
              <a:rPr lang="pl-PL" dirty="0" smtClean="0">
                <a:solidFill>
                  <a:srgbClr val="FFC000"/>
                </a:solidFill>
              </a:rPr>
              <a:t>Kamera </a:t>
            </a:r>
            <a:r>
              <a:rPr lang="pl-PL" dirty="0" err="1" smtClean="0">
                <a:solidFill>
                  <a:srgbClr val="FFC000"/>
                </a:solidFill>
              </a:rPr>
              <a:t>ccd</a:t>
            </a:r>
            <a:endParaRPr lang="pl-PL" dirty="0">
              <a:solidFill>
                <a:srgbClr val="FFC000"/>
              </a:solidFill>
            </a:endParaRPr>
          </a:p>
        </p:txBody>
      </p:sp>
      <p:pic>
        <p:nvPicPr>
          <p:cNvPr id="10" name="Obraz 9" descr="DPP_0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162709"/>
            <a:ext cx="3479864" cy="5218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710</Words>
  <Application>Microsoft Office PowerPoint</Application>
  <PresentationFormat>Pokaz na ekranie (4:3)</PresentationFormat>
  <Paragraphs>262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64</cp:revision>
  <dcterms:created xsi:type="dcterms:W3CDTF">2010-09-09T09:34:03Z</dcterms:created>
  <dcterms:modified xsi:type="dcterms:W3CDTF">2010-09-20T15:23:47Z</dcterms:modified>
</cp:coreProperties>
</file>