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66" r:id="rId6"/>
    <p:sldId id="270" r:id="rId7"/>
    <p:sldId id="258" r:id="rId8"/>
    <p:sldId id="271" r:id="rId9"/>
    <p:sldId id="259" r:id="rId10"/>
    <p:sldId id="272" r:id="rId11"/>
    <p:sldId id="260" r:id="rId12"/>
    <p:sldId id="273" r:id="rId13"/>
    <p:sldId id="261" r:id="rId14"/>
    <p:sldId id="274" r:id="rId15"/>
    <p:sldId id="262" r:id="rId16"/>
    <p:sldId id="275" r:id="rId17"/>
    <p:sldId id="263" r:id="rId18"/>
    <p:sldId id="276" r:id="rId19"/>
    <p:sldId id="264" r:id="rId20"/>
    <p:sldId id="277" r:id="rId21"/>
    <p:sldId id="265" r:id="rId22"/>
    <p:sldId id="278" r:id="rId23"/>
    <p:sldId id="267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2010-09-18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323528" y="836712"/>
            <a:ext cx="8494826" cy="769441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4400" b="1" dirty="0" smtClean="0"/>
              <a:t>Układ Słoneczny w Górach Izerskich</a:t>
            </a:r>
            <a:endParaRPr lang="pl-PL" sz="4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444208" y="5517232"/>
            <a:ext cx="2504532" cy="92333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b="1" dirty="0" smtClean="0"/>
              <a:t>Tomasz Mrozek</a:t>
            </a:r>
          </a:p>
          <a:p>
            <a:r>
              <a:rPr lang="pl-PL" b="1" dirty="0" smtClean="0"/>
              <a:t>Instytut Astronomiczny</a:t>
            </a:r>
          </a:p>
          <a:p>
            <a:r>
              <a:rPr lang="pl-PL" b="1" dirty="0" smtClean="0"/>
              <a:t>Uniwersytet Wrocławski</a:t>
            </a:r>
            <a:endParaRPr lang="pl-PL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Wenus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5" name="Obraz 4" descr="wen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1040" y="44624"/>
            <a:ext cx="576064" cy="576064"/>
          </a:xfrm>
          <a:prstGeom prst="rect">
            <a:avLst/>
          </a:prstGeom>
        </p:spPr>
      </p:pic>
      <p:pic>
        <p:nvPicPr>
          <p:cNvPr id="9" name="Obraz 8" descr="IMG_5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149085"/>
            <a:ext cx="7524328" cy="50162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Ziemia</a:t>
            </a:r>
            <a:endParaRPr lang="pl-PL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7544" y="1110174"/>
          <a:ext cx="5184576" cy="3181906"/>
        </p:xfrm>
        <a:graphic>
          <a:graphicData uri="http://schemas.openxmlformats.org/drawingml/2006/table">
            <a:tbl>
              <a:tblPr/>
              <a:tblGrid>
                <a:gridCol w="2808312"/>
                <a:gridCol w="2376264"/>
              </a:tblGrid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Średnia odległość od Słońca: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149 600 000 km (1 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AU</a:t>
                      </a:r>
                      <a:r>
                        <a:rPr lang="pl-PL" sz="16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pl-PL" sz="1600" b="1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równikowa: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12 756,284 km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biegunowa: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12 713,514 km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Masa (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x10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kg):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5,9742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Masa (</a:t>
                      </a:r>
                      <a:r>
                        <a:rPr lang="pl-PL" sz="1600" b="1" dirty="0" err="1">
                          <a:latin typeface="+mn-lt"/>
                          <a:ea typeface="Times New Roman"/>
                          <a:cs typeface="Times New Roman"/>
                        </a:rPr>
                        <a:t>masa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 Ziemi = 1):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lang="pl-PL" sz="1600" b="1" dirty="0">
                        <a:latin typeface="+mn-lt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Średnia gęstość: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5,52 g/cm</a:t>
                      </a:r>
                      <a:r>
                        <a:rPr lang="pl-PL" sz="1600" b="1" baseline="3000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lang="pl-PL" sz="16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(najwyższa w Układzie Słonecznym)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Okres rotacji: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23h 56min 4,099s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obiegu: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365d 5h 48min 46s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56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Temperatura na powierzchni:</a:t>
                      </a:r>
                    </a:p>
                  </a:txBody>
                  <a:tcPr marL="9041" marR="9041" marT="9041" marB="90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max: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57,8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min: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-94,5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 descr="ziem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116632"/>
            <a:ext cx="504056" cy="504056"/>
          </a:xfrm>
          <a:prstGeom prst="rect">
            <a:avLst/>
          </a:prstGeom>
        </p:spPr>
      </p:pic>
      <p:pic>
        <p:nvPicPr>
          <p:cNvPr id="7" name="Obraz 6" descr="sciez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052736"/>
            <a:ext cx="2842551" cy="5661248"/>
          </a:xfrm>
          <a:prstGeom prst="rect">
            <a:avLst/>
          </a:prstGeom>
        </p:spPr>
      </p:pic>
      <p:pic>
        <p:nvPicPr>
          <p:cNvPr id="8" name="Obraz 7" descr="599px-The_Earth_seen_from_Apollo_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0304" y="4339552"/>
            <a:ext cx="2401816" cy="24018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Full_moon_partially_obscured_by_atmosphe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6012160" cy="4008761"/>
          </a:xfrm>
          <a:prstGeom prst="rect">
            <a:avLst/>
          </a:prstGeom>
        </p:spPr>
      </p:pic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Ziemia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6" name="Obraz 5" descr="ziem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8424" y="116632"/>
            <a:ext cx="504056" cy="504056"/>
          </a:xfrm>
          <a:prstGeom prst="rect">
            <a:avLst/>
          </a:prstGeom>
        </p:spPr>
      </p:pic>
      <p:pic>
        <p:nvPicPr>
          <p:cNvPr id="9" name="Obraz 8" descr="IMG_5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052736"/>
            <a:ext cx="3582144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Mars</a:t>
            </a:r>
            <a:endParaRPr lang="pl-PL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7544" y="1110174"/>
          <a:ext cx="5184576" cy="2974642"/>
        </p:xfrm>
        <a:graphic>
          <a:graphicData uri="http://schemas.openxmlformats.org/drawingml/2006/table">
            <a:tbl>
              <a:tblPr/>
              <a:tblGrid>
                <a:gridCol w="2808312"/>
                <a:gridCol w="2376264"/>
              </a:tblGrid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Średnia odległość od Słońca: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227 940 930 km (1,52 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równikowa: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6794 km (0,533 śr. Ziemi)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biegunowa: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6744 km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Masa (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x10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kg):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0,64191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Masa (masa Ziemi = 1):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0,107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Średnia gęstość: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3,93 g/cm</a:t>
                      </a:r>
                      <a:r>
                        <a:rPr lang="pl-PL" sz="1600" b="1" baseline="30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6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rotacji: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24h 37min 22,66s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obiegu: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686,98 dnia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56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Temperatura na powierzchni:</a:t>
                      </a:r>
                    </a:p>
                  </a:txBody>
                  <a:tcPr marL="9041" marR="9041" marT="9041" marB="90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max: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30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min: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-150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 descr="mar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5808" y="72008"/>
            <a:ext cx="548680" cy="548680"/>
          </a:xfrm>
          <a:prstGeom prst="rect">
            <a:avLst/>
          </a:prstGeom>
        </p:spPr>
      </p:pic>
      <p:pic>
        <p:nvPicPr>
          <p:cNvPr id="7" name="Obraz 6" descr="sciez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052736"/>
            <a:ext cx="2842551" cy="5661248"/>
          </a:xfrm>
          <a:prstGeom prst="rect">
            <a:avLst/>
          </a:prstGeom>
        </p:spPr>
      </p:pic>
      <p:pic>
        <p:nvPicPr>
          <p:cNvPr id="8" name="Obraz 7" descr="600px-Mars_Valles_Marineri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149080"/>
            <a:ext cx="2592288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Mars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6" name="Obraz 5" descr="mar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5808" y="72008"/>
            <a:ext cx="548680" cy="548680"/>
          </a:xfrm>
          <a:prstGeom prst="rect">
            <a:avLst/>
          </a:prstGeom>
        </p:spPr>
      </p:pic>
      <p:pic>
        <p:nvPicPr>
          <p:cNvPr id="9" name="Obraz 8" descr="IMG_5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072" y="1124744"/>
            <a:ext cx="7812360" cy="52082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Jowisz</a:t>
            </a:r>
            <a:endParaRPr lang="pl-PL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7544" y="1110174"/>
          <a:ext cx="5184576" cy="3238112"/>
        </p:xfrm>
        <a:graphic>
          <a:graphicData uri="http://schemas.openxmlformats.org/drawingml/2006/table">
            <a:tbl>
              <a:tblPr/>
              <a:tblGrid>
                <a:gridCol w="2664296"/>
                <a:gridCol w="2520280"/>
              </a:tblGrid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Średnia odległość od Słońca: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7,78 x 10</a:t>
                      </a:r>
                      <a:r>
                        <a:rPr lang="pl-PL" sz="1600" b="1" baseline="30000" dirty="0">
                          <a:latin typeface="+mn-lt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 km (5,2 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równikowa: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142 984 km (11 śr. Ziemi)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biegunowa: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133 708 km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Masa (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x10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kg):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1899,2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Masa (masa Ziemi = 1):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317,9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Średnia gęstość: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1,33 g/cm</a:t>
                      </a:r>
                      <a:r>
                        <a:rPr lang="pl-PL" sz="1600" b="1" baseline="30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6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rotacji: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równik: 9h 50min</a:t>
                      </a:r>
                      <a:b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okolice biegunów: 9h 56min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obiegu: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11,86 roku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56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Temperatura na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powierzchni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:</a:t>
                      </a:r>
                    </a:p>
                  </a:txBody>
                  <a:tcPr marL="9041" marR="9041" marT="9041" marB="90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            ?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 descr="jowis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1184" y="44624"/>
            <a:ext cx="593304" cy="593304"/>
          </a:xfrm>
          <a:prstGeom prst="rect">
            <a:avLst/>
          </a:prstGeom>
        </p:spPr>
      </p:pic>
      <p:pic>
        <p:nvPicPr>
          <p:cNvPr id="7" name="Obraz 6" descr="sciez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052736"/>
            <a:ext cx="2842551" cy="5661248"/>
          </a:xfrm>
          <a:prstGeom prst="rect">
            <a:avLst/>
          </a:prstGeom>
        </p:spPr>
      </p:pic>
      <p:pic>
        <p:nvPicPr>
          <p:cNvPr id="8" name="Obraz 7" descr="622px-PIA028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4365104"/>
            <a:ext cx="2435006" cy="23488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Jowisz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6" name="Obraz 5" descr="jowis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1184" y="44624"/>
            <a:ext cx="593304" cy="593304"/>
          </a:xfrm>
          <a:prstGeom prst="rect">
            <a:avLst/>
          </a:prstGeom>
        </p:spPr>
      </p:pic>
      <p:pic>
        <p:nvPicPr>
          <p:cNvPr id="9" name="Obraz 8" descr="IMG_5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24744"/>
            <a:ext cx="7812360" cy="52082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Saturn</a:t>
            </a:r>
            <a:endParaRPr lang="pl-PL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7544" y="1110174"/>
          <a:ext cx="5184576" cy="3238112"/>
        </p:xfrm>
        <a:graphic>
          <a:graphicData uri="http://schemas.openxmlformats.org/drawingml/2006/table">
            <a:tbl>
              <a:tblPr/>
              <a:tblGrid>
                <a:gridCol w="2592288"/>
                <a:gridCol w="2592288"/>
              </a:tblGrid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Średnia odległość od Słońca: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1,42 x 10</a:t>
                      </a:r>
                      <a:r>
                        <a:rPr lang="pl-PL" sz="1600" b="1" baseline="30000" dirty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 km (9,5 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równikowa: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120 536 km (9,46 śr. Ziemi)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biegunowa: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108 728 km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Masa (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x10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kg):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568,65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Masa (masa Ziemi = 1):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95,18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Średnia gęstość: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0,705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g/cm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rotacji: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równik: 10h 14min</a:t>
                      </a:r>
                      <a:b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okolice biegunów: 11h 7,5min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obiegu: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29,46 roku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56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Temperatura na powierzchni:</a:t>
                      </a:r>
                    </a:p>
                  </a:txBody>
                  <a:tcPr marL="9041" marR="9041" marT="9041" marB="90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  średnia:</a:t>
                      </a:r>
                      <a:r>
                        <a:rPr lang="pl-PL" sz="16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-150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 descr="satu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44624"/>
            <a:ext cx="576064" cy="576064"/>
          </a:xfrm>
          <a:prstGeom prst="rect">
            <a:avLst/>
          </a:prstGeom>
        </p:spPr>
      </p:pic>
      <p:pic>
        <p:nvPicPr>
          <p:cNvPr id="7" name="Obraz 6" descr="sciez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052736"/>
            <a:ext cx="2842551" cy="5661248"/>
          </a:xfrm>
          <a:prstGeom prst="rect">
            <a:avLst/>
          </a:prstGeom>
        </p:spPr>
      </p:pic>
      <p:pic>
        <p:nvPicPr>
          <p:cNvPr id="8" name="Obraz 7" descr="Saturn-cassini-March-27-2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2356" y="4437112"/>
            <a:ext cx="3063340" cy="22821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Saturn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6" name="Obraz 5" descr="satu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44624"/>
            <a:ext cx="576064" cy="576064"/>
          </a:xfrm>
          <a:prstGeom prst="rect">
            <a:avLst/>
          </a:prstGeom>
        </p:spPr>
      </p:pic>
      <p:pic>
        <p:nvPicPr>
          <p:cNvPr id="9" name="Obraz 8" descr="IMG_50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96752"/>
            <a:ext cx="7596336" cy="50642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Uran</a:t>
            </a:r>
            <a:endParaRPr lang="pl-PL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7544" y="1110174"/>
          <a:ext cx="5184576" cy="2974642"/>
        </p:xfrm>
        <a:graphic>
          <a:graphicData uri="http://schemas.openxmlformats.org/drawingml/2006/table">
            <a:tbl>
              <a:tblPr/>
              <a:tblGrid>
                <a:gridCol w="2808312"/>
                <a:gridCol w="2376264"/>
              </a:tblGrid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Średnia odległość od Słońca: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2,87 x 10</a:t>
                      </a:r>
                      <a:r>
                        <a:rPr lang="pl-PL" sz="1600" b="1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km (19,2 AU)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równikowa: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51 118 km (3,98 </a:t>
                      </a:r>
                      <a:r>
                        <a:rPr lang="pl-PL" sz="16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śr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. Ziemi)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biegunowa: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49 946 km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Masa (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x10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kg):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86,849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Masa (masa Ziemi = 1):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14,54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Średnia gęstość: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1,24 g/cm</a:t>
                      </a:r>
                      <a:r>
                        <a:rPr lang="pl-PL" sz="1600" b="1" baseline="30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rotacji: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17h 24min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obiegu: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84,01 roku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56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Temperatura na powierzchni:</a:t>
                      </a:r>
                    </a:p>
                  </a:txBody>
                  <a:tcPr marL="9041" marR="9041" marT="9041" marB="90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max: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-210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min: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-70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 descr="ur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0432" y="116632"/>
            <a:ext cx="548680" cy="548680"/>
          </a:xfrm>
          <a:prstGeom prst="rect">
            <a:avLst/>
          </a:prstGeom>
        </p:spPr>
      </p:pic>
      <p:pic>
        <p:nvPicPr>
          <p:cNvPr id="7" name="Obraz 6" descr="sciez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052736"/>
            <a:ext cx="2842551" cy="5661248"/>
          </a:xfrm>
          <a:prstGeom prst="rect">
            <a:avLst/>
          </a:prstGeom>
        </p:spPr>
      </p:pic>
      <p:pic>
        <p:nvPicPr>
          <p:cNvPr id="8" name="Obraz 7" descr="591px-Uran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8716" y="4149080"/>
            <a:ext cx="2553404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DPP_0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2636912"/>
            <a:ext cx="5940661" cy="3960440"/>
          </a:xfrm>
          <a:prstGeom prst="rect">
            <a:avLst/>
          </a:prstGeom>
        </p:spPr>
      </p:pic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Początek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400050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7"/>
          <p:cNvSpPr txBox="1">
            <a:spLocks noChangeArrowheads="1"/>
          </p:cNvSpPr>
          <p:nvPr/>
        </p:nvSpPr>
        <p:spPr bwMode="auto">
          <a:xfrm>
            <a:off x="2051720" y="980728"/>
            <a:ext cx="251447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latin typeface="Calibri" pitchFamily="34" charset="0"/>
              </a:rPr>
              <a:t>2-ga </a:t>
            </a:r>
            <a:r>
              <a:rPr lang="pl-PL" b="1" dirty="0" smtClean="0">
                <a:latin typeface="Calibri" pitchFamily="34" charset="0"/>
              </a:rPr>
              <a:t>OSA - rodzi </a:t>
            </a:r>
            <a:r>
              <a:rPr lang="pl-PL" b="1" dirty="0">
                <a:latin typeface="Calibri" pitchFamily="34" charset="0"/>
              </a:rPr>
              <a:t>się </a:t>
            </a:r>
            <a:r>
              <a:rPr lang="pl-PL" b="1" dirty="0" smtClean="0">
                <a:latin typeface="Calibri" pitchFamily="34" charset="0"/>
              </a:rPr>
              <a:t>idea </a:t>
            </a:r>
          </a:p>
          <a:p>
            <a:r>
              <a:rPr lang="pl-PL" b="1" dirty="0" smtClean="0">
                <a:latin typeface="Calibri" pitchFamily="34" charset="0"/>
              </a:rPr>
              <a:t>Szkolnych </a:t>
            </a:r>
            <a:r>
              <a:rPr lang="pl-PL" b="1" dirty="0">
                <a:latin typeface="Calibri" pitchFamily="34" charset="0"/>
              </a:rPr>
              <a:t>Warsztatów </a:t>
            </a:r>
            <a:endParaRPr lang="pl-PL" b="1" dirty="0" smtClean="0">
              <a:latin typeface="Calibri" pitchFamily="34" charset="0"/>
            </a:endParaRPr>
          </a:p>
          <a:p>
            <a:r>
              <a:rPr lang="pl-PL" b="1" dirty="0" smtClean="0">
                <a:latin typeface="Calibri" pitchFamily="34" charset="0"/>
              </a:rPr>
              <a:t>Astronomicznych </a:t>
            </a:r>
            <a:r>
              <a:rPr lang="pl-PL" b="1" dirty="0">
                <a:latin typeface="Calibri" pitchFamily="34" charset="0"/>
              </a:rPr>
              <a:t>(SWA)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980728"/>
            <a:ext cx="322423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140968"/>
            <a:ext cx="324358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9"/>
          <p:cNvSpPr txBox="1">
            <a:spLocks noChangeArrowheads="1"/>
          </p:cNvSpPr>
          <p:nvPr/>
        </p:nvSpPr>
        <p:spPr bwMode="auto">
          <a:xfrm>
            <a:off x="251520" y="2420888"/>
            <a:ext cx="24118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latin typeface="Calibri" pitchFamily="34" charset="0"/>
              </a:rPr>
              <a:t>pierwsza </a:t>
            </a:r>
            <a:r>
              <a:rPr lang="pl-PL" b="1" dirty="0">
                <a:latin typeface="Calibri" pitchFamily="34" charset="0"/>
              </a:rPr>
              <a:t>edycja </a:t>
            </a:r>
            <a:r>
              <a:rPr lang="pl-PL" b="1" dirty="0" smtClean="0">
                <a:latin typeface="Calibri" pitchFamily="34" charset="0"/>
              </a:rPr>
              <a:t>SWA – </a:t>
            </a:r>
            <a:r>
              <a:rPr lang="pl-PL" b="1" dirty="0" smtClean="0">
                <a:latin typeface="Calibri" pitchFamily="34" charset="0"/>
              </a:rPr>
              <a:t/>
            </a:r>
            <a:br>
              <a:rPr lang="pl-PL" b="1" dirty="0" smtClean="0">
                <a:latin typeface="Calibri" pitchFamily="34" charset="0"/>
              </a:rPr>
            </a:br>
            <a:r>
              <a:rPr lang="pl-PL" b="1" dirty="0" smtClean="0">
                <a:latin typeface="Calibri" pitchFamily="34" charset="0"/>
              </a:rPr>
              <a:t>rodzi </a:t>
            </a:r>
            <a:r>
              <a:rPr lang="pl-PL" b="1" dirty="0">
                <a:latin typeface="Calibri" pitchFamily="34" charset="0"/>
              </a:rPr>
              <a:t>się </a:t>
            </a:r>
            <a:r>
              <a:rPr lang="pl-PL" b="1" dirty="0" smtClean="0">
                <a:latin typeface="Calibri" pitchFamily="34" charset="0"/>
              </a:rPr>
              <a:t>zarys </a:t>
            </a:r>
          </a:p>
          <a:p>
            <a:r>
              <a:rPr lang="pl-PL" b="1" dirty="0" smtClean="0">
                <a:latin typeface="Calibri" pitchFamily="34" charset="0"/>
              </a:rPr>
              <a:t>Projektów </a:t>
            </a:r>
            <a:r>
              <a:rPr lang="pl-PL" b="1" dirty="0">
                <a:latin typeface="Calibri" pitchFamily="34" charset="0"/>
              </a:rPr>
              <a:t>Izerskich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Uran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6" name="Obraz 5" descr="ur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0432" y="116632"/>
            <a:ext cx="548680" cy="548680"/>
          </a:xfrm>
          <a:prstGeom prst="rect">
            <a:avLst/>
          </a:prstGeom>
        </p:spPr>
      </p:pic>
      <p:pic>
        <p:nvPicPr>
          <p:cNvPr id="9" name="Obraz 8" descr="IMG_5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340768"/>
            <a:ext cx="7380312" cy="49202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Neptun</a:t>
            </a:r>
            <a:endParaRPr lang="pl-PL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7544" y="1110174"/>
          <a:ext cx="5184576" cy="2957696"/>
        </p:xfrm>
        <a:graphic>
          <a:graphicData uri="http://schemas.openxmlformats.org/drawingml/2006/table">
            <a:tbl>
              <a:tblPr/>
              <a:tblGrid>
                <a:gridCol w="2808312"/>
                <a:gridCol w="2376264"/>
              </a:tblGrid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Średnia odległość od Słońca: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4,49 x 10</a:t>
                      </a:r>
                      <a:r>
                        <a:rPr lang="pl-PL" sz="1600" b="1" baseline="30000" dirty="0"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 km (30 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równikowa: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49 528 km (3,81 śr. Ziemi)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biegunowa: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48 682 km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Masa (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x10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kg):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102,35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Masa (masa Ziemi = 1):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17,13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Średnia gęstość: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1,67 g/cm</a:t>
                      </a:r>
                      <a:r>
                        <a:rPr lang="pl-PL" sz="1600" b="1" baseline="30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6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rotacji: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16,1 h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obiegu: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164,79 roku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56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Temperatura na powierzchni:</a:t>
                      </a:r>
                    </a:p>
                  </a:txBody>
                  <a:tcPr marL="9041" marR="9041" marT="9041" marB="90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średnia</a:t>
                      </a:r>
                      <a:r>
                        <a:rPr lang="pl-PL" sz="16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atmosfery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: -218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 descr="neptu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44624"/>
            <a:ext cx="620688" cy="620688"/>
          </a:xfrm>
          <a:prstGeom prst="rect">
            <a:avLst/>
          </a:prstGeom>
        </p:spPr>
      </p:pic>
      <p:pic>
        <p:nvPicPr>
          <p:cNvPr id="7" name="Obraz 6" descr="sciez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052736"/>
            <a:ext cx="2842551" cy="5661248"/>
          </a:xfrm>
          <a:prstGeom prst="rect">
            <a:avLst/>
          </a:prstGeom>
        </p:spPr>
      </p:pic>
      <p:pic>
        <p:nvPicPr>
          <p:cNvPr id="8" name="Obraz 7" descr="600px-Neptune_Fu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2652" y="4171900"/>
            <a:ext cx="2569468" cy="25694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Neptun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6" name="Obraz 5" descr="neptu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44624"/>
            <a:ext cx="620688" cy="620688"/>
          </a:xfrm>
          <a:prstGeom prst="rect">
            <a:avLst/>
          </a:prstGeom>
        </p:spPr>
      </p:pic>
      <p:pic>
        <p:nvPicPr>
          <p:cNvPr id="9" name="Obraz 8" descr="IMG_5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196752"/>
            <a:ext cx="7884368" cy="52562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Zapraszam </a:t>
            </a:r>
            <a:r>
              <a:rPr lang="pl-PL" sz="2800" b="1" dirty="0" smtClean="0">
                <a:solidFill>
                  <a:srgbClr val="002060"/>
                </a:solidFill>
              </a:rPr>
              <a:t>na wycieczkę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5" name="Obraz 4" descr="model_układu_slonecznego_map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4758058" cy="5382930"/>
          </a:xfrm>
          <a:prstGeom prst="rect">
            <a:avLst/>
          </a:prstGeom>
        </p:spPr>
      </p:pic>
      <p:pic>
        <p:nvPicPr>
          <p:cNvPr id="6" name="Obraz 5" descr="IMG_50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39" y="3861048"/>
            <a:ext cx="3780419" cy="2520280"/>
          </a:xfrm>
          <a:prstGeom prst="rect">
            <a:avLst/>
          </a:prstGeom>
        </p:spPr>
      </p:pic>
      <p:pic>
        <p:nvPicPr>
          <p:cNvPr id="7" name="Obraz 6" descr="Saturn-cassini-March-27-2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052736"/>
            <a:ext cx="3753618" cy="27964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Początek</a:t>
            </a:r>
            <a:endParaRPr lang="pl-PL" sz="2800" b="1" dirty="0">
              <a:solidFill>
                <a:srgbClr val="002060"/>
              </a:solidFill>
            </a:endParaRPr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5213848" y="1291982"/>
            <a:ext cx="389465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latin typeface="Calibri" pitchFamily="34" charset="0"/>
              </a:rPr>
              <a:t>Główne cele:</a:t>
            </a:r>
          </a:p>
          <a:p>
            <a:endParaRPr lang="pl-PL" b="1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pl-PL" b="1" dirty="0" smtClean="0">
                <a:latin typeface="Calibri" pitchFamily="34" charset="0"/>
              </a:rPr>
              <a:t>Park ciemnego nieba – </a:t>
            </a:r>
            <a:endParaRPr lang="pl-PL" b="1" dirty="0">
              <a:latin typeface="Calibri" pitchFamily="34" charset="0"/>
            </a:endParaRPr>
          </a:p>
          <a:p>
            <a:r>
              <a:rPr lang="pl-PL" b="1" dirty="0">
                <a:latin typeface="Calibri" pitchFamily="34" charset="0"/>
              </a:rPr>
              <a:t>	            Góry Izerskie</a:t>
            </a:r>
          </a:p>
          <a:p>
            <a:pPr>
              <a:buFontTx/>
              <a:buChar char="-"/>
            </a:pPr>
            <a:r>
              <a:rPr lang="pl-PL" b="1" dirty="0">
                <a:latin typeface="Calibri" pitchFamily="34" charset="0"/>
              </a:rPr>
              <a:t>gnomon i zegar słoneczny – stacja </a:t>
            </a:r>
          </a:p>
          <a:p>
            <a:r>
              <a:rPr lang="pl-PL" b="1" dirty="0">
                <a:latin typeface="Calibri" pitchFamily="34" charset="0"/>
              </a:rPr>
              <a:t>	          turystyczna ORLE</a:t>
            </a:r>
          </a:p>
          <a:p>
            <a:r>
              <a:rPr lang="pl-PL" b="1" dirty="0">
                <a:latin typeface="Calibri" pitchFamily="34" charset="0"/>
              </a:rPr>
              <a:t>-skalowany model Układu Słonecznego</a:t>
            </a:r>
          </a:p>
          <a:p>
            <a:r>
              <a:rPr lang="pl-PL" b="1" dirty="0">
                <a:latin typeface="Calibri" pitchFamily="34" charset="0"/>
              </a:rPr>
              <a:t>-kamienny krąg – Stóg </a:t>
            </a:r>
            <a:r>
              <a:rPr lang="pl-PL" b="1" dirty="0" smtClean="0">
                <a:latin typeface="Calibri" pitchFamily="34" charset="0"/>
              </a:rPr>
              <a:t>Izerski</a:t>
            </a:r>
          </a:p>
          <a:p>
            <a:endParaRPr lang="pl-PL" b="1" dirty="0" smtClean="0">
              <a:latin typeface="Calibri" pitchFamily="34" charset="0"/>
            </a:endParaRPr>
          </a:p>
          <a:p>
            <a:endParaRPr lang="pl-PL" b="1" dirty="0">
              <a:latin typeface="Calibri" pitchFamily="34" charset="0"/>
            </a:endParaRPr>
          </a:p>
          <a:p>
            <a:r>
              <a:rPr lang="pl-PL" b="1" dirty="0">
                <a:latin typeface="Calibri" pitchFamily="34" charset="0"/>
              </a:rPr>
              <a:t>Imprezy </a:t>
            </a:r>
            <a:r>
              <a:rPr lang="pl-PL" b="1" dirty="0" smtClean="0">
                <a:latin typeface="Calibri" pitchFamily="34" charset="0"/>
              </a:rPr>
              <a:t>cykliczne:</a:t>
            </a:r>
            <a:endParaRPr lang="pl-PL" b="1" dirty="0">
              <a:latin typeface="Calibri" pitchFamily="34" charset="0"/>
            </a:endParaRPr>
          </a:p>
          <a:p>
            <a:endParaRPr lang="pl-PL" b="1" dirty="0">
              <a:latin typeface="Calibri" pitchFamily="34" charset="0"/>
            </a:endParaRPr>
          </a:p>
          <a:p>
            <a:r>
              <a:rPr lang="pl-PL" b="1" dirty="0">
                <a:latin typeface="Calibri" pitchFamily="34" charset="0"/>
              </a:rPr>
              <a:t>- Szkolne Warsztaty Astronomiczne</a:t>
            </a:r>
          </a:p>
          <a:p>
            <a:r>
              <a:rPr lang="pl-PL" b="1" dirty="0">
                <a:latin typeface="Calibri" pitchFamily="34" charset="0"/>
              </a:rPr>
              <a:t>(</a:t>
            </a:r>
            <a:r>
              <a:rPr lang="pl-PL" b="1" dirty="0" smtClean="0">
                <a:latin typeface="Calibri" pitchFamily="34" charset="0"/>
              </a:rPr>
              <a:t>SWA)</a:t>
            </a:r>
            <a:endParaRPr lang="pl-PL" b="1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pl-PL" b="1" dirty="0">
                <a:latin typeface="Calibri" pitchFamily="34" charset="0"/>
              </a:rPr>
              <a:t> Ogólnopolskie Spotkania </a:t>
            </a:r>
          </a:p>
          <a:p>
            <a:r>
              <a:rPr lang="pl-PL" b="1" dirty="0">
                <a:latin typeface="Calibri" pitchFamily="34" charset="0"/>
              </a:rPr>
              <a:t>Astronomiczne (</a:t>
            </a:r>
            <a:r>
              <a:rPr lang="pl-PL" b="1" dirty="0" smtClean="0">
                <a:latin typeface="Calibri" pitchFamily="34" charset="0"/>
              </a:rPr>
              <a:t>OSA) </a:t>
            </a:r>
          </a:p>
          <a:p>
            <a:r>
              <a:rPr lang="pl-PL" b="1" dirty="0" smtClean="0">
                <a:latin typeface="Calibri" pitchFamily="34" charset="0"/>
              </a:rPr>
              <a:t>- Astronomiczny dzień w IPCN</a:t>
            </a:r>
            <a:endParaRPr lang="pl-PL" b="1" dirty="0">
              <a:latin typeface="Calibri" pitchFamily="34" charset="0"/>
            </a:endParaRPr>
          </a:p>
        </p:txBody>
      </p:sp>
      <p:pic>
        <p:nvPicPr>
          <p:cNvPr id="6" name="Picture 4" descr="projekty_sche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858851" cy="4662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Początek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5" name="Obraz 5" descr="DPP_08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050" y="857250"/>
            <a:ext cx="417988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6"/>
          <p:cNvSpPr txBox="1">
            <a:spLocks noChangeArrowheads="1"/>
          </p:cNvSpPr>
          <p:nvPr/>
        </p:nvSpPr>
        <p:spPr bwMode="auto">
          <a:xfrm>
            <a:off x="4578350" y="857250"/>
            <a:ext cx="1836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latin typeface="Calibri" pitchFamily="34" charset="0"/>
              </a:rPr>
              <a:t>Widok z Neptuna</a:t>
            </a:r>
          </a:p>
        </p:txBody>
      </p:sp>
      <p:pic>
        <p:nvPicPr>
          <p:cNvPr id="7" name="Obraz 8" descr="P114046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857625"/>
            <a:ext cx="4214813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4603750" y="3857625"/>
            <a:ext cx="2060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>
                <a:latin typeface="Calibri" pitchFamily="34" charset="0"/>
              </a:rPr>
              <a:t>Widok z Merkurego</a:t>
            </a:r>
          </a:p>
        </p:txBody>
      </p:sp>
      <p:pic>
        <p:nvPicPr>
          <p:cNvPr id="9" name="Obraz 8" descr="model_układu_slonecznego_map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214422"/>
            <a:ext cx="4286280" cy="4849194"/>
          </a:xfrm>
          <a:prstGeom prst="rect">
            <a:avLst/>
          </a:prstGeom>
        </p:spPr>
      </p:pic>
      <p:sp>
        <p:nvSpPr>
          <p:cNvPr id="10" name="pole tekstowe 7"/>
          <p:cNvSpPr txBox="1">
            <a:spLocks noChangeArrowheads="1"/>
          </p:cNvSpPr>
          <p:nvPr/>
        </p:nvSpPr>
        <p:spPr bwMode="auto">
          <a:xfrm>
            <a:off x="540692" y="6227464"/>
            <a:ext cx="32392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latin typeface="Calibri" pitchFamily="34" charset="0"/>
              </a:rPr>
              <a:t>Inauguracja: 18 września 2010 r.</a:t>
            </a:r>
            <a:endParaRPr lang="pl-PL" b="1" dirty="0">
              <a:latin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293096"/>
            <a:ext cx="1892073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Słońce</a:t>
            </a:r>
            <a:endParaRPr lang="pl-PL" sz="2800" b="1" dirty="0">
              <a:solidFill>
                <a:srgbClr val="002060"/>
              </a:solidFill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64881" y="1751241"/>
            <a:ext cx="4404647" cy="3499567"/>
            <a:chOff x="720" y="576"/>
            <a:chExt cx="4368" cy="336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0" y="576"/>
              <a:ext cx="4368" cy="3368"/>
            </a:xfrm>
            <a:prstGeom prst="rect">
              <a:avLst/>
            </a:prstGeom>
            <a:noFill/>
            <a:ln w="38100">
              <a:solidFill>
                <a:srgbClr val="FFCC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005" y="768"/>
              <a:ext cx="862" cy="222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Protuberancja</a:t>
              </a: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152" y="3456"/>
              <a:ext cx="558" cy="222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Włókno</a:t>
              </a: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016" y="3648"/>
              <a:ext cx="1102" cy="222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„Dziura” </a:t>
              </a:r>
              <a:r>
                <a:rPr lang="pl-PL" sz="900" b="1" dirty="0" err="1">
                  <a:solidFill>
                    <a:schemeClr val="bg1"/>
                  </a:solidFill>
                </a:rPr>
                <a:t>koronalna</a:t>
              </a:r>
              <a:endParaRPr lang="pl-PL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993" y="912"/>
              <a:ext cx="668" cy="355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Proporzec</a:t>
              </a:r>
            </a:p>
            <a:p>
              <a:pPr eaLnBrk="0" hangingPunct="0"/>
              <a:r>
                <a:rPr lang="pl-PL" sz="900" b="1" dirty="0" err="1">
                  <a:solidFill>
                    <a:schemeClr val="bg1"/>
                  </a:solidFill>
                </a:rPr>
                <a:t>koronalny</a:t>
              </a:r>
              <a:endParaRPr lang="pl-PL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128" y="2832"/>
              <a:ext cx="444" cy="222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Jądro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792" y="3072"/>
              <a:ext cx="1218" cy="222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Warstwa promienista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696" y="3360"/>
              <a:ext cx="1267" cy="222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Warstwa konwekcyjna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850" y="2496"/>
              <a:ext cx="480" cy="222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Plama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768" y="3120"/>
              <a:ext cx="803" cy="222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Chromosfera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768" y="1632"/>
              <a:ext cx="812" cy="222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pl-P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pl-PL" sz="900" b="1" dirty="0">
                  <a:solidFill>
                    <a:schemeClr val="bg1"/>
                  </a:solidFill>
                </a:rPr>
                <a:t>Fotosfera</a:t>
              </a:r>
            </a:p>
          </p:txBody>
        </p:sp>
      </p:grp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34000" y="1749800"/>
            <a:ext cx="4245120" cy="42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Promień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696 000 km (109 </a:t>
            </a:r>
            <a:r>
              <a:rPr lang="en-GB" sz="1300" b="1" dirty="0" err="1">
                <a:latin typeface="Verdana" pitchFamily="34" charset="0"/>
              </a:rPr>
              <a:t>promieni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ziemskich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Okres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obrotu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27 </a:t>
            </a:r>
            <a:r>
              <a:rPr lang="en-GB" sz="1300" b="1" dirty="0" err="1">
                <a:latin typeface="Verdana" pitchFamily="34" charset="0"/>
              </a:rPr>
              <a:t>dni</a:t>
            </a:r>
            <a:r>
              <a:rPr lang="en-GB" sz="1300" b="1" dirty="0">
                <a:latin typeface="Verdana" pitchFamily="34" charset="0"/>
              </a:rPr>
              <a:t> (</a:t>
            </a:r>
            <a:r>
              <a:rPr lang="en-GB" sz="1300" b="1" dirty="0" err="1">
                <a:latin typeface="Verdana" pitchFamily="34" charset="0"/>
              </a:rPr>
              <a:t>równik</a:t>
            </a:r>
            <a:r>
              <a:rPr lang="en-GB" sz="1300" b="1" dirty="0">
                <a:latin typeface="Verdana" pitchFamily="34" charset="0"/>
              </a:rPr>
              <a:t>) do 31 </a:t>
            </a:r>
            <a:r>
              <a:rPr lang="en-GB" sz="1300" b="1" dirty="0" err="1">
                <a:latin typeface="Verdana" pitchFamily="34" charset="0"/>
              </a:rPr>
              <a:t>dni</a:t>
            </a:r>
            <a:r>
              <a:rPr lang="en-GB" sz="1300" b="1" dirty="0">
                <a:latin typeface="Verdana" pitchFamily="34" charset="0"/>
              </a:rPr>
              <a:t> (</a:t>
            </a:r>
            <a:r>
              <a:rPr lang="en-GB" sz="1300" b="1" dirty="0" err="1">
                <a:latin typeface="Verdana" pitchFamily="34" charset="0"/>
              </a:rPr>
              <a:t>okolice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biegunów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Temperatura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powierzchni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5 800 K  (</a:t>
            </a:r>
            <a:r>
              <a:rPr lang="en-GB" sz="1300" b="1" dirty="0" err="1">
                <a:latin typeface="Verdana" pitchFamily="34" charset="0"/>
              </a:rPr>
              <a:t>średnia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Masa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 2*10</a:t>
            </a:r>
            <a:r>
              <a:rPr lang="en-GB" sz="1300" b="1" baseline="24000" dirty="0">
                <a:latin typeface="Verdana" pitchFamily="34" charset="0"/>
              </a:rPr>
              <a:t>30</a:t>
            </a:r>
            <a:r>
              <a:rPr lang="en-GB" sz="1300" b="1" dirty="0">
                <a:latin typeface="Verdana" pitchFamily="34" charset="0"/>
              </a:rPr>
              <a:t> kg (300 000 </a:t>
            </a:r>
            <a:r>
              <a:rPr lang="en-GB" sz="1300" b="1" dirty="0" err="1">
                <a:latin typeface="Verdana" pitchFamily="34" charset="0"/>
              </a:rPr>
              <a:t>razy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więcej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od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masy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Ziemi</a:t>
            </a:r>
            <a:r>
              <a:rPr lang="en-GB" sz="1300" b="1" dirty="0">
                <a:latin typeface="Verdana" pitchFamily="34" charset="0"/>
              </a:rPr>
              <a:t>)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Skład</a:t>
            </a:r>
            <a:r>
              <a:rPr lang="en-GB" sz="1300" b="1" dirty="0">
                <a:latin typeface="Verdana" pitchFamily="34" charset="0"/>
              </a:rPr>
              <a:t> </a:t>
            </a:r>
            <a:r>
              <a:rPr lang="en-GB" sz="1300" b="1" dirty="0" err="1">
                <a:latin typeface="Verdana" pitchFamily="34" charset="0"/>
              </a:rPr>
              <a:t>chemiczny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70% </a:t>
            </a:r>
            <a:r>
              <a:rPr lang="en-GB" sz="1300" b="1" dirty="0" err="1">
                <a:latin typeface="Verdana" pitchFamily="34" charset="0"/>
              </a:rPr>
              <a:t>wodór</a:t>
            </a:r>
            <a:r>
              <a:rPr lang="en-GB" sz="1300" b="1" dirty="0">
                <a:latin typeface="Verdana" pitchFamily="34" charset="0"/>
              </a:rPr>
              <a:t>, 28% </a:t>
            </a:r>
            <a:r>
              <a:rPr lang="en-GB" sz="1300" b="1" dirty="0" err="1">
                <a:latin typeface="Verdana" pitchFamily="34" charset="0"/>
              </a:rPr>
              <a:t>hel</a:t>
            </a:r>
            <a:r>
              <a:rPr lang="en-GB" sz="1300" b="1" dirty="0">
                <a:latin typeface="Verdana" pitchFamily="34" charset="0"/>
              </a:rPr>
              <a:t>, 2% </a:t>
            </a:r>
            <a:r>
              <a:rPr lang="en-GB" sz="1300" b="1" dirty="0" err="1">
                <a:latin typeface="Verdana" pitchFamily="34" charset="0"/>
              </a:rPr>
              <a:t>inne</a:t>
            </a:r>
            <a:endParaRPr lang="en-GB" sz="1300" b="1" dirty="0">
              <a:latin typeface="Verdana" pitchFamily="34" charset="0"/>
            </a:endParaRP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Temperatura</a:t>
            </a:r>
            <a:r>
              <a:rPr lang="en-GB" sz="1300" b="1" dirty="0">
                <a:latin typeface="Verdana" pitchFamily="34" charset="0"/>
              </a:rPr>
              <a:t> w </a:t>
            </a:r>
            <a:r>
              <a:rPr lang="en-GB" sz="1300" b="1" dirty="0" err="1">
                <a:latin typeface="Verdana" pitchFamily="34" charset="0"/>
              </a:rPr>
              <a:t>centrum</a:t>
            </a:r>
            <a:endParaRPr lang="en-GB" sz="1300" b="1" dirty="0">
              <a:latin typeface="Verdana" pitchFamily="34" charset="0"/>
            </a:endParaRP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15 </a:t>
            </a:r>
            <a:r>
              <a:rPr lang="en-GB" sz="1300" b="1" dirty="0" err="1">
                <a:latin typeface="Verdana" pitchFamily="34" charset="0"/>
              </a:rPr>
              <a:t>milionów</a:t>
            </a:r>
            <a:r>
              <a:rPr lang="en-GB" sz="1300" b="1" dirty="0">
                <a:latin typeface="Verdana" pitchFamily="34" charset="0"/>
              </a:rPr>
              <a:t> K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 err="1">
                <a:latin typeface="Verdana" pitchFamily="34" charset="0"/>
              </a:rPr>
              <a:t>Wiek</a:t>
            </a:r>
            <a:r>
              <a:rPr lang="en-GB" sz="1300" b="1" dirty="0">
                <a:latin typeface="Verdana" pitchFamily="34" charset="0"/>
              </a:rPr>
              <a:t> </a:t>
            </a:r>
          </a:p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sz="1300" b="1" dirty="0">
                <a:latin typeface="Verdana" pitchFamily="34" charset="0"/>
              </a:rPr>
              <a:t>5 </a:t>
            </a:r>
            <a:r>
              <a:rPr lang="en-GB" sz="1300" b="1" dirty="0" err="1">
                <a:latin typeface="Verdana" pitchFamily="34" charset="0"/>
              </a:rPr>
              <a:t>miliardów</a:t>
            </a:r>
            <a:r>
              <a:rPr lang="en-GB" sz="1300" b="1" dirty="0">
                <a:latin typeface="Verdana" pitchFamily="34" charset="0"/>
              </a:rPr>
              <a:t> lat</a:t>
            </a:r>
          </a:p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GB" sz="1300" b="1" dirty="0">
              <a:solidFill>
                <a:srgbClr val="FFFF00"/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Słońce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18" name="Obraz 17" descr="IMG_47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88773"/>
            <a:ext cx="5976664" cy="3984443"/>
          </a:xfrm>
          <a:prstGeom prst="rect">
            <a:avLst/>
          </a:prstGeom>
        </p:spPr>
      </p:pic>
      <p:pic>
        <p:nvPicPr>
          <p:cNvPr id="19" name="Obraz 18" descr="sciez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980728"/>
            <a:ext cx="2743122" cy="54632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Merkury</a:t>
            </a:r>
            <a:endParaRPr lang="pl-PL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7544" y="1110174"/>
          <a:ext cx="5184576" cy="2966898"/>
        </p:xfrm>
        <a:graphic>
          <a:graphicData uri="http://schemas.openxmlformats.org/drawingml/2006/table">
            <a:tbl>
              <a:tblPr/>
              <a:tblGrid>
                <a:gridCol w="2808312"/>
                <a:gridCol w="2376264"/>
              </a:tblGrid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Średnia odległość od Słońca: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57,9 x 10</a:t>
                      </a:r>
                      <a:r>
                        <a:rPr lang="pl-PL" sz="1600" b="1" baseline="3000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 km (0,39 </a:t>
                      </a:r>
                      <a:r>
                        <a:rPr lang="pl-PL" sz="1600" b="1" u="none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równikowa: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4878 km (0,382 śr. Ziemi)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biegunowa: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4878 km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Masa (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x10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kg):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0,33022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Masa (masa Ziemi = 1):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0,055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Średnia gęstość: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5,43 g/cm</a:t>
                      </a:r>
                      <a:r>
                        <a:rPr lang="pl-PL" sz="1600" b="1" baseline="30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6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rotacji: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58,6462 dnia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obiegu: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87,9693 dnia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56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Temperatura na powierzchni:</a:t>
                      </a:r>
                    </a:p>
                  </a:txBody>
                  <a:tcPr marL="9041" marR="9041" marT="9041" marB="90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max: 600</a:t>
                      </a:r>
                      <a:r>
                        <a:rPr lang="pl-PL" sz="1600" b="1" baseline="30000" dirty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b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min: -180</a:t>
                      </a:r>
                      <a:r>
                        <a:rPr lang="pl-PL" sz="1600" b="1" baseline="30000" dirty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 descr="merkur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44624"/>
            <a:ext cx="576064" cy="576064"/>
          </a:xfrm>
          <a:prstGeom prst="rect">
            <a:avLst/>
          </a:prstGeom>
        </p:spPr>
      </p:pic>
      <p:pic>
        <p:nvPicPr>
          <p:cNvPr id="7" name="Obraz 6" descr="605px-Mercury_in_color_-_Prockter07_center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4149080"/>
            <a:ext cx="2592288" cy="2570864"/>
          </a:xfrm>
          <a:prstGeom prst="rect">
            <a:avLst/>
          </a:prstGeom>
        </p:spPr>
      </p:pic>
      <p:pic>
        <p:nvPicPr>
          <p:cNvPr id="8" name="Obraz 7" descr="sciez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1052736"/>
            <a:ext cx="2842551" cy="56612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Merkury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6" name="Obraz 5" descr="merkur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44624"/>
            <a:ext cx="576064" cy="576064"/>
          </a:xfrm>
          <a:prstGeom prst="rect">
            <a:avLst/>
          </a:prstGeom>
        </p:spPr>
      </p:pic>
      <p:pic>
        <p:nvPicPr>
          <p:cNvPr id="9" name="Obraz 8" descr="IMG_5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124744"/>
            <a:ext cx="7884368" cy="52562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179512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Wenus</a:t>
            </a:r>
            <a:endParaRPr lang="pl-PL" sz="2800" b="1" dirty="0">
              <a:solidFill>
                <a:srgbClr val="002060"/>
              </a:solidFill>
            </a:endParaRPr>
          </a:p>
        </p:txBody>
      </p:sp>
      <p:pic>
        <p:nvPicPr>
          <p:cNvPr id="5" name="Obraz 4" descr="wen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1040" y="44624"/>
            <a:ext cx="576064" cy="576064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467544" y="1110174"/>
          <a:ext cx="5184576" cy="2974642"/>
        </p:xfrm>
        <a:graphic>
          <a:graphicData uri="http://schemas.openxmlformats.org/drawingml/2006/table">
            <a:tbl>
              <a:tblPr/>
              <a:tblGrid>
                <a:gridCol w="2808312"/>
                <a:gridCol w="2376264"/>
              </a:tblGrid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Średnia odległość od Słońca: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108,2 x 10</a:t>
                      </a:r>
                      <a:r>
                        <a:rPr lang="pl-PL" sz="1600" b="1" baseline="30000" dirty="0"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 km (0,72 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równikowa: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12 102 km (0,949 śr. Ziemi)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Średnica biegunowa: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12 102 km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Masa (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x10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24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kg):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4,869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Masa (masa Ziemi = 1):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0,815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Średnia gęstość: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5,25 g/cm</a:t>
                      </a:r>
                      <a:r>
                        <a:rPr lang="pl-PL" sz="1600" b="1" baseline="30000"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l-PL" sz="16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rotacji: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243,01 doby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2931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>
                          <a:latin typeface="+mn-lt"/>
                          <a:ea typeface="Times New Roman"/>
                          <a:cs typeface="Times New Roman"/>
                        </a:rPr>
                        <a:t>Okres obiegu:</a:t>
                      </a: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224,701 dnia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  <a:tr h="561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Temperatura na powierzchni:</a:t>
                      </a:r>
                    </a:p>
                  </a:txBody>
                  <a:tcPr marL="9041" marR="9041" marT="9041" marB="904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max: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480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</a:br>
                      <a:r>
                        <a:rPr lang="pl-PL" sz="1600" b="1" dirty="0">
                          <a:latin typeface="+mn-lt"/>
                          <a:ea typeface="Times New Roman"/>
                          <a:cs typeface="Times New Roman"/>
                        </a:rPr>
                        <a:t>min: 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460</a:t>
                      </a:r>
                      <a:r>
                        <a:rPr lang="pl-PL" sz="1600" b="1" baseline="30000" dirty="0" smtClean="0">
                          <a:latin typeface="+mn-lt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pl-PL" sz="1600" b="1" dirty="0" smtClean="0"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endParaRPr lang="pl-PL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041" marR="9041" marT="9041" marB="90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Obraz 6" descr="sciez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052736"/>
            <a:ext cx="2842551" cy="5661248"/>
          </a:xfrm>
          <a:prstGeom prst="rect">
            <a:avLst/>
          </a:prstGeom>
        </p:spPr>
      </p:pic>
      <p:pic>
        <p:nvPicPr>
          <p:cNvPr id="8" name="Obraz 7" descr="Venus-real_col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1576" y="4149080"/>
            <a:ext cx="2592288" cy="25922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690</Words>
  <Application>Microsoft Office PowerPoint</Application>
  <PresentationFormat>Pokaz na ekranie (4:3)</PresentationFormat>
  <Paragraphs>220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24</cp:revision>
  <dcterms:created xsi:type="dcterms:W3CDTF">2010-09-12T21:18:32Z</dcterms:created>
  <dcterms:modified xsi:type="dcterms:W3CDTF">2010-09-17T23:03:22Z</dcterms:modified>
</cp:coreProperties>
</file>