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9" r:id="rId4"/>
    <p:sldId id="270" r:id="rId5"/>
    <p:sldId id="266" r:id="rId6"/>
    <p:sldId id="268" r:id="rId7"/>
    <p:sldId id="271" r:id="rId8"/>
    <p:sldId id="273" r:id="rId9"/>
    <p:sldId id="274" r:id="rId10"/>
    <p:sldId id="275" r:id="rId11"/>
    <p:sldId id="265" r:id="rId12"/>
    <p:sldId id="262" r:id="rId13"/>
    <p:sldId id="276" r:id="rId14"/>
    <p:sldId id="277" r:id="rId15"/>
    <p:sldId id="278" r:id="rId16"/>
    <p:sldId id="280" r:id="rId17"/>
    <p:sldId id="281" r:id="rId18"/>
    <p:sldId id="263" r:id="rId19"/>
    <p:sldId id="264" r:id="rId20"/>
    <p:sldId id="285" r:id="rId21"/>
    <p:sldId id="283" r:id="rId22"/>
    <p:sldId id="289" r:id="rId23"/>
    <p:sldId id="286" r:id="rId24"/>
    <p:sldId id="290" r:id="rId25"/>
    <p:sldId id="291" r:id="rId26"/>
    <p:sldId id="272" r:id="rId27"/>
    <p:sldId id="284" r:id="rId28"/>
    <p:sldId id="292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2010-09-23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SOHO_EIT.m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sprg.ssl.berkeley.edu/~tohban/wiki/index.php/Image:99_TSI-SORCE-2008-now.pn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sprg.ssl.berkeley.edu/~tohban/wiki/index.php/Image:99_Overlapping-Cycles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hyperlink" Target="http://sprg.ssl.berkeley.edu/~tohban/wiki/index.php/Image:118_fig2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Launch.mov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Launch.mov" TargetMode="Externa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latest_1024_0094.m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multiwave20100408_sm.mo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prominence20100330.m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bullet_3color.mo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SDOAIAmultiClose_512x288.m1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dynamo.mpg" TargetMode="External"/><Relationship Id="rId6" Type="http://schemas.openxmlformats.org/officeDocument/2006/relationships/image" Target="../media/image6.jpeg"/><Relationship Id="rId5" Type="http://schemas.openxmlformats.org/officeDocument/2006/relationships/hyperlink" Target="dynamo.mpg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spotchange.mpg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xflares.mpg.mpe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popularyzacja\100919_osa\slonce_sie_zacielo\plamy_w_2001.mpg" TargetMode="External"/><Relationship Id="rId1" Type="http://schemas.openxmlformats.org/officeDocument/2006/relationships/video" Target="file:///D:\praca\popularyzacja\100919_osa\slonce_sie_zacielo\SOT_ca_061120_0715.mp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00919_osa\slonce_sie_zacielo\Multi_View_Solar_Storm_lg.m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332656"/>
            <a:ext cx="4968552" cy="83099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4800" b="1" dirty="0" smtClean="0"/>
              <a:t>Słońce się zacięło?</a:t>
            </a:r>
            <a:endParaRPr lang="pl-PL" sz="48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012160" y="5589240"/>
            <a:ext cx="2504532" cy="92333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/>
              <a:t>Tomasz Mrozek</a:t>
            </a:r>
          </a:p>
          <a:p>
            <a:r>
              <a:rPr lang="pl-PL" b="1" dirty="0" smtClean="0"/>
              <a:t>Instytut Astronomiczny</a:t>
            </a:r>
          </a:p>
          <a:p>
            <a:r>
              <a:rPr lang="pl-PL" b="1" dirty="0" smtClean="0"/>
              <a:t>Uniwersytet Wrocławski</a:t>
            </a:r>
            <a:endParaRPr lang="pl-PL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Cykl aktywności</a:t>
            </a:r>
            <a:endParaRPr lang="pl-PL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5904656" cy="407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1812272" cy="1752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1925" y="764704"/>
            <a:ext cx="1809995" cy="17675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268760"/>
            <a:ext cx="24582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ostokąt 9"/>
          <p:cNvSpPr/>
          <p:nvPr/>
        </p:nvSpPr>
        <p:spPr>
          <a:xfrm>
            <a:off x="6228184" y="4077072"/>
            <a:ext cx="26425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Samuel Heinrich </a:t>
            </a:r>
            <a:r>
              <a:rPr lang="pl-PL" b="1" dirty="0" err="1" smtClean="0">
                <a:solidFill>
                  <a:schemeClr val="accent2">
                    <a:lumMod val="50000"/>
                  </a:schemeClr>
                </a:solidFill>
              </a:rPr>
              <a:t>Schwabe</a:t>
            </a:r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(1789-1875) – odkrywa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cykliczność pojawiania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się plam słonecznych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Cykl aktywności</a:t>
            </a:r>
            <a:endParaRPr lang="pl-PL" sz="3200" i="1" dirty="0"/>
          </a:p>
        </p:txBody>
      </p:sp>
      <p:pic>
        <p:nvPicPr>
          <p:cNvPr id="4" name="Obraz 3" descr="tricomp_pr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4124000"/>
            <a:ext cx="6072230" cy="2447997"/>
          </a:xfrm>
          <a:prstGeom prst="rect">
            <a:avLst/>
          </a:prstGeom>
        </p:spPr>
      </p:pic>
      <p:pic>
        <p:nvPicPr>
          <p:cNvPr id="5" name="Obraz 4" descr="wykres motylkowy.jpe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0076" y="1324817"/>
            <a:ext cx="4038428" cy="282426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300192" y="4581128"/>
            <a:ext cx="27878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Zmienność widoczna w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każdym zakresie długości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fal elektromagnetycznych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Diagram motyla – ewolucja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szerokości heliograficznych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pojawiania się plam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836712"/>
            <a:ext cx="45720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Zmienne cykle</a:t>
            </a:r>
            <a:endParaRPr lang="pl-PL" sz="3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6947925" cy="521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7308304" y="2348880"/>
            <a:ext cx="14749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Wbrew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pozorom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kolejne cykle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różnią się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między sobą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długością,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kształtem,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amplitudą…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Zmienne cykle</a:t>
            </a:r>
            <a:endParaRPr lang="pl-PL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7"/>
            <a:ext cx="3528392" cy="255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052736"/>
            <a:ext cx="3384376" cy="256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348878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4506" y="3597253"/>
            <a:ext cx="3369742" cy="262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6804248" y="2204864"/>
            <a:ext cx="2143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Amplitudy zawierają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się w przedziale od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48,7 do 201,3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Zmienne cykle</a:t>
            </a:r>
            <a:endParaRPr lang="pl-PL" sz="3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4035935" cy="292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908720"/>
            <a:ext cx="3952485" cy="275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17032"/>
            <a:ext cx="3869035" cy="282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645024"/>
            <a:ext cx="4032447" cy="291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8028384" y="2060848"/>
            <a:ext cx="916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Różne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kształty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Zmienne cykle</a:t>
            </a:r>
            <a:endParaRPr lang="pl-PL" sz="32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3849889" cy="277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980728"/>
            <a:ext cx="3805123" cy="298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3969266" cy="287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717032"/>
            <a:ext cx="3782740" cy="286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8028384" y="2348880"/>
            <a:ext cx="9476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Czasy</a:t>
            </a:r>
          </a:p>
          <a:p>
            <a:r>
              <a:rPr lang="pl-PL" dirty="0" smtClean="0"/>
              <a:t>trwania</a:t>
            </a:r>
          </a:p>
          <a:p>
            <a:r>
              <a:rPr lang="pl-PL" dirty="0" smtClean="0"/>
              <a:t>od 9 do </a:t>
            </a:r>
          </a:p>
          <a:p>
            <a:r>
              <a:rPr lang="pl-PL" smtClean="0"/>
              <a:t>14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Przewidujemy cykl 24</a:t>
            </a:r>
            <a:endParaRPr lang="pl-PL" sz="3200" i="1" dirty="0"/>
          </a:p>
        </p:txBody>
      </p:sp>
      <p:sp>
        <p:nvSpPr>
          <p:cNvPr id="3" name="pole tekstowe 4"/>
          <p:cNvSpPr txBox="1"/>
          <p:nvPr/>
        </p:nvSpPr>
        <p:spPr>
          <a:xfrm>
            <a:off x="611560" y="5733256"/>
            <a:ext cx="3024360" cy="372687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1800" b="1" i="0" u="none" strike="noStrike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a typeface="Lucida Sans Unicode" pitchFamily="2"/>
                <a:cs typeface="Tahoma" pitchFamily="2"/>
              </a:rPr>
              <a:t>Najsilniejszy </a:t>
            </a:r>
            <a:r>
              <a:rPr lang="pl-PL" sz="1800" b="1" i="0" u="none" strike="noStrike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a typeface="Lucida Sans Unicode" pitchFamily="2"/>
                <a:cs typeface="Tahoma" pitchFamily="2"/>
              </a:rPr>
              <a:t>od 50-ciu lat!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23528" y="1124744"/>
            <a:ext cx="3240360" cy="426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44824"/>
            <a:ext cx="480053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764704"/>
            <a:ext cx="2664739" cy="199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7020272" y="1052736"/>
            <a:ext cx="1101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 OSA</a:t>
            </a:r>
            <a:endParaRPr lang="pl-PL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Przewidujemy cykl 24</a:t>
            </a:r>
            <a:endParaRPr lang="pl-PL" sz="3200" i="1" dirty="0"/>
          </a:p>
        </p:txBody>
      </p:sp>
      <p:pic>
        <p:nvPicPr>
          <p:cNvPr id="3" name="Obraz 2" descr="SSN_Predict_NASA_Pre2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4392488" cy="3135138"/>
          </a:xfrm>
          <a:prstGeom prst="rect">
            <a:avLst/>
          </a:prstGeom>
        </p:spPr>
      </p:pic>
      <p:pic>
        <p:nvPicPr>
          <p:cNvPr id="4" name="Obraz 3" descr="ssn_predict_l_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64704"/>
            <a:ext cx="4224469" cy="3168352"/>
          </a:xfrm>
          <a:prstGeom prst="rect">
            <a:avLst/>
          </a:prstGeom>
        </p:spPr>
      </p:pic>
      <p:pic>
        <p:nvPicPr>
          <p:cNvPr id="5" name="Obraz 4" descr="ssn_predict_l_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717032"/>
            <a:ext cx="4151920" cy="311394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51520" y="4410978"/>
            <a:ext cx="43808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Wydawało się nam, że rozumiemy Słońce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tak dobrze, że możemy przewidzieć jego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zachowanie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Z biegiem miesięcy musieliśmy weryfikować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przewidywania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Kolejne minimum </a:t>
            </a:r>
            <a:r>
              <a:rPr lang="pl-PL" sz="3200" i="1" dirty="0" err="1" smtClean="0"/>
              <a:t>Maundera</a:t>
            </a:r>
            <a:r>
              <a:rPr lang="pl-PL" sz="3200" i="1" dirty="0" smtClean="0"/>
              <a:t>?</a:t>
            </a:r>
            <a:endParaRPr lang="pl-PL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867359"/>
            <a:ext cx="4176464" cy="177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8" descr="A Frost Fair on the Thames at Temple Stairs (1684) Abraham Hondi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71847"/>
            <a:ext cx="4176464" cy="245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11"/>
          <p:cNvSpPr txBox="1">
            <a:spLocks noChangeArrowheads="1"/>
          </p:cNvSpPr>
          <p:nvPr/>
        </p:nvSpPr>
        <p:spPr bwMode="auto">
          <a:xfrm>
            <a:off x="827584" y="692696"/>
            <a:ext cx="2917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Targ na zamarzniętej 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Tamizie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41396"/>
            <a:ext cx="4176464" cy="168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4932040" y="980728"/>
            <a:ext cx="35421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Zamarzający Bałtyk – regularne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„połączenie” ze Szwecją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Hetman Czarniecki „rzuca się przez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morze” (cieśninę </a:t>
            </a:r>
            <a:r>
              <a:rPr lang="pl-PL" b="1" dirty="0" err="1" smtClean="0">
                <a:solidFill>
                  <a:schemeClr val="accent2">
                    <a:lumMod val="50000"/>
                  </a:schemeClr>
                </a:solidFill>
              </a:rPr>
              <a:t>Allsund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400 lat wcześniej Grenlandia była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zieloną wyspą i została zasiedlona 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Słońce rządzi klimatem? 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Obraz 9" descr="shower_malargues_smal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221088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Czy już mamy panikować?</a:t>
            </a:r>
            <a:endParaRPr lang="pl-PL" sz="3200" i="1" dirty="0"/>
          </a:p>
        </p:txBody>
      </p:sp>
      <p:pic>
        <p:nvPicPr>
          <p:cNvPr id="11" name="Obraz 10" descr="Figure 2: Three key indices of solar activity, showing the current minimum period from 2008 to  April 27, 2010.">
            <a:hlinkClick r:id="rId2" tooltip="&quot;Figure 2: Three key indices of solar activity, showing the current minimum period from 2008 to  April 27, 2010.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654230" cy="383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1331640" y="551723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stała słoneczna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851920" y="537321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strumień radiowy Słońca na fali 10.7 cm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164288" y="5517232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liczba Wolfa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6" name="Łącznik prosty ze strzałką 15"/>
          <p:cNvCxnSpPr/>
          <p:nvPr/>
        </p:nvCxnSpPr>
        <p:spPr>
          <a:xfrm rot="5400000" flipH="1" flipV="1">
            <a:off x="35496" y="3789040"/>
            <a:ext cx="2952328" cy="36004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rot="5400000" flipH="1" flipV="1">
            <a:off x="3419872" y="4437112"/>
            <a:ext cx="2016224" cy="15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rot="16200000" flipV="1">
            <a:off x="6804248" y="4869160"/>
            <a:ext cx="1080120" cy="21602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W samym środku</a:t>
            </a:r>
            <a:endParaRPr lang="pl-PL" sz="3200" i="1" dirty="0"/>
          </a:p>
        </p:txBody>
      </p:sp>
      <p:pic>
        <p:nvPicPr>
          <p:cNvPr id="3" name="Obraz 8" descr="sun-cor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4542" y="925978"/>
            <a:ext cx="3503882" cy="277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251520" y="2564904"/>
            <a:ext cx="35037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600 mln ton wodoru zamienia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się w hel w każdej sekundzie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4 mln ton jest przekształcane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w energię:  3.6*10</a:t>
            </a:r>
            <a:r>
              <a:rPr lang="pl-PL" b="1" baseline="30000" dirty="0" smtClean="0">
                <a:solidFill>
                  <a:schemeClr val="accent2">
                    <a:lumMod val="50000"/>
                  </a:schemeClr>
                </a:solidFill>
              </a:rPr>
              <a:t>26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 W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908720"/>
            <a:ext cx="2127066" cy="159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12"/>
          <p:cNvGrpSpPr>
            <a:grpSpLocks/>
          </p:cNvGrpSpPr>
          <p:nvPr/>
        </p:nvGrpSpPr>
        <p:grpSpPr bwMode="auto">
          <a:xfrm>
            <a:off x="876034" y="4623496"/>
            <a:ext cx="3401444" cy="1932206"/>
            <a:chOff x="6040438" y="3062288"/>
            <a:chExt cx="3401444" cy="1932206"/>
          </a:xfrm>
        </p:grpSpPr>
        <p:sp>
          <p:nvSpPr>
            <p:cNvPr id="8" name="pole tekstowe 10"/>
            <p:cNvSpPr txBox="1">
              <a:spLocks noChangeArrowheads="1"/>
            </p:cNvSpPr>
            <p:nvPr/>
          </p:nvSpPr>
          <p:spPr bwMode="auto">
            <a:xfrm>
              <a:off x="6040438" y="3062288"/>
              <a:ext cx="340144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b="1" dirty="0">
                  <a:solidFill>
                    <a:schemeClr val="accent2">
                      <a:lumMod val="50000"/>
                    </a:schemeClr>
                  </a:solidFill>
                </a:rPr>
                <a:t>Ciągłe rozpraszanie, pochłanianie </a:t>
              </a:r>
            </a:p>
            <a:p>
              <a:r>
                <a:rPr lang="pl-PL" b="1" dirty="0">
                  <a:solidFill>
                    <a:schemeClr val="accent2">
                      <a:lumMod val="50000"/>
                    </a:schemeClr>
                  </a:solidFill>
                </a:rPr>
                <a:t>i emisja – coraz mniejsze energie</a:t>
              </a:r>
            </a:p>
            <a:p>
              <a:r>
                <a:rPr lang="pl-PL" b="1" dirty="0">
                  <a:solidFill>
                    <a:schemeClr val="accent2">
                      <a:lumMod val="50000"/>
                    </a:schemeClr>
                  </a:solidFill>
                </a:rPr>
                <a:t>kwantów</a:t>
              </a:r>
            </a:p>
          </p:txBody>
        </p:sp>
        <p:sp>
          <p:nvSpPr>
            <p:cNvPr id="9" name="pole tekstowe 11"/>
            <p:cNvSpPr txBox="1">
              <a:spLocks noChangeArrowheads="1"/>
            </p:cNvSpPr>
            <p:nvPr/>
          </p:nvSpPr>
          <p:spPr bwMode="auto">
            <a:xfrm>
              <a:off x="6040438" y="4348163"/>
              <a:ext cx="321671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b="1" dirty="0">
                  <a:solidFill>
                    <a:schemeClr val="accent2">
                      <a:lumMod val="50000"/>
                    </a:schemeClr>
                  </a:solidFill>
                </a:rPr>
                <a:t>Bardzo powolna wędrówka:</a:t>
              </a:r>
            </a:p>
            <a:p>
              <a:r>
                <a:rPr lang="pl-PL" b="1" dirty="0">
                  <a:solidFill>
                    <a:schemeClr val="accent2">
                      <a:lumMod val="50000"/>
                    </a:schemeClr>
                  </a:solidFill>
                </a:rPr>
                <a:t>200 000 lat zamiast 2.7 sekundy</a:t>
              </a:r>
            </a:p>
          </p:txBody>
        </p:sp>
      </p:grpSp>
      <p:cxnSp>
        <p:nvCxnSpPr>
          <p:cNvPr id="10" name="Łącznik prosty ze strzałką 9"/>
          <p:cNvCxnSpPr/>
          <p:nvPr/>
        </p:nvCxnSpPr>
        <p:spPr bwMode="auto">
          <a:xfrm rot="10800000" flipV="1">
            <a:off x="3059832" y="3138688"/>
            <a:ext cx="2080822" cy="7428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Łącznik prosty ze strzałką 10"/>
          <p:cNvCxnSpPr/>
          <p:nvPr/>
        </p:nvCxnSpPr>
        <p:spPr bwMode="auto">
          <a:xfrm rot="10800000" flipV="1">
            <a:off x="3995936" y="2852936"/>
            <a:ext cx="1857388" cy="150019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pole tekstowe 10"/>
          <p:cNvSpPr txBox="1">
            <a:spLocks noChangeArrowheads="1"/>
          </p:cNvSpPr>
          <p:nvPr/>
        </p:nvSpPr>
        <p:spPr bwMode="auto">
          <a:xfrm>
            <a:off x="5095994" y="4266306"/>
            <a:ext cx="362022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W odległości około 0.7 R od środka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transport promienisty przestaje być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wystarczająco efektywny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Pojawia się konwekcja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Wraz z pionowymi ruchami plazmy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unoszone jest pole magnetyczne</a:t>
            </a:r>
          </a:p>
          <a:p>
            <a:endParaRPr lang="pl-PL" b="1" dirty="0">
              <a:solidFill>
                <a:srgbClr val="FFFF00"/>
              </a:solidFill>
            </a:endParaRPr>
          </a:p>
        </p:txBody>
      </p:sp>
      <p:cxnSp>
        <p:nvCxnSpPr>
          <p:cNvPr id="13" name="Łącznik prosty ze strzałką 12"/>
          <p:cNvCxnSpPr/>
          <p:nvPr/>
        </p:nvCxnSpPr>
        <p:spPr bwMode="auto">
          <a:xfrm rot="16200000" flipH="1">
            <a:off x="6053009" y="2956103"/>
            <a:ext cx="1714512" cy="50006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Czy już mamy panikować?</a:t>
            </a:r>
            <a:endParaRPr lang="pl-PL" sz="3200" i="1" dirty="0"/>
          </a:p>
        </p:txBody>
      </p:sp>
      <p:pic>
        <p:nvPicPr>
          <p:cNvPr id="10" name="Obraz 9" descr="Figure 3: Recent solar minima decomposed using the 'region days' analysis into their old-cycle and new-cycle components. Note that the earlier minima had much more overlap between cycles, and hence more activity during their shorter intervals.">
            <a:hlinkClick r:id="rId2" tooltip="&quot;Figure 3: Recent solar minima decomposed using the 'region days' analysis into their old-cycle and new-cycle components. Note that the earlier minima had much more overlap between cycles, and hence more activity during their shorter intervals.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45638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e tekstowe 17"/>
          <p:cNvSpPr txBox="1"/>
          <p:nvPr/>
        </p:nvSpPr>
        <p:spPr>
          <a:xfrm>
            <a:off x="4211960" y="1196752"/>
            <a:ext cx="44110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Porównanie ostatnich minimów pokazuje, że </a:t>
            </a:r>
          </a:p>
          <a:p>
            <a:r>
              <a:rPr lang="pl-PL" dirty="0" smtClean="0"/>
              <a:t>aktualny wystartował stosunkowo późno i </a:t>
            </a:r>
          </a:p>
          <a:p>
            <a:r>
              <a:rPr lang="pl-PL" dirty="0" smtClean="0"/>
              <a:t>słabo w porównaniu z poprzednikami. Stąd </a:t>
            </a:r>
          </a:p>
          <a:p>
            <a:r>
              <a:rPr lang="pl-PL" dirty="0" smtClean="0"/>
              <a:t>prawie zerowa liczba plam w maksimum.</a:t>
            </a:r>
          </a:p>
          <a:p>
            <a:endParaRPr lang="pl-PL" dirty="0" smtClean="0"/>
          </a:p>
          <a:p>
            <a:r>
              <a:rPr lang="pl-PL" dirty="0" smtClean="0"/>
              <a:t>Strumień na fali 10.7 cm od kilku miesięcy</a:t>
            </a:r>
          </a:p>
          <a:p>
            <a:r>
              <a:rPr lang="pl-PL" dirty="0" smtClean="0"/>
              <a:t>rośnie wyraźnie.</a:t>
            </a:r>
            <a:endParaRPr lang="pl-PL" dirty="0"/>
          </a:p>
        </p:txBody>
      </p:sp>
      <p:pic>
        <p:nvPicPr>
          <p:cNvPr id="20" name="Obraz 19" descr="Figure 2: Two looks at the recent variations of F10.7. Upper, the full range from our last maximum to the present; lower, the interval around the suggested minimum time of December 2008.">
            <a:hlinkClick r:id="rId4" tooltip="&quot;Figure 2: Two looks at the recent variations of F10.7. Upper, the full range from our last maximum to the present; lower, the interval around the suggested minimum time of December 2008.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6190" y="3501008"/>
            <a:ext cx="42862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err="1" smtClean="0"/>
              <a:t>Eeeeee</a:t>
            </a:r>
            <a:r>
              <a:rPr lang="pl-PL" sz="3200" i="1" dirty="0" smtClean="0"/>
              <a:t> tam… </a:t>
            </a:r>
            <a:r>
              <a:rPr lang="pl-PL" sz="3200" dirty="0" smtClean="0">
                <a:sym typeface="Wingdings" pitchFamily="2" charset="2"/>
              </a:rPr>
              <a:t></a:t>
            </a:r>
            <a:endParaRPr lang="pl-PL" sz="32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946820"/>
            <a:ext cx="7767637" cy="4525963"/>
          </a:xfrm>
          <a:prstGeom prst="rect">
            <a:avLst/>
          </a:prstGeom>
          <a:noFill/>
          <a:ln/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7501756" y="1556420"/>
            <a:ext cx="91440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571356" y="908720"/>
            <a:ext cx="88900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66856" y="474412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428856" y="131512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704456" y="5442620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Altrock, 2009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3958456" y="1086520"/>
            <a:ext cx="546100" cy="800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485256" y="1607220"/>
            <a:ext cx="2286000" cy="12573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339456" y="1670720"/>
            <a:ext cx="2286000" cy="12573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6523856" y="1569120"/>
            <a:ext cx="1727200" cy="9525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2129656" y="997620"/>
            <a:ext cx="546100" cy="800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109924" y="6011996"/>
            <a:ext cx="903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Mamy do czynienia z wyjątkowo głębokim minimum ale wygląda na to, że mamy je za sobą…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err="1" smtClean="0"/>
              <a:t>Eeeeee</a:t>
            </a:r>
            <a:r>
              <a:rPr lang="pl-PL" sz="3200" i="1" dirty="0" smtClean="0"/>
              <a:t> tam… </a:t>
            </a:r>
            <a:r>
              <a:rPr lang="pl-PL" sz="3200" dirty="0" smtClean="0">
                <a:sym typeface="Wingdings" pitchFamily="2" charset="2"/>
              </a:rPr>
              <a:t></a:t>
            </a:r>
            <a:endParaRPr lang="pl-PL" sz="3200" dirty="0"/>
          </a:p>
        </p:txBody>
      </p:sp>
      <p:pic>
        <p:nvPicPr>
          <p:cNvPr id="17" name="Obraz 16" descr="ssn_predict_l_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908720"/>
            <a:ext cx="6407696" cy="4805772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09924" y="6011996"/>
            <a:ext cx="903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Mamy do czynienia z wyjątkowo głębokim minimum ale wygląda na to, że mamy je za sobą…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Czekamy na rozbłyski!</a:t>
            </a:r>
            <a:endParaRPr lang="pl-PL" sz="3200" i="1" dirty="0"/>
          </a:p>
        </p:txBody>
      </p:sp>
      <p:sp>
        <p:nvSpPr>
          <p:cNvPr id="4" name="pole tekstowe 3">
            <a:hlinkClick r:id="rId3" action="ppaction://hlinkfile"/>
          </p:cNvPr>
          <p:cNvSpPr txBox="1"/>
          <p:nvPr/>
        </p:nvSpPr>
        <p:spPr>
          <a:xfrm>
            <a:off x="179512" y="1196752"/>
            <a:ext cx="34842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chemeClr val="accent2">
                    <a:lumMod val="50000"/>
                  </a:schemeClr>
                </a:solidFill>
              </a:rPr>
              <a:t>Solar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 Dynamics </a:t>
            </a:r>
            <a:r>
              <a:rPr lang="pl-PL" b="1" dirty="0" err="1" smtClean="0">
                <a:solidFill>
                  <a:schemeClr val="accent2">
                    <a:lumMod val="50000"/>
                  </a:schemeClr>
                </a:solidFill>
              </a:rPr>
              <a:t>Observatory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 (SDO)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Wystrzelony: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              11 lutego 2010 r.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Obserwacje: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                     1.5 Tb/dzień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Transfer: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             150 MB/s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            (na częstotliwości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                26 </a:t>
            </a:r>
            <a:r>
              <a:rPr lang="pl-PL" b="1" dirty="0" err="1" smtClean="0">
                <a:solidFill>
                  <a:schemeClr val="accent2">
                    <a:lumMod val="50000"/>
                  </a:schemeClr>
                </a:solidFill>
              </a:rPr>
              <a:t>GHz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Launch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747798" y="2060848"/>
            <a:ext cx="6144682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smtClean="0"/>
              <a:t>SDO</a:t>
            </a:r>
            <a:endParaRPr lang="pl-PL" sz="3200" i="1" dirty="0"/>
          </a:p>
        </p:txBody>
      </p:sp>
      <p:pic>
        <p:nvPicPr>
          <p:cNvPr id="3" name="latest_1024_0094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836712"/>
            <a:ext cx="5721152" cy="5721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smtClean="0"/>
              <a:t>SDO</a:t>
            </a:r>
            <a:endParaRPr lang="pl-PL" sz="3200" i="1" dirty="0"/>
          </a:p>
        </p:txBody>
      </p:sp>
      <p:pic>
        <p:nvPicPr>
          <p:cNvPr id="3" name="multiwave20100408_sm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8704968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SDO</a:t>
            </a:r>
            <a:endParaRPr lang="pl-PL" sz="3200" i="1" dirty="0"/>
          </a:p>
        </p:txBody>
      </p:sp>
      <p:pic>
        <p:nvPicPr>
          <p:cNvPr id="4" name="prominence2010033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340768"/>
            <a:ext cx="8268072" cy="4650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SDO</a:t>
            </a:r>
            <a:endParaRPr lang="pl-PL" sz="3200" i="1" dirty="0"/>
          </a:p>
        </p:txBody>
      </p:sp>
      <p:pic>
        <p:nvPicPr>
          <p:cNvPr id="3" name="bullet_3color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7504" y="1196752"/>
            <a:ext cx="8932440" cy="5024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Dziękuję </a:t>
            </a:r>
            <a:r>
              <a:rPr lang="pl-PL" sz="3200" i="1" smtClean="0"/>
              <a:t>za uwagę</a:t>
            </a:r>
            <a:endParaRPr lang="pl-PL" sz="3200" i="1" dirty="0"/>
          </a:p>
        </p:txBody>
      </p:sp>
      <p:pic>
        <p:nvPicPr>
          <p:cNvPr id="3" name="SDOAIAmultiClose_512x288.m1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501" y="1196752"/>
            <a:ext cx="8960995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W </a:t>
            </a:r>
            <a:r>
              <a:rPr lang="pl-PL" sz="3200" i="1" smtClean="0"/>
              <a:t>samym środku</a:t>
            </a:r>
            <a:endParaRPr lang="pl-PL" sz="3200" i="1" dirty="0"/>
          </a:p>
        </p:txBody>
      </p:sp>
      <p:pic>
        <p:nvPicPr>
          <p:cNvPr id="3" name="Obraz 9" descr="sun_core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93" y="1111231"/>
            <a:ext cx="3048878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8809" y="1754173"/>
            <a:ext cx="2643206" cy="26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Łącznik prosty ze strzałką 16"/>
          <p:cNvCxnSpPr>
            <a:cxnSpLocks noChangeShapeType="1"/>
          </p:cNvCxnSpPr>
          <p:nvPr/>
        </p:nvCxnSpPr>
        <p:spPr bwMode="auto">
          <a:xfrm flipV="1">
            <a:off x="930049" y="2754305"/>
            <a:ext cx="2428892" cy="35719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" name="Text Box 9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6444208" y="4881148"/>
            <a:ext cx="3040049" cy="1500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 smtClean="0">
                <a:solidFill>
                  <a:schemeClr val="accent2">
                    <a:lumMod val="50000"/>
                  </a:schemeClr>
                </a:solidFill>
              </a:rPr>
              <a:t>Rotacja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2">
                    <a:lumMod val="50000"/>
                  </a:schemeClr>
                </a:solidFill>
              </a:rPr>
              <a:t>różnicowa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2">
                    <a:lumMod val="50000"/>
                  </a:schemeClr>
                </a:solidFill>
              </a:rPr>
              <a:t>Słońca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 smtClean="0">
                <a:solidFill>
                  <a:schemeClr val="accent2">
                    <a:lumMod val="50000"/>
                  </a:schemeClr>
                </a:solidFill>
              </a:rPr>
              <a:t>wzmacnia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</a:rPr>
              <a:t> pole </a:t>
            </a:r>
            <a:endParaRPr lang="pl-PL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 smtClean="0">
                <a:solidFill>
                  <a:schemeClr val="accent2">
                    <a:lumMod val="50000"/>
                  </a:schemeClr>
                </a:solidFill>
              </a:rPr>
              <a:t>magnetyczne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2">
                    <a:lumMod val="50000"/>
                  </a:schemeClr>
                </a:solidFill>
              </a:rPr>
              <a:t>wewnątrz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komórki 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konwekcyjne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wynoszą </a:t>
            </a:r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na 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powierzchnię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33" y="4406518"/>
            <a:ext cx="6370275" cy="233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836712"/>
            <a:ext cx="1285884" cy="102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dynam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076056" y="1196752"/>
            <a:ext cx="3888093" cy="2916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Plamy słoneczne</a:t>
            </a:r>
            <a:endParaRPr lang="pl-PL" sz="3200" i="1" dirty="0"/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887664" y="1209172"/>
            <a:ext cx="180975" cy="611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b="1">
              <a:solidFill>
                <a:srgbClr val="0000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82396"/>
            <a:ext cx="2986964" cy="2986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Obraz 4" descr="hvex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764704"/>
            <a:ext cx="3429024" cy="32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10"/>
          <p:cNvSpPr txBox="1">
            <a:spLocks noChangeArrowheads="1"/>
          </p:cNvSpPr>
          <p:nvPr/>
        </p:nvSpPr>
        <p:spPr bwMode="auto">
          <a:xfrm>
            <a:off x="4355976" y="4114317"/>
            <a:ext cx="474700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Obserwowane przez starożytnych</a:t>
            </a: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Chińczyków</a:t>
            </a:r>
          </a:p>
          <a:p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Kilka obserwacji plam wykonanych </a:t>
            </a: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ok. 1000 – 1200 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r.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ok. 1610 pierwsze obserwacje </a:t>
            </a: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</a:rPr>
              <a:t>za pomocą lunety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4731" y="764705"/>
            <a:ext cx="2952328" cy="2952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9" name="Grupa 8"/>
          <p:cNvGrpSpPr/>
          <p:nvPr/>
        </p:nvGrpSpPr>
        <p:grpSpPr>
          <a:xfrm>
            <a:off x="126884" y="908720"/>
            <a:ext cx="2428892" cy="2439755"/>
            <a:chOff x="-96792" y="1279507"/>
            <a:chExt cx="4170286" cy="394052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032" y="1279507"/>
              <a:ext cx="3319462" cy="335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upa 13"/>
            <p:cNvGrpSpPr/>
            <p:nvPr/>
          </p:nvGrpSpPr>
          <p:grpSpPr>
            <a:xfrm rot="13554573">
              <a:off x="111929" y="2800367"/>
              <a:ext cx="2210942" cy="2628383"/>
              <a:chOff x="5143504" y="3000373"/>
              <a:chExt cx="1143008" cy="1571636"/>
            </a:xfrm>
            <a:solidFill>
              <a:srgbClr val="FFC000"/>
            </a:solidFill>
          </p:grpSpPr>
          <p:sp>
            <p:nvSpPr>
              <p:cNvPr id="14" name="Łuk blokowy 13"/>
              <p:cNvSpPr/>
              <p:nvPr/>
            </p:nvSpPr>
            <p:spPr>
              <a:xfrm>
                <a:off x="5143504" y="3000373"/>
                <a:ext cx="1143008" cy="1214446"/>
              </a:xfrm>
              <a:prstGeom prst="blockArc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rostokąt 14"/>
              <p:cNvSpPr/>
              <p:nvPr/>
            </p:nvSpPr>
            <p:spPr>
              <a:xfrm>
                <a:off x="5143504" y="3571877"/>
                <a:ext cx="254482" cy="1000132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6024661" y="3571877"/>
                <a:ext cx="261851" cy="1000132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2" name="pole tekstowe 11"/>
            <p:cNvSpPr txBox="1"/>
            <p:nvPr/>
          </p:nvSpPr>
          <p:spPr>
            <a:xfrm>
              <a:off x="1075188" y="2512320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N</a:t>
              </a:r>
              <a:endParaRPr lang="pl-PL" b="1" dirty="0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2397106" y="3779837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S</a:t>
              </a:r>
              <a:endParaRPr lang="pl-PL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Obszary aktywne</a:t>
            </a:r>
            <a:endParaRPr lang="pl-PL" sz="3200" i="1" dirty="0"/>
          </a:p>
        </p:txBody>
      </p:sp>
      <p:pic>
        <p:nvPicPr>
          <p:cNvPr id="3" name="Obraz 2" descr="stackplot199908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980728"/>
            <a:ext cx="3112284" cy="5517232"/>
          </a:xfrm>
          <a:prstGeom prst="rect">
            <a:avLst/>
          </a:prstGeom>
        </p:spPr>
      </p:pic>
      <p:pic>
        <p:nvPicPr>
          <p:cNvPr id="4" name="spotchang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11560" y="1431032"/>
            <a:ext cx="4158208" cy="4158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Słońce zaplamione, Słońce aktywne</a:t>
            </a:r>
            <a:endParaRPr lang="pl-PL" sz="3200" i="1" dirty="0"/>
          </a:p>
        </p:txBody>
      </p:sp>
      <p:pic>
        <p:nvPicPr>
          <p:cNvPr id="3" name="xflares.mpg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600" y="980728"/>
            <a:ext cx="7142584" cy="5555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Słońce zaplamione, Słońce aktywne</a:t>
            </a:r>
            <a:endParaRPr lang="pl-PL" sz="3200" i="1" dirty="0"/>
          </a:p>
        </p:txBody>
      </p:sp>
      <p:pic>
        <p:nvPicPr>
          <p:cNvPr id="3" name="SOT_ca_061120_0715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5616624" cy="2808312"/>
          </a:xfrm>
          <a:prstGeom prst="rect">
            <a:avLst/>
          </a:prstGeom>
        </p:spPr>
      </p:pic>
      <p:pic>
        <p:nvPicPr>
          <p:cNvPr id="4" name="plamy_w_2001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3995936" y="3284984"/>
            <a:ext cx="4844752" cy="330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Słońce zaplamione, Słońce aktywne</a:t>
            </a:r>
            <a:endParaRPr lang="pl-PL" sz="3200" i="1" dirty="0"/>
          </a:p>
        </p:txBody>
      </p:sp>
      <p:pic>
        <p:nvPicPr>
          <p:cNvPr id="3" name="Multi_View_Solar_Storm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24744"/>
            <a:ext cx="844893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44016" y="107921"/>
            <a:ext cx="8964488" cy="584775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Cykl aktywności</a:t>
            </a:r>
            <a:endParaRPr lang="pl-PL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5904656" cy="407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6228184" y="2483018"/>
            <a:ext cx="2736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1" dirty="0" smtClean="0">
                <a:solidFill>
                  <a:schemeClr val="accent2">
                    <a:lumMod val="50000"/>
                  </a:schemeClr>
                </a:solidFill>
              </a:rPr>
              <a:t>W = k (10g + f)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g – liczba grup plam,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f – liczba wszystkich plam,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k – współczynnik - zależy od cech indywidualnych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obserwatora i od użytego sprzętu; obliczany przez porównanie serii obserwacji danego obserwatora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ze standardowymi obserwacjami z Centralnego Biura Służby Słońca w Brukseli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764704"/>
            <a:ext cx="1096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3851920" y="836712"/>
            <a:ext cx="20262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Rudolf Wolf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(1816-1893)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proponuje metodę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liczenia plam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słonecznych 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1812272" cy="1752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1926" y="764703"/>
            <a:ext cx="1809994" cy="17675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504</Words>
  <Application>Microsoft Office PowerPoint</Application>
  <PresentationFormat>Pokaz na ekranie (4:3)</PresentationFormat>
  <Paragraphs>149</Paragraphs>
  <Slides>28</Slides>
  <Notes>0</Notes>
  <HiddenSlides>0</HiddenSlides>
  <MMClips>12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50</cp:revision>
  <dcterms:created xsi:type="dcterms:W3CDTF">2010-09-12T17:34:57Z</dcterms:created>
  <dcterms:modified xsi:type="dcterms:W3CDTF">2010-09-23T09:40:32Z</dcterms:modified>
</cp:coreProperties>
</file>