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4" r:id="rId4"/>
    <p:sldId id="264" r:id="rId5"/>
    <p:sldId id="259" r:id="rId6"/>
    <p:sldId id="313" r:id="rId7"/>
    <p:sldId id="258" r:id="rId8"/>
    <p:sldId id="296" r:id="rId9"/>
    <p:sldId id="314" r:id="rId10"/>
    <p:sldId id="317" r:id="rId11"/>
    <p:sldId id="316" r:id="rId12"/>
    <p:sldId id="262" r:id="rId13"/>
    <p:sldId id="267" r:id="rId14"/>
    <p:sldId id="295" r:id="rId15"/>
    <p:sldId id="297" r:id="rId16"/>
    <p:sldId id="300" r:id="rId17"/>
    <p:sldId id="323" r:id="rId18"/>
    <p:sldId id="265" r:id="rId19"/>
    <p:sldId id="320" r:id="rId20"/>
    <p:sldId id="261" r:id="rId21"/>
    <p:sldId id="277" r:id="rId22"/>
    <p:sldId id="279" r:id="rId23"/>
    <p:sldId id="291" r:id="rId24"/>
    <p:sldId id="289" r:id="rId25"/>
    <p:sldId id="266" r:id="rId26"/>
    <p:sldId id="302" r:id="rId27"/>
    <p:sldId id="272" r:id="rId28"/>
    <p:sldId id="281" r:id="rId29"/>
    <p:sldId id="280" r:id="rId30"/>
    <p:sldId id="283" r:id="rId31"/>
    <p:sldId id="284" r:id="rId32"/>
    <p:sldId id="292" r:id="rId33"/>
    <p:sldId id="293" r:id="rId34"/>
    <p:sldId id="303" r:id="rId35"/>
    <p:sldId id="321" r:id="rId36"/>
    <p:sldId id="304" r:id="rId37"/>
    <p:sldId id="301" r:id="rId38"/>
    <p:sldId id="305" r:id="rId39"/>
    <p:sldId id="309" r:id="rId40"/>
    <p:sldId id="306" r:id="rId41"/>
    <p:sldId id="310" r:id="rId42"/>
    <p:sldId id="311" r:id="rId43"/>
    <p:sldId id="318" r:id="rId44"/>
    <p:sldId id="322" r:id="rId45"/>
    <p:sldId id="307" r:id="rId46"/>
    <p:sldId id="319" r:id="rId4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2010-01-25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2010-01-25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2010-01-25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2010-01-25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2010-01-25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2010-01-25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2010-01-25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091218_wroc&#322;aw\orion_const_lg.m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091218_wroc&#322;aw\flare_lg.mpg" TargetMode="Externa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091218_wroc&#322;aw\m16_lg.mpg" TargetMode="Externa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091218_wroc&#322;aw\6km_18rb_42off_rpv1_dens_800x640.avi" TargetMode="Externa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091218_wroc&#322;aw\tycho_remnant.avi" TargetMode="Externa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091218_wroc&#322;aw\kepler_zoom_lg.mpg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091218_wroc&#322;aw\casa_sne_lg_web.mpg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091218_wroc&#322;aw\sn2006gy_anim_lg.mpg" TargetMode="Externa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091218_wroc&#322;aw\sn_to_casa_lg_web.mpg" TargetMode="Externa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091218_wroc&#322;aw\photon_emission_lg.mpg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091218_wroc&#322;aw\combinedmovie.mp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091218_wroc&#322;aw\modelmovie.mpg" TargetMode="Externa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091218_wroc&#322;aw\m33x7_lg_web.mpg" TargetMode="External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091218_wroc&#322;aw\sgra_more_lg.m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091218_wroc&#322;aw\BH_merge_lg.mpg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praca\popularyzacja\091218_wroc&#322;aw\ssc2004-04v2.mpg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57158" y="1000108"/>
            <a:ext cx="800105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Niespokojne oblicze </a:t>
            </a:r>
          </a:p>
          <a:p>
            <a:r>
              <a:rPr lang="pl-PL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Wszechświata.</a:t>
            </a:r>
          </a:p>
          <a:p>
            <a:r>
              <a:rPr lang="pl-PL" sz="20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10 lat obserwacji teleskopem </a:t>
            </a:r>
            <a:r>
              <a:rPr lang="pl-PL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Chandra</a:t>
            </a:r>
          </a:p>
          <a:p>
            <a:endParaRPr lang="pl-PL" sz="2400" b="1" i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pl-PL" sz="2400" b="1" i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pl-PL" sz="2400" b="1" i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pl-PL" sz="2400" b="1" i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pl-PL" sz="2400" b="1" i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pl-PL" sz="2400" b="1" i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r"/>
            <a:endParaRPr lang="pl-PL" sz="24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r"/>
            <a:endParaRPr lang="pl-PL" sz="24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r"/>
            <a:endParaRPr lang="pl-PL" sz="14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r"/>
            <a:r>
              <a:rPr lang="pl-PL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Tomasz Mrozek</a:t>
            </a:r>
          </a:p>
          <a:p>
            <a:pPr algn="r"/>
            <a:r>
              <a:rPr lang="pl-PL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Instytut Astronomiczny</a:t>
            </a:r>
          </a:p>
          <a:p>
            <a:pPr algn="r"/>
            <a:r>
              <a:rPr lang="pl-PL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Uniwersytet Wrocławski</a:t>
            </a:r>
            <a:endParaRPr lang="pl-PL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2844" y="214290"/>
            <a:ext cx="2984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Ewolucja gwiazd w skrócie</a:t>
            </a:r>
            <a:endParaRPr lang="pl-PL" sz="2000" b="1" dirty="0"/>
          </a:p>
        </p:txBody>
      </p:sp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643042" y="1571612"/>
            <a:ext cx="2133600" cy="2057400"/>
            <a:chOff x="1728" y="912"/>
            <a:chExt cx="2640" cy="2640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auto">
            <a:xfrm>
              <a:off x="1728" y="912"/>
              <a:ext cx="2640" cy="2640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FF6600">
                    <a:gamma/>
                    <a:shade val="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1872" y="2304"/>
              <a:ext cx="1056" cy="288"/>
            </a:xfrm>
            <a:prstGeom prst="rightArrow">
              <a:avLst>
                <a:gd name="adj1" fmla="val 50000"/>
                <a:gd name="adj2" fmla="val 91667"/>
              </a:avLst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r>
                <a:rPr lang="pl-PL" sz="800" b="1">
                  <a:latin typeface="Arial" charset="0"/>
                </a:rPr>
                <a:t>grawitacja</a:t>
              </a:r>
              <a:endParaRPr lang="en-AU" sz="800" b="1">
                <a:latin typeface="Arial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 flipH="1">
              <a:off x="1824" y="1920"/>
              <a:ext cx="1104" cy="288"/>
            </a:xfrm>
            <a:prstGeom prst="rightArrow">
              <a:avLst>
                <a:gd name="adj1" fmla="val 50000"/>
                <a:gd name="adj2" fmla="val 95833"/>
              </a:avLst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r>
                <a:rPr lang="pl-PL" sz="800" b="1">
                  <a:latin typeface="Arial" charset="0"/>
                </a:rPr>
                <a:t>ciśnienie</a:t>
              </a:r>
              <a:endParaRPr lang="en-AU" sz="800" b="1">
                <a:latin typeface="Arial" charset="0"/>
              </a:endParaRPr>
            </a:p>
          </p:txBody>
        </p:sp>
      </p:grpSp>
      <p:pic>
        <p:nvPicPr>
          <p:cNvPr id="10" name="Obraz 9" descr="Betelgeuse-prom=orbitaJowisz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4000504"/>
            <a:ext cx="2214578" cy="2214578"/>
          </a:xfrm>
          <a:prstGeom prst="rect">
            <a:avLst/>
          </a:prstGeom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357686" y="2207493"/>
            <a:ext cx="4498347" cy="329320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1600" b="1" dirty="0" smtClean="0">
                <a:latin typeface="Arial" charset="0"/>
              </a:rPr>
              <a:t>Równowaga zostaje zaburzona kiedy </a:t>
            </a:r>
          </a:p>
          <a:p>
            <a:r>
              <a:rPr lang="pl-PL" sz="1600" b="1" dirty="0" smtClean="0">
                <a:latin typeface="Arial" charset="0"/>
              </a:rPr>
              <a:t>kończy się paliwo (wodór) we wnętrzu.</a:t>
            </a:r>
          </a:p>
          <a:p>
            <a:endParaRPr lang="pl-PL" sz="1600" b="1" dirty="0" smtClean="0">
              <a:latin typeface="Arial" charset="0"/>
            </a:endParaRPr>
          </a:p>
          <a:p>
            <a:r>
              <a:rPr lang="pl-PL" sz="1600" b="1" dirty="0" smtClean="0">
                <a:latin typeface="Arial" charset="0"/>
              </a:rPr>
              <a:t>Ciśnienie maleje, bo jest mniej cząstek </a:t>
            </a:r>
          </a:p>
          <a:p>
            <a:r>
              <a:rPr lang="pl-PL" sz="1600" b="1" dirty="0" smtClean="0">
                <a:latin typeface="Arial" charset="0"/>
              </a:rPr>
              <a:t>(mniejsze ciśnienie gazu) oraz maleje </a:t>
            </a:r>
          </a:p>
          <a:p>
            <a:r>
              <a:rPr lang="pl-PL" sz="1600" b="1" dirty="0" smtClean="0">
                <a:latin typeface="Arial" charset="0"/>
              </a:rPr>
              <a:t>tempo reakcji termojądrowych (maleje </a:t>
            </a:r>
          </a:p>
          <a:p>
            <a:r>
              <a:rPr lang="pl-PL" sz="1600" b="1" dirty="0" smtClean="0">
                <a:latin typeface="Arial" charset="0"/>
              </a:rPr>
              <a:t>ciśnienie promieniowania)</a:t>
            </a:r>
          </a:p>
          <a:p>
            <a:endParaRPr lang="pl-PL" sz="1600" b="1" dirty="0" smtClean="0">
              <a:latin typeface="Arial" charset="0"/>
            </a:endParaRPr>
          </a:p>
          <a:p>
            <a:r>
              <a:rPr lang="pl-PL" sz="1600" b="1" dirty="0" smtClean="0">
                <a:latin typeface="Arial" charset="0"/>
              </a:rPr>
              <a:t>Czas po jakim nastąpi zachwianie </a:t>
            </a:r>
          </a:p>
          <a:p>
            <a:r>
              <a:rPr lang="pl-PL" sz="1600" b="1" dirty="0" smtClean="0">
                <a:latin typeface="Arial" charset="0"/>
              </a:rPr>
              <a:t>równowagi zależy głównie od masy </a:t>
            </a:r>
          </a:p>
          <a:p>
            <a:r>
              <a:rPr lang="pl-PL" sz="1600" b="1" dirty="0" smtClean="0">
                <a:latin typeface="Arial" charset="0"/>
              </a:rPr>
              <a:t>gwiazdy. </a:t>
            </a:r>
          </a:p>
          <a:p>
            <a:endParaRPr lang="pl-PL" sz="1600" b="1" dirty="0" smtClean="0">
              <a:latin typeface="Arial" charset="0"/>
            </a:endParaRPr>
          </a:p>
          <a:p>
            <a:r>
              <a:rPr lang="pl-PL" sz="1600" b="1" dirty="0" smtClean="0">
                <a:latin typeface="Arial" charset="0"/>
              </a:rPr>
              <a:t>Od masy zależą także dalsze losy gwiazdy…</a:t>
            </a:r>
            <a:endParaRPr lang="pl-PL" sz="1600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2844" y="214290"/>
            <a:ext cx="2984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Ewolucja gwiazd w skrócie</a:t>
            </a:r>
            <a:endParaRPr lang="pl-PL" sz="2000" b="1" dirty="0"/>
          </a:p>
        </p:txBody>
      </p:sp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D:\BCS\Dydaktyka\Ewolucja_gwiaz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2" y="1000108"/>
            <a:ext cx="8643966" cy="5593066"/>
          </a:xfrm>
          <a:prstGeom prst="rect">
            <a:avLst/>
          </a:prstGeom>
          <a:noFill/>
        </p:spPr>
      </p:pic>
      <p:sp>
        <p:nvSpPr>
          <p:cNvPr id="5" name="Strzałka w górę i w dół 4"/>
          <p:cNvSpPr/>
          <p:nvPr/>
        </p:nvSpPr>
        <p:spPr>
          <a:xfrm rot="20537026">
            <a:off x="7554479" y="4247154"/>
            <a:ext cx="357190" cy="64294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2844" y="214290"/>
            <a:ext cx="4548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err="1" smtClean="0"/>
              <a:t>Subrahmanyan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Chandrasekhar</a:t>
            </a:r>
            <a:r>
              <a:rPr lang="pl-PL" sz="2000" b="1" dirty="0" smtClean="0"/>
              <a:t> (Chandra)</a:t>
            </a:r>
            <a:endParaRPr lang="pl-PL" sz="2000" b="1" dirty="0"/>
          </a:p>
        </p:txBody>
      </p:sp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8"/>
            <a:ext cx="3143272" cy="402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500034" y="5572140"/>
            <a:ext cx="2872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1</a:t>
            </a:r>
            <a:r>
              <a:rPr lang="en-US" b="1" dirty="0" smtClean="0"/>
              <a:t>9</a:t>
            </a:r>
            <a:r>
              <a:rPr lang="pl-PL" b="1" dirty="0" smtClean="0"/>
              <a:t>.10.</a:t>
            </a:r>
            <a:r>
              <a:rPr lang="en-US" b="1" dirty="0" smtClean="0"/>
              <a:t>1910 </a:t>
            </a:r>
            <a:r>
              <a:rPr lang="pl-PL" b="1" dirty="0" smtClean="0"/>
              <a:t>r. </a:t>
            </a:r>
            <a:r>
              <a:rPr lang="en-US" b="1" dirty="0" smtClean="0"/>
              <a:t>– 21</a:t>
            </a:r>
            <a:r>
              <a:rPr lang="pl-PL" b="1" dirty="0" smtClean="0"/>
              <a:t>.08.</a:t>
            </a:r>
            <a:r>
              <a:rPr lang="en-US" b="1" dirty="0" smtClean="0"/>
              <a:t>1995</a:t>
            </a:r>
            <a:r>
              <a:rPr lang="pl-PL" b="1" dirty="0" smtClean="0"/>
              <a:t> r.</a:t>
            </a:r>
            <a:endParaRPr lang="pl-PL" b="1" dirty="0"/>
          </a:p>
        </p:txBody>
      </p:sp>
      <p:grpSp>
        <p:nvGrpSpPr>
          <p:cNvPr id="10" name="Grupa 9"/>
          <p:cNvGrpSpPr/>
          <p:nvPr/>
        </p:nvGrpSpPr>
        <p:grpSpPr>
          <a:xfrm>
            <a:off x="3857620" y="2786058"/>
            <a:ext cx="4929222" cy="3776481"/>
            <a:chOff x="4572000" y="3714752"/>
            <a:chExt cx="3929090" cy="2847787"/>
          </a:xfrm>
        </p:grpSpPr>
        <p:pic>
          <p:nvPicPr>
            <p:cNvPr id="11" name="Obraz 10" descr="WD_neutron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0" y="3714752"/>
              <a:ext cx="3929090" cy="2847787"/>
            </a:xfrm>
            <a:prstGeom prst="rect">
              <a:avLst/>
            </a:prstGeom>
          </p:spPr>
        </p:pic>
        <p:sp>
          <p:nvSpPr>
            <p:cNvPr id="12" name="pole tekstowe 11"/>
            <p:cNvSpPr txBox="1"/>
            <p:nvPr/>
          </p:nvSpPr>
          <p:spPr>
            <a:xfrm>
              <a:off x="6215074" y="3835603"/>
              <a:ext cx="22592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>
                  <a:solidFill>
                    <a:schemeClr val="bg1"/>
                  </a:solidFill>
                </a:rPr>
                <a:t>gwiazda neutronowa (6 km)</a:t>
              </a:r>
              <a:endParaRPr lang="pl-PL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6446216" y="4692859"/>
              <a:ext cx="19119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>
                  <a:solidFill>
                    <a:schemeClr val="bg1"/>
                  </a:solidFill>
                </a:rPr>
                <a:t>biały karzeł (10000 km)</a:t>
              </a:r>
              <a:endParaRPr lang="pl-PL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pole tekstowe 13"/>
          <p:cNvSpPr txBox="1"/>
          <p:nvPr/>
        </p:nvSpPr>
        <p:spPr>
          <a:xfrm>
            <a:off x="4286248" y="1571612"/>
            <a:ext cx="4224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Górny limit na masę białego karła: ~ 1.4 M</a:t>
            </a:r>
            <a:endParaRPr lang="pl-PL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2844" y="214290"/>
            <a:ext cx="5851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Pierwsze obrazy z teleskopu Chandra: sierpień 1999 r.</a:t>
            </a:r>
            <a:endParaRPr lang="pl-PL" sz="2000" b="1" dirty="0"/>
          </a:p>
        </p:txBody>
      </p:sp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375962"/>
            <a:ext cx="4000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357158" y="5519338"/>
            <a:ext cx="41245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 smtClean="0"/>
              <a:t>PKS 0637-752 – kwazar odległy o 6 mld lat św. </a:t>
            </a:r>
            <a:endParaRPr lang="pl-PL" sz="16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357298"/>
            <a:ext cx="4000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4643438" y="5500702"/>
            <a:ext cx="37602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 err="1" smtClean="0"/>
              <a:t>Cassiopeia</a:t>
            </a:r>
            <a:r>
              <a:rPr lang="pl-PL" sz="1600" b="1" dirty="0" smtClean="0"/>
              <a:t> A – pozostałość po supernowej</a:t>
            </a:r>
            <a:endParaRPr lang="pl-PL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2844" y="214290"/>
            <a:ext cx="1798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Młode gwiazdy</a:t>
            </a:r>
            <a:endParaRPr lang="pl-PL" sz="2000" b="1" dirty="0"/>
          </a:p>
        </p:txBody>
      </p:sp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3445148" y="1071546"/>
            <a:ext cx="21984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Mgławica Oriona (M42)</a:t>
            </a:r>
            <a:endParaRPr lang="pl-PL" sz="1600" b="1" dirty="0"/>
          </a:p>
        </p:txBody>
      </p:sp>
      <p:pic>
        <p:nvPicPr>
          <p:cNvPr id="5" name="orion_const_lg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85786" y="1500174"/>
            <a:ext cx="7572428" cy="5048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2844" y="214290"/>
            <a:ext cx="1798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Młode gwiazdy</a:t>
            </a:r>
            <a:endParaRPr lang="pl-PL" sz="2000" b="1" dirty="0"/>
          </a:p>
        </p:txBody>
      </p:sp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651803"/>
            <a:ext cx="400050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214282" y="5652331"/>
            <a:ext cx="39290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/>
              <a:t>Credit: NASA/CXC/Penn State/</a:t>
            </a:r>
            <a:r>
              <a:rPr lang="pl-PL" sz="1200" dirty="0" err="1" smtClean="0"/>
              <a:t>E.Feigelson</a:t>
            </a:r>
            <a:r>
              <a:rPr lang="pl-PL" sz="1200" dirty="0" smtClean="0"/>
              <a:t> &amp; </a:t>
            </a:r>
            <a:r>
              <a:rPr lang="pl-PL" sz="1200" dirty="0" err="1" smtClean="0"/>
              <a:t>K.Getman</a:t>
            </a:r>
            <a:r>
              <a:rPr lang="pl-PL" sz="1200" dirty="0" smtClean="0"/>
              <a:t> et al.</a:t>
            </a:r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445148" y="1071546"/>
            <a:ext cx="21984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Mgławica Oriona (M42)</a:t>
            </a:r>
            <a:endParaRPr lang="pl-PL" sz="1600" b="1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357686" y="1857364"/>
            <a:ext cx="45770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13 dni ciągłych obserwacji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Gwiazdy podobne do młodego Słońca (1-10 mln lat)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Chandra obserwuje bardzo wysoką aktywność </a:t>
            </a:r>
          </a:p>
          <a:p>
            <a:r>
              <a:rPr lang="pl-PL" sz="1600" b="1" dirty="0" smtClean="0"/>
              <a:t>rozbłyskową</a:t>
            </a:r>
            <a:endParaRPr lang="pl-PL" sz="1600" b="1" dirty="0"/>
          </a:p>
        </p:txBody>
      </p:sp>
      <p:pic>
        <p:nvPicPr>
          <p:cNvPr id="11" name="flare_lg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393405" y="3500438"/>
            <a:ext cx="4607751" cy="3071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2844" y="214290"/>
            <a:ext cx="1798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Młode gwiazdy</a:t>
            </a:r>
            <a:endParaRPr lang="pl-PL" sz="2000" b="1" dirty="0"/>
          </a:p>
        </p:txBody>
      </p:sp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/>
          <p:cNvSpPr txBox="1"/>
          <p:nvPr/>
        </p:nvSpPr>
        <p:spPr>
          <a:xfrm>
            <a:off x="3445148" y="1071546"/>
            <a:ext cx="20615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Mgławica Orzeł (M16)</a:t>
            </a:r>
            <a:endParaRPr lang="pl-PL" sz="1600" b="1" dirty="0"/>
          </a:p>
        </p:txBody>
      </p:sp>
      <p:pic>
        <p:nvPicPr>
          <p:cNvPr id="12" name="m16_lg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42844" y="1666863"/>
            <a:ext cx="4929222" cy="328614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5926" y="1681451"/>
            <a:ext cx="3855202" cy="3790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5143504" y="5467665"/>
            <a:ext cx="37862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/>
              <a:t>Credit: </a:t>
            </a:r>
            <a:r>
              <a:rPr lang="pl-PL" sz="1200" dirty="0" err="1" smtClean="0"/>
              <a:t>X-ray</a:t>
            </a:r>
            <a:r>
              <a:rPr lang="pl-PL" sz="1200" dirty="0" smtClean="0"/>
              <a:t>: NASA/CXC/</a:t>
            </a:r>
            <a:r>
              <a:rPr lang="pl-PL" sz="1200" dirty="0" err="1" smtClean="0"/>
              <a:t>U.Colorado</a:t>
            </a:r>
            <a:r>
              <a:rPr lang="pl-PL" sz="1200" dirty="0" smtClean="0"/>
              <a:t>/</a:t>
            </a:r>
            <a:r>
              <a:rPr lang="pl-PL" sz="1200" dirty="0" err="1" smtClean="0"/>
              <a:t>Linsky</a:t>
            </a:r>
            <a:r>
              <a:rPr lang="pl-PL" sz="1200" dirty="0" smtClean="0"/>
              <a:t> et al.; </a:t>
            </a:r>
            <a:r>
              <a:rPr lang="pl-PL" sz="1200" dirty="0" err="1" smtClean="0"/>
              <a:t>Optical</a:t>
            </a:r>
            <a:r>
              <a:rPr lang="pl-PL" sz="1200" dirty="0" smtClean="0"/>
              <a:t>: NASA/ESA/</a:t>
            </a:r>
            <a:r>
              <a:rPr lang="pl-PL" sz="1200" dirty="0" err="1" smtClean="0"/>
              <a:t>STScI</a:t>
            </a:r>
            <a:r>
              <a:rPr lang="pl-PL" sz="1200" dirty="0" smtClean="0"/>
              <a:t>/ASU/</a:t>
            </a:r>
            <a:r>
              <a:rPr lang="pl-PL" sz="1200" dirty="0" err="1" smtClean="0"/>
              <a:t>J.Hester</a:t>
            </a:r>
            <a:r>
              <a:rPr lang="pl-PL" sz="1200" dirty="0" smtClean="0"/>
              <a:t> &amp; </a:t>
            </a:r>
            <a:r>
              <a:rPr lang="pl-PL" sz="1200" dirty="0" err="1" smtClean="0"/>
              <a:t>P.Scowen</a:t>
            </a:r>
            <a:r>
              <a:rPr lang="pl-PL" sz="1200" dirty="0" smtClean="0"/>
              <a:t>.</a:t>
            </a:r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285720" y="5072074"/>
            <a:ext cx="48243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Większość obiektów świecących w zakresie </a:t>
            </a:r>
          </a:p>
          <a:p>
            <a:r>
              <a:rPr lang="pl-PL" sz="1600" b="1" dirty="0" smtClean="0"/>
              <a:t>rentgenowskim to młode gwiazdy. 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Bardzo niewiele spośród nich znajduje się w pyłowych </a:t>
            </a:r>
          </a:p>
          <a:p>
            <a:r>
              <a:rPr lang="pl-PL" sz="1600" b="1" dirty="0" smtClean="0"/>
              <a:t>słupach uważanych za miejsca, w których powstają </a:t>
            </a:r>
          </a:p>
          <a:p>
            <a:r>
              <a:rPr lang="pl-PL" sz="1600" b="1" dirty="0" smtClean="0"/>
              <a:t>gwiazdy.</a:t>
            </a:r>
            <a:endParaRPr lang="pl-PL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2844" y="214290"/>
            <a:ext cx="1082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Gwiazdy</a:t>
            </a:r>
            <a:endParaRPr lang="pl-PL" sz="2000" b="1" dirty="0"/>
          </a:p>
        </p:txBody>
      </p:sp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008993"/>
            <a:ext cx="4000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rostokąt 10"/>
          <p:cNvSpPr/>
          <p:nvPr/>
        </p:nvSpPr>
        <p:spPr>
          <a:xfrm>
            <a:off x="428596" y="6009521"/>
            <a:ext cx="16041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smtClean="0"/>
              <a:t>Credit: NASA/CXC/SAO</a:t>
            </a:r>
            <a:endParaRPr lang="pl-PL" sz="12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500034" y="1071546"/>
            <a:ext cx="32711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Proxima </a:t>
            </a:r>
            <a:r>
              <a:rPr lang="pl-PL" sz="1600" b="1" dirty="0" err="1" smtClean="0"/>
              <a:t>Centauri</a:t>
            </a:r>
            <a:endParaRPr lang="pl-PL" sz="1600" b="1" dirty="0" smtClean="0"/>
          </a:p>
          <a:p>
            <a:endParaRPr lang="pl-PL" sz="1600" b="1" dirty="0" smtClean="0"/>
          </a:p>
          <a:p>
            <a:r>
              <a:rPr lang="pl-PL" sz="1600" b="1" dirty="0" smtClean="0"/>
              <a:t>Bardzo silna aktywność rozbłyskowa</a:t>
            </a:r>
            <a:endParaRPr lang="pl-PL" sz="16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000240"/>
            <a:ext cx="4000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rostokąt 13"/>
          <p:cNvSpPr/>
          <p:nvPr/>
        </p:nvSpPr>
        <p:spPr>
          <a:xfrm>
            <a:off x="4644483" y="6000768"/>
            <a:ext cx="12848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smtClean="0"/>
              <a:t>Credit: NASA/CXC</a:t>
            </a:r>
            <a:endParaRPr lang="pl-PL" sz="1200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4643438" y="1142984"/>
            <a:ext cx="28513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Beta </a:t>
            </a:r>
            <a:r>
              <a:rPr lang="pl-PL" sz="1600" b="1" dirty="0" err="1" smtClean="0"/>
              <a:t>Ceti</a:t>
            </a:r>
            <a:endParaRPr lang="pl-PL" sz="1600" b="1" dirty="0" smtClean="0"/>
          </a:p>
          <a:p>
            <a:endParaRPr lang="pl-PL" sz="1600" b="1" dirty="0" smtClean="0"/>
          </a:p>
          <a:p>
            <a:r>
              <a:rPr lang="pl-PL" sz="1600" b="1" dirty="0" smtClean="0"/>
              <a:t>Olbrzym palący hel we wnętrzu</a:t>
            </a:r>
            <a:endParaRPr lang="pl-PL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2844" y="214290"/>
            <a:ext cx="2435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Mgławice planetarne</a:t>
            </a:r>
            <a:endParaRPr lang="pl-PL" sz="2000" b="1" dirty="0"/>
          </a:p>
        </p:txBody>
      </p:sp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1928794" y="928670"/>
            <a:ext cx="49762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Ostatni etap życia gwiazd o masach zbliżonych do Słońca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kolor niebieski – obserwacje Chandra</a:t>
            </a:r>
          </a:p>
          <a:p>
            <a:r>
              <a:rPr lang="pl-PL" sz="1600" b="1" dirty="0" smtClean="0"/>
              <a:t>pozostałe kolory – obserwacje w zakresie widzialnym</a:t>
            </a:r>
            <a:endParaRPr lang="pl-PL" sz="16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428868"/>
            <a:ext cx="4000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rostokąt 11"/>
          <p:cNvSpPr/>
          <p:nvPr/>
        </p:nvSpPr>
        <p:spPr>
          <a:xfrm>
            <a:off x="214282" y="642939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200" dirty="0" smtClean="0"/>
              <a:t>Credit: </a:t>
            </a:r>
            <a:r>
              <a:rPr lang="pl-PL" sz="1200" dirty="0" err="1" smtClean="0"/>
              <a:t>X-ray</a:t>
            </a:r>
            <a:r>
              <a:rPr lang="pl-PL" sz="1200" dirty="0" smtClean="0"/>
              <a:t>: NASA/CXC/SAO; </a:t>
            </a:r>
            <a:r>
              <a:rPr lang="pl-PL" sz="1200" dirty="0" err="1" smtClean="0"/>
              <a:t>Optical</a:t>
            </a:r>
            <a:r>
              <a:rPr lang="pl-PL" sz="1200" dirty="0" smtClean="0"/>
              <a:t>: NASA/</a:t>
            </a:r>
            <a:r>
              <a:rPr lang="pl-PL" sz="1200" dirty="0" err="1" smtClean="0"/>
              <a:t>STScI</a:t>
            </a:r>
            <a:endParaRPr lang="pl-PL" sz="12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214282" y="2018876"/>
            <a:ext cx="1023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NGC 6543</a:t>
            </a:r>
            <a:endParaRPr lang="pl-PL" sz="16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2428868"/>
            <a:ext cx="4058507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rostokąt 14"/>
          <p:cNvSpPr/>
          <p:nvPr/>
        </p:nvSpPr>
        <p:spPr>
          <a:xfrm>
            <a:off x="4572000" y="63963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200" dirty="0" smtClean="0"/>
              <a:t>Credit: </a:t>
            </a:r>
            <a:r>
              <a:rPr lang="pl-PL" sz="1200" dirty="0" err="1" smtClean="0"/>
              <a:t>X-ray</a:t>
            </a:r>
            <a:r>
              <a:rPr lang="pl-PL" sz="1200" dirty="0" smtClean="0"/>
              <a:t>: NASA/CXC/RIT/</a:t>
            </a:r>
            <a:r>
              <a:rPr lang="pl-PL" sz="1200" dirty="0" err="1" smtClean="0"/>
              <a:t>J.Kastner</a:t>
            </a:r>
            <a:r>
              <a:rPr lang="pl-PL" sz="1200" dirty="0" smtClean="0"/>
              <a:t> &amp; </a:t>
            </a:r>
            <a:r>
              <a:rPr lang="pl-PL" sz="1200" dirty="0" err="1" smtClean="0"/>
              <a:t>R.Montez</a:t>
            </a:r>
            <a:r>
              <a:rPr lang="pl-PL" sz="1200" dirty="0" smtClean="0"/>
              <a:t>.; </a:t>
            </a:r>
          </a:p>
          <a:p>
            <a:r>
              <a:rPr lang="pl-PL" sz="1200" dirty="0" err="1" smtClean="0"/>
              <a:t>Optical</a:t>
            </a:r>
            <a:r>
              <a:rPr lang="pl-PL" sz="1200" dirty="0" smtClean="0"/>
              <a:t>: NSF/AURA/NOAO/WIYN</a:t>
            </a:r>
            <a:endParaRPr lang="pl-PL" sz="1200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4572000" y="2071678"/>
            <a:ext cx="814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NGC 40</a:t>
            </a:r>
            <a:endParaRPr lang="pl-PL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2844" y="214290"/>
            <a:ext cx="1397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Supernowe</a:t>
            </a:r>
            <a:endParaRPr lang="pl-PL" sz="2000" b="1" dirty="0"/>
          </a:p>
        </p:txBody>
      </p:sp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4000496" y="1233961"/>
          <a:ext cx="4500594" cy="2766543"/>
        </p:xfrm>
        <a:graphic>
          <a:graphicData uri="http://schemas.openxmlformats.org/drawingml/2006/table">
            <a:tbl>
              <a:tblPr/>
              <a:tblGrid>
                <a:gridCol w="857256"/>
                <a:gridCol w="3643338"/>
              </a:tblGrid>
              <a:tr h="219454">
                <a:tc gridSpan="2">
                  <a:txBody>
                    <a:bodyPr/>
                    <a:lstStyle/>
                    <a:p>
                      <a:pPr algn="ctr"/>
                      <a:r>
                        <a:rPr lang="pl-PL" sz="1200" b="1" dirty="0" smtClean="0"/>
                        <a:t>Typ</a:t>
                      </a:r>
                      <a:r>
                        <a:rPr lang="pl-PL" sz="1200" b="1" dirty="0"/>
                        <a:t> </a:t>
                      </a:r>
                      <a:r>
                        <a:rPr lang="pl-PL" sz="1200" b="1" dirty="0" smtClean="0"/>
                        <a:t>I – brak linii wodoru</a:t>
                      </a:r>
                      <a:endParaRPr lang="pl-PL" sz="1200" b="1" dirty="0"/>
                    </a:p>
                  </a:txBody>
                  <a:tcPr marL="62523" marR="62523" marT="31262" marB="31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558199">
                <a:tc>
                  <a:txBody>
                    <a:bodyPr/>
                    <a:lstStyle/>
                    <a:p>
                      <a:r>
                        <a:rPr lang="pl-PL" sz="1200" b="1" dirty="0" smtClean="0"/>
                        <a:t>Typ</a:t>
                      </a:r>
                      <a:r>
                        <a:rPr lang="pl-PL" sz="1200" b="1" dirty="0"/>
                        <a:t> Ia</a:t>
                      </a:r>
                    </a:p>
                  </a:txBody>
                  <a:tcPr marL="62523" marR="62523" marT="31262" marB="31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 dirty="0" smtClean="0"/>
                        <a:t>Linia krzemu </a:t>
                      </a:r>
                      <a:r>
                        <a:rPr lang="en-US" sz="1200" b="1" dirty="0" smtClean="0"/>
                        <a:t>(Si </a:t>
                      </a:r>
                      <a:r>
                        <a:rPr lang="en-US" sz="1200" b="1" dirty="0"/>
                        <a:t>II) </a:t>
                      </a:r>
                      <a:r>
                        <a:rPr lang="pl-PL" sz="1200" b="1" dirty="0" smtClean="0"/>
                        <a:t>na </a:t>
                      </a:r>
                      <a:r>
                        <a:rPr lang="en-US" sz="1200" b="1" dirty="0" smtClean="0"/>
                        <a:t>615.0</a:t>
                      </a:r>
                      <a:r>
                        <a:rPr lang="en-US" sz="1200" b="1" dirty="0"/>
                        <a:t> nm </a:t>
                      </a:r>
                    </a:p>
                  </a:txBody>
                  <a:tcPr marL="62523" marR="62523" marT="31262" marB="31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58199">
                <a:tc>
                  <a:txBody>
                    <a:bodyPr/>
                    <a:lstStyle/>
                    <a:p>
                      <a:r>
                        <a:rPr lang="pl-PL" sz="1200" b="1" dirty="0" smtClean="0"/>
                        <a:t>Typ</a:t>
                      </a:r>
                      <a:r>
                        <a:rPr lang="pl-PL" sz="1200" b="1" dirty="0"/>
                        <a:t> </a:t>
                      </a:r>
                      <a:r>
                        <a:rPr lang="pl-PL" sz="1200" b="1" dirty="0" err="1"/>
                        <a:t>Ib</a:t>
                      </a:r>
                      <a:endParaRPr lang="pl-PL" sz="1200" b="1" dirty="0"/>
                    </a:p>
                  </a:txBody>
                  <a:tcPr marL="62523" marR="62523" marT="31262" marB="31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 dirty="0" smtClean="0"/>
                        <a:t>Linia</a:t>
                      </a:r>
                      <a:r>
                        <a:rPr lang="pl-PL" sz="1200" b="1" baseline="0" dirty="0" smtClean="0"/>
                        <a:t> helu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/>
                        <a:t>(He I) </a:t>
                      </a:r>
                      <a:r>
                        <a:rPr lang="pl-PL" sz="1200" b="1" dirty="0" smtClean="0"/>
                        <a:t>na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/>
                        <a:t>587.6 nm </a:t>
                      </a:r>
                      <a:r>
                        <a:rPr lang="pl-PL" sz="1200" b="1" dirty="0" smtClean="0"/>
                        <a:t>brak linii absorpcyjnej krzemu w</a:t>
                      </a:r>
                      <a:r>
                        <a:rPr lang="pl-PL" sz="1200" b="1" baseline="0" dirty="0" smtClean="0"/>
                        <a:t> okolicy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dirty="0"/>
                        <a:t>615 </a:t>
                      </a:r>
                      <a:r>
                        <a:rPr lang="en-US" sz="1200" b="1" dirty="0" smtClean="0"/>
                        <a:t>nm</a:t>
                      </a:r>
                      <a:endParaRPr lang="en-US" sz="1200" b="1" dirty="0"/>
                    </a:p>
                  </a:txBody>
                  <a:tcPr marL="62523" marR="62523" marT="31262" marB="31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9384">
                <a:tc>
                  <a:txBody>
                    <a:bodyPr/>
                    <a:lstStyle/>
                    <a:p>
                      <a:r>
                        <a:rPr lang="pl-PL" sz="1200" b="1" dirty="0" smtClean="0"/>
                        <a:t>Typ</a:t>
                      </a:r>
                      <a:r>
                        <a:rPr lang="pl-PL" sz="1200" b="1" dirty="0"/>
                        <a:t> </a:t>
                      </a:r>
                      <a:r>
                        <a:rPr lang="pl-PL" sz="1200" b="1" dirty="0" err="1"/>
                        <a:t>Ic</a:t>
                      </a:r>
                      <a:endParaRPr lang="pl-PL" sz="1200" b="1" dirty="0"/>
                    </a:p>
                  </a:txBody>
                  <a:tcPr marL="62523" marR="62523" marT="31262" marB="31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 dirty="0" smtClean="0"/>
                        <a:t>Słabe lub brak linii helu, brak silnej absorpcji krzemu</a:t>
                      </a:r>
                      <a:endParaRPr lang="en-US" sz="1200" b="1" dirty="0"/>
                    </a:p>
                  </a:txBody>
                  <a:tcPr marL="62523" marR="62523" marT="31262" marB="31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9454">
                <a:tc gridSpan="2">
                  <a:txBody>
                    <a:bodyPr/>
                    <a:lstStyle/>
                    <a:p>
                      <a:pPr algn="ctr"/>
                      <a:r>
                        <a:rPr lang="pl-PL" sz="1200" b="1" dirty="0" smtClean="0"/>
                        <a:t>Typ</a:t>
                      </a:r>
                      <a:r>
                        <a:rPr lang="pl-PL" sz="1200" b="1" dirty="0"/>
                        <a:t> </a:t>
                      </a:r>
                      <a:r>
                        <a:rPr lang="pl-PL" sz="1200" b="1" dirty="0" smtClean="0"/>
                        <a:t>II – obecne linie wodoru</a:t>
                      </a:r>
                      <a:endParaRPr lang="pl-PL" sz="1200" b="1" dirty="0"/>
                    </a:p>
                  </a:txBody>
                  <a:tcPr marL="62523" marR="62523" marT="31262" marB="31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00569">
                <a:tc>
                  <a:txBody>
                    <a:bodyPr/>
                    <a:lstStyle/>
                    <a:p>
                      <a:r>
                        <a:rPr lang="pl-PL" sz="1200" b="1" dirty="0" smtClean="0"/>
                        <a:t>Typ</a:t>
                      </a:r>
                      <a:r>
                        <a:rPr lang="pl-PL" sz="1200" b="1" dirty="0"/>
                        <a:t> IIP</a:t>
                      </a:r>
                    </a:p>
                  </a:txBody>
                  <a:tcPr marL="62523" marR="62523" marT="31262" marB="31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 dirty="0" smtClean="0"/>
                        <a:t>Widoczne</a:t>
                      </a:r>
                      <a:r>
                        <a:rPr lang="pl-PL" sz="1200" b="1" baseline="0" dirty="0" smtClean="0"/>
                        <a:t> plateau na krzywej blasku</a:t>
                      </a:r>
                      <a:endParaRPr lang="en-US" sz="1200" b="1" dirty="0"/>
                    </a:p>
                  </a:txBody>
                  <a:tcPr marL="62523" marR="62523" marT="31262" marB="31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9384">
                <a:tc>
                  <a:txBody>
                    <a:bodyPr/>
                    <a:lstStyle/>
                    <a:p>
                      <a:r>
                        <a:rPr lang="pl-PL" sz="1200" b="1" dirty="0" smtClean="0"/>
                        <a:t>Typ</a:t>
                      </a:r>
                      <a:r>
                        <a:rPr lang="pl-PL" sz="1200" b="1" dirty="0"/>
                        <a:t> IIL</a:t>
                      </a:r>
                    </a:p>
                  </a:txBody>
                  <a:tcPr marL="62523" marR="62523" marT="31262" marB="31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l-PL" sz="1200" b="1" dirty="0" smtClean="0"/>
                        <a:t>Widoczna</a:t>
                      </a:r>
                      <a:r>
                        <a:rPr lang="pl-PL" sz="1200" b="1" baseline="0" dirty="0" smtClean="0"/>
                        <a:t> f</a:t>
                      </a:r>
                      <a:r>
                        <a:rPr lang="pl-PL" sz="1200" b="1" dirty="0" smtClean="0"/>
                        <a:t>aza liniowego spadku jasności</a:t>
                      </a:r>
                      <a:endParaRPr lang="en-US" sz="1200" b="1" dirty="0"/>
                    </a:p>
                  </a:txBody>
                  <a:tcPr marL="62523" marR="62523" marT="31262" marB="3126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285720" y="4214818"/>
            <a:ext cx="12759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smtClean="0"/>
              <a:t>Credit: </a:t>
            </a:r>
            <a:r>
              <a:rPr lang="pl-PL" sz="1200" i="1" dirty="0" smtClean="0"/>
              <a:t>NASA/ESA</a:t>
            </a:r>
            <a:endParaRPr lang="pl-PL" sz="1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500570"/>
            <a:ext cx="3214710" cy="2114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4500570"/>
            <a:ext cx="5205417" cy="2129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rostokąt 9"/>
          <p:cNvSpPr/>
          <p:nvPr/>
        </p:nvSpPr>
        <p:spPr>
          <a:xfrm>
            <a:off x="3714744" y="6581025"/>
            <a:ext cx="7891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err="1" smtClean="0"/>
              <a:t>irfu.cea.fr</a:t>
            </a:r>
            <a:endParaRPr lang="pl-P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2844" y="214290"/>
            <a:ext cx="4211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Promieniowanie elektromagnetyczne </a:t>
            </a:r>
            <a:endParaRPr lang="pl-PL" sz="2000" b="1" dirty="0"/>
          </a:p>
        </p:txBody>
      </p:sp>
      <p:grpSp>
        <p:nvGrpSpPr>
          <p:cNvPr id="7" name="Grupa 6"/>
          <p:cNvGrpSpPr/>
          <p:nvPr/>
        </p:nvGrpSpPr>
        <p:grpSpPr>
          <a:xfrm>
            <a:off x="766297" y="1285860"/>
            <a:ext cx="8091983" cy="4362450"/>
            <a:chOff x="1071538" y="1500174"/>
            <a:chExt cx="8091983" cy="436245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1538" y="1500174"/>
              <a:ext cx="6324595" cy="436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pole tekstowe 4"/>
            <p:cNvSpPr txBox="1"/>
            <p:nvPr/>
          </p:nvSpPr>
          <p:spPr>
            <a:xfrm>
              <a:off x="7429520" y="1571612"/>
              <a:ext cx="1734001" cy="41857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/>
                <a:t>Radio (0.4 </a:t>
              </a:r>
              <a:r>
                <a:rPr lang="pl-PL" sz="1400" b="1" dirty="0" err="1" smtClean="0"/>
                <a:t>GHz</a:t>
              </a:r>
              <a:r>
                <a:rPr lang="pl-PL" sz="1400" b="1" dirty="0" smtClean="0"/>
                <a:t>)</a:t>
              </a:r>
            </a:p>
            <a:p>
              <a:endParaRPr lang="pl-PL" sz="1400" b="1" dirty="0" smtClean="0"/>
            </a:p>
            <a:p>
              <a:r>
                <a:rPr lang="pl-PL" sz="1400" b="1" dirty="0" smtClean="0"/>
                <a:t>Wodór atomowy</a:t>
              </a:r>
            </a:p>
            <a:p>
              <a:endParaRPr lang="pl-PL" sz="1400" b="1" dirty="0" smtClean="0"/>
            </a:p>
            <a:p>
              <a:r>
                <a:rPr lang="pl-PL" sz="1400" b="1" dirty="0" smtClean="0"/>
                <a:t>Radio (2.7 </a:t>
              </a:r>
              <a:r>
                <a:rPr lang="pl-PL" sz="1400" b="1" dirty="0" err="1" smtClean="0"/>
                <a:t>GHz</a:t>
              </a:r>
              <a:r>
                <a:rPr lang="pl-PL" sz="1400" b="1" dirty="0" smtClean="0"/>
                <a:t>)</a:t>
              </a:r>
            </a:p>
            <a:p>
              <a:endParaRPr lang="pl-PL" sz="1400" b="1" dirty="0" smtClean="0"/>
            </a:p>
            <a:p>
              <a:r>
                <a:rPr lang="pl-PL" sz="1400" b="1" dirty="0" smtClean="0"/>
                <a:t>Wodór cząsteczkowy</a:t>
              </a:r>
            </a:p>
            <a:p>
              <a:endParaRPr lang="pl-PL" sz="1400" b="1" dirty="0" smtClean="0"/>
            </a:p>
            <a:p>
              <a:endParaRPr lang="pl-PL" sz="1400" b="1" dirty="0" smtClean="0"/>
            </a:p>
            <a:p>
              <a:endParaRPr lang="pl-PL" sz="1400" b="1" dirty="0" smtClean="0"/>
            </a:p>
            <a:p>
              <a:r>
                <a:rPr lang="pl-PL" sz="1400" b="1" dirty="0" smtClean="0"/>
                <a:t>    Podczerwień</a:t>
              </a:r>
            </a:p>
            <a:p>
              <a:endParaRPr lang="pl-PL" sz="1400" b="1" dirty="0" smtClean="0"/>
            </a:p>
            <a:p>
              <a:endParaRPr lang="pl-PL" sz="1400" b="1" dirty="0" smtClean="0"/>
            </a:p>
            <a:p>
              <a:endParaRPr lang="pl-PL" sz="1400" b="1" dirty="0" smtClean="0"/>
            </a:p>
            <a:p>
              <a:r>
                <a:rPr lang="pl-PL" sz="1400" b="1" dirty="0" smtClean="0"/>
                <a:t>Światło białe</a:t>
              </a:r>
            </a:p>
            <a:p>
              <a:endParaRPr lang="pl-PL" sz="1400" b="1" dirty="0" smtClean="0"/>
            </a:p>
            <a:p>
              <a:r>
                <a:rPr lang="pl-PL" sz="1400" b="1" dirty="0" smtClean="0"/>
                <a:t>Rentgenowskie</a:t>
              </a:r>
            </a:p>
            <a:p>
              <a:endParaRPr lang="pl-PL" sz="1400" b="1" dirty="0" smtClean="0"/>
            </a:p>
            <a:p>
              <a:r>
                <a:rPr lang="pl-PL" sz="1400" b="1" dirty="0" smtClean="0"/>
                <a:t>Gamma</a:t>
              </a:r>
            </a:p>
          </p:txBody>
        </p:sp>
        <p:sp>
          <p:nvSpPr>
            <p:cNvPr id="6" name="Nawias klamrowy zamykający 5"/>
            <p:cNvSpPr/>
            <p:nvPr/>
          </p:nvSpPr>
          <p:spPr>
            <a:xfrm>
              <a:off x="7429520" y="3286124"/>
              <a:ext cx="214314" cy="1143008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2844" y="214290"/>
            <a:ext cx="2126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Supernowe: typ Ia</a:t>
            </a:r>
            <a:endParaRPr lang="pl-PL" sz="2000" b="1" dirty="0"/>
          </a:p>
        </p:txBody>
      </p:sp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4526963" cy="464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233565" y="5715016"/>
            <a:ext cx="31954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err="1" smtClean="0"/>
              <a:t>Illustration</a:t>
            </a:r>
            <a:r>
              <a:rPr lang="pl-PL" sz="1200" dirty="0" smtClean="0"/>
              <a:t> credit</a:t>
            </a:r>
            <a:r>
              <a:rPr lang="nn-NO" sz="1200" dirty="0" smtClean="0"/>
              <a:t>: NASA, ESA and A. Feild (STScI)</a:t>
            </a:r>
            <a:endParaRPr lang="pl-PL" sz="12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4929190" y="1357298"/>
            <a:ext cx="38578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Eksplodujące białe karły, które gwałtownie </a:t>
            </a:r>
          </a:p>
          <a:p>
            <a:r>
              <a:rPr lang="pl-PL" sz="1600" b="1" dirty="0" smtClean="0"/>
              <a:t>przekraczają granicę </a:t>
            </a:r>
            <a:r>
              <a:rPr lang="pl-PL" sz="1600" b="1" dirty="0" err="1" smtClean="0"/>
              <a:t>Chandrasekhara</a:t>
            </a:r>
            <a:endParaRPr lang="pl-PL" sz="1600" b="1" dirty="0" smtClean="0"/>
          </a:p>
          <a:p>
            <a:endParaRPr lang="pl-PL" sz="1600" b="1" dirty="0" smtClean="0"/>
          </a:p>
          <a:p>
            <a:r>
              <a:rPr lang="pl-PL" sz="1600" b="1" dirty="0" smtClean="0"/>
              <a:t>Podobne masy eksplodujących białych </a:t>
            </a:r>
          </a:p>
          <a:p>
            <a:r>
              <a:rPr lang="pl-PL" sz="1600" b="1" dirty="0" smtClean="0"/>
              <a:t>karłów – podobne jasności supernowych – </a:t>
            </a:r>
          </a:p>
          <a:p>
            <a:r>
              <a:rPr lang="pl-PL" sz="1600" b="1" dirty="0" smtClean="0"/>
              <a:t>świece standardowe</a:t>
            </a:r>
          </a:p>
        </p:txBody>
      </p:sp>
      <p:pic>
        <p:nvPicPr>
          <p:cNvPr id="8" name="6km_18rb_42off_rpv1_dens_800x640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072066" y="3357562"/>
            <a:ext cx="3810000" cy="3048000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7367663" y="6357958"/>
            <a:ext cx="13477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err="1" smtClean="0"/>
              <a:t>flash.uchicago.edu</a:t>
            </a:r>
            <a:endParaRPr lang="pl-PL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2844" y="214290"/>
            <a:ext cx="4029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Pozostałości po supernowych: typ Ia</a:t>
            </a:r>
            <a:endParaRPr lang="pl-PL" sz="2000" b="1" dirty="0"/>
          </a:p>
        </p:txBody>
      </p:sp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834210"/>
            <a:ext cx="190500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428596" y="4834606"/>
            <a:ext cx="2281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b="1" dirty="0" smtClean="0"/>
              <a:t>Tycho </a:t>
            </a:r>
            <a:r>
              <a:rPr lang="pl-PL" sz="1400" b="1" dirty="0" err="1" smtClean="0"/>
              <a:t>Brahe</a:t>
            </a:r>
            <a:r>
              <a:rPr lang="pl-PL" sz="1400" b="1" dirty="0" smtClean="0"/>
              <a:t> </a:t>
            </a:r>
          </a:p>
          <a:p>
            <a:pPr algn="ctr"/>
            <a:r>
              <a:rPr lang="pl-PL" sz="1400" b="1" dirty="0" smtClean="0"/>
              <a:t>14.12.1546 r. – 24.10.1601 r.</a:t>
            </a:r>
            <a:endParaRPr lang="pl-PL" sz="1400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000628" y="1214422"/>
            <a:ext cx="1840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11 listopada 1572 r.</a:t>
            </a:r>
            <a:endParaRPr lang="pl-PL" sz="1600" b="1" dirty="0"/>
          </a:p>
        </p:txBody>
      </p:sp>
      <p:pic>
        <p:nvPicPr>
          <p:cNvPr id="10" name="tycho_remnan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214678" y="1643050"/>
            <a:ext cx="5554281" cy="4443424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7215206" y="6072206"/>
            <a:ext cx="15161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smtClean="0"/>
              <a:t>(Oliver Krause, MPIA)</a:t>
            </a:r>
            <a:endParaRPr lang="pl-PL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2844" y="214290"/>
            <a:ext cx="4029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Pozostałości po supernowych: typ Ia</a:t>
            </a:r>
            <a:endParaRPr lang="pl-PL" sz="2000" b="1" dirty="0"/>
          </a:p>
        </p:txBody>
      </p:sp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14422"/>
            <a:ext cx="500066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ole tekstowe 11"/>
          <p:cNvSpPr txBox="1"/>
          <p:nvPr/>
        </p:nvSpPr>
        <p:spPr>
          <a:xfrm>
            <a:off x="5596651" y="1428736"/>
            <a:ext cx="3579698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Dwie fale uderzeniowe wędrujące</a:t>
            </a:r>
          </a:p>
          <a:p>
            <a:r>
              <a:rPr lang="pl-PL" sz="1600" b="1" dirty="0" smtClean="0"/>
              <a:t>na zewnątrz i do wewnątrz pozostałości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Front zewnętrznej fali powinien być </a:t>
            </a:r>
          </a:p>
          <a:p>
            <a:r>
              <a:rPr lang="pl-PL" sz="1600" b="1" dirty="0" smtClean="0"/>
              <a:t>oddalony o około 2 l. św., a obserwacje </a:t>
            </a:r>
          </a:p>
          <a:p>
            <a:r>
              <a:rPr lang="pl-PL" sz="1600" b="1" dirty="0" smtClean="0"/>
              <a:t>chandra pokazują, że jest w odległości </a:t>
            </a:r>
          </a:p>
          <a:p>
            <a:r>
              <a:rPr lang="pl-PL" sz="1600" b="1" dirty="0" smtClean="0"/>
              <a:t>jedynie 0.5 l. św.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Wytłumaczeniem tego faktu może być </a:t>
            </a:r>
          </a:p>
          <a:p>
            <a:r>
              <a:rPr lang="pl-PL" sz="1600" b="1" dirty="0" smtClean="0"/>
              <a:t>transfer energii frontu fali uderzeniowej</a:t>
            </a:r>
          </a:p>
          <a:p>
            <a:r>
              <a:rPr lang="pl-PL" sz="1600" b="1" dirty="0" smtClean="0"/>
              <a:t>na przyspieszenie cząstek do wysokich</a:t>
            </a:r>
          </a:p>
          <a:p>
            <a:r>
              <a:rPr lang="pl-PL" sz="1600" b="1" dirty="0" smtClean="0"/>
              <a:t>energii.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Obserwacje Chandra wskazują, że </a:t>
            </a:r>
          </a:p>
          <a:p>
            <a:r>
              <a:rPr lang="pl-PL" sz="1600" b="1" dirty="0" smtClean="0"/>
              <a:t>źródłem wysokoenergetycznego </a:t>
            </a:r>
          </a:p>
          <a:p>
            <a:r>
              <a:rPr lang="pl-PL" sz="1600" b="1" dirty="0" smtClean="0"/>
              <a:t>promieniowania kosmicznego mogą </a:t>
            </a:r>
          </a:p>
          <a:p>
            <a:r>
              <a:rPr lang="pl-PL" sz="1600" b="1" dirty="0" smtClean="0"/>
              <a:t>być wybuchy supernowych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785926"/>
            <a:ext cx="2075789" cy="2847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ole tekstowe 1"/>
          <p:cNvSpPr txBox="1"/>
          <p:nvPr/>
        </p:nvSpPr>
        <p:spPr>
          <a:xfrm>
            <a:off x="142844" y="214290"/>
            <a:ext cx="4029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Pozostałości po supernowych: typ Ia</a:t>
            </a:r>
            <a:endParaRPr lang="pl-PL" sz="2000" b="1" dirty="0"/>
          </a:p>
        </p:txBody>
      </p:sp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428596" y="4834606"/>
            <a:ext cx="2281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400" b="1" dirty="0" smtClean="0"/>
              <a:t>Johannes Kepler</a:t>
            </a:r>
          </a:p>
          <a:p>
            <a:pPr algn="ctr"/>
            <a:r>
              <a:rPr lang="pl-PL" sz="1400" b="1" dirty="0" smtClean="0"/>
              <a:t>27.12.1571 r. – 15.11.1630 r.</a:t>
            </a:r>
            <a:endParaRPr lang="pl-PL" sz="1400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6766994" y="1804562"/>
            <a:ext cx="2019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9 października 1604 r.</a:t>
            </a:r>
            <a:endParaRPr lang="pl-PL" sz="1600" b="1" dirty="0"/>
          </a:p>
        </p:txBody>
      </p:sp>
      <p:pic>
        <p:nvPicPr>
          <p:cNvPr id="13" name="Obraz 12" descr="Obraz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834920"/>
            <a:ext cx="3429024" cy="2165452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2571736" y="2937687"/>
            <a:ext cx="39290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Green </a:t>
            </a:r>
            <a:r>
              <a:rPr lang="en-US" sz="1200" dirty="0" err="1" smtClean="0"/>
              <a:t>i</a:t>
            </a:r>
            <a:r>
              <a:rPr lang="en-US" sz="1200" dirty="0" smtClean="0"/>
              <a:t> Stephenson</a:t>
            </a:r>
            <a:r>
              <a:rPr lang="pl-PL" sz="1200" dirty="0" smtClean="0"/>
              <a:t> </a:t>
            </a:r>
            <a:r>
              <a:rPr lang="en-US" sz="1200" dirty="0" smtClean="0"/>
              <a:t>2003, Lecture Notes in</a:t>
            </a:r>
            <a:r>
              <a:rPr lang="pl-PL" sz="1200" dirty="0" smtClean="0"/>
              <a:t> </a:t>
            </a:r>
            <a:r>
              <a:rPr lang="en-US" sz="1200" dirty="0" smtClean="0"/>
              <a:t>Physics 598, 7</a:t>
            </a:r>
            <a:endParaRPr lang="pl-PL" sz="1200" dirty="0"/>
          </a:p>
        </p:txBody>
      </p:sp>
      <p:pic>
        <p:nvPicPr>
          <p:cNvPr id="15" name="kepler_zoom_lg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500430" y="3286124"/>
            <a:ext cx="4964917" cy="3309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2844" y="214290"/>
            <a:ext cx="4029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Pozostałości po supernowych: typ Ia</a:t>
            </a:r>
            <a:endParaRPr lang="pl-PL" sz="2000" b="1" dirty="0"/>
          </a:p>
        </p:txBody>
      </p:sp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449452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4786314" y="1285860"/>
            <a:ext cx="4375557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Obserwacje HST pokazują miejsca gdzie front </a:t>
            </a:r>
          </a:p>
          <a:p>
            <a:r>
              <a:rPr lang="pl-PL" sz="1600" b="1" dirty="0" smtClean="0"/>
              <a:t>fali uderzeniowej spotyka gęsty ośrodek.</a:t>
            </a:r>
          </a:p>
          <a:p>
            <a:endParaRPr lang="pl-PL" sz="1600" b="1" dirty="0" smtClean="0"/>
          </a:p>
          <a:p>
            <a:r>
              <a:rPr lang="pl-PL" sz="1600" b="1" dirty="0" err="1" smtClean="0"/>
              <a:t>Spitzer</a:t>
            </a:r>
            <a:r>
              <a:rPr lang="pl-PL" sz="1600" b="1" dirty="0" smtClean="0"/>
              <a:t> pokazuje promieniowanie podczerwone</a:t>
            </a:r>
          </a:p>
          <a:p>
            <a:r>
              <a:rPr lang="pl-PL" sz="1600" b="1" dirty="0" smtClean="0"/>
              <a:t>pochodzące od pyłu podgrzanego przez front fali </a:t>
            </a:r>
          </a:p>
          <a:p>
            <a:r>
              <a:rPr lang="pl-PL" sz="1600" b="1" dirty="0" smtClean="0"/>
              <a:t>uderzeniowej.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Najgorętszy ośrodek (kolor niebieski) znajduje się</a:t>
            </a:r>
          </a:p>
          <a:p>
            <a:r>
              <a:rPr lang="pl-PL" sz="1600" b="1" dirty="0" smtClean="0"/>
              <a:t>tuż za frontem fali uderzeniowej. Związany jest </a:t>
            </a:r>
          </a:p>
          <a:p>
            <a:r>
              <a:rPr lang="pl-PL" sz="1600" b="1" dirty="0" smtClean="0"/>
              <a:t>z cząstkami przyspieszonymi na froncie fali </a:t>
            </a:r>
          </a:p>
          <a:p>
            <a:r>
              <a:rPr lang="pl-PL" sz="1600" b="1" dirty="0" smtClean="0"/>
              <a:t>uderzeniowej, które wirują dookoła linii sił pola </a:t>
            </a:r>
          </a:p>
          <a:p>
            <a:r>
              <a:rPr lang="pl-PL" sz="1600" b="1" dirty="0" smtClean="0"/>
              <a:t>magnetycznego.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Nieco chłodniejsze obszary (kolor zielony) </a:t>
            </a:r>
          </a:p>
          <a:p>
            <a:r>
              <a:rPr lang="pl-PL" sz="1600" b="1" dirty="0" smtClean="0"/>
              <a:t>pochodzą od podgrzanej plazmy eksplodującej</a:t>
            </a:r>
          </a:p>
          <a:p>
            <a:r>
              <a:rPr lang="pl-PL" sz="1600" b="1" dirty="0" smtClean="0"/>
              <a:t>gwiazdy.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Dokładna analiza obfitości pierwiastków w </a:t>
            </a:r>
          </a:p>
          <a:p>
            <a:r>
              <a:rPr lang="pl-PL" sz="1600" b="1" dirty="0" smtClean="0"/>
              <a:t>pozostałościach (Chandra) wskazuje, że była </a:t>
            </a:r>
          </a:p>
          <a:p>
            <a:r>
              <a:rPr lang="pl-PL" sz="1600" b="1" dirty="0" smtClean="0"/>
              <a:t>to supernowa typu </a:t>
            </a:r>
            <a:r>
              <a:rPr lang="pl-PL" sz="1600" b="1" dirty="0" err="1" smtClean="0"/>
              <a:t>Ia</a:t>
            </a:r>
            <a:endParaRPr lang="pl-PL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2844" y="214290"/>
            <a:ext cx="3143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Supernowe: typ </a:t>
            </a:r>
            <a:r>
              <a:rPr lang="pl-PL" sz="2000" b="1" dirty="0" err="1" smtClean="0"/>
              <a:t>Ib</a:t>
            </a:r>
            <a:r>
              <a:rPr lang="pl-PL" sz="2000" b="1" dirty="0" smtClean="0"/>
              <a:t>, </a:t>
            </a:r>
            <a:r>
              <a:rPr lang="pl-PL" sz="2000" b="1" dirty="0" err="1" smtClean="0"/>
              <a:t>Ic</a:t>
            </a:r>
            <a:r>
              <a:rPr lang="pl-PL" sz="2000" b="1" dirty="0" smtClean="0"/>
              <a:t> oraz II</a:t>
            </a:r>
            <a:endParaRPr lang="pl-PL" sz="2000" b="1" dirty="0"/>
          </a:p>
        </p:txBody>
      </p:sp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1571612"/>
            <a:ext cx="385765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7715272" y="5429264"/>
            <a:ext cx="12180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err="1" smtClean="0"/>
              <a:t>Author</a:t>
            </a:r>
            <a:r>
              <a:rPr lang="pl-PL" sz="1200" dirty="0" smtClean="0"/>
              <a:t>: R. J. Hall</a:t>
            </a:r>
            <a:endParaRPr lang="pl-PL" sz="12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71406" y="1357298"/>
          <a:ext cx="5015790" cy="4125752"/>
        </p:xfrm>
        <a:graphic>
          <a:graphicData uri="http://schemas.openxmlformats.org/drawingml/2006/table">
            <a:tbl>
              <a:tblPr/>
              <a:tblGrid>
                <a:gridCol w="928694"/>
                <a:gridCol w="1143010"/>
                <a:gridCol w="1071568"/>
                <a:gridCol w="869360"/>
                <a:gridCol w="1003158"/>
              </a:tblGrid>
              <a:tr h="211117">
                <a:tc rowSpan="2"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Źródło</a:t>
                      </a:r>
                      <a:r>
                        <a:rPr lang="pl-PL" sz="1400" b="1" baseline="0" dirty="0" smtClean="0"/>
                        <a:t> energii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Główny</a:t>
                      </a:r>
                      <a:r>
                        <a:rPr lang="pl-PL" sz="1400" b="1" baseline="0" dirty="0" smtClean="0"/>
                        <a:t> produkt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Gwiazda o masie 25 </a:t>
                      </a:r>
                      <a:r>
                        <a:rPr lang="pl-PL" sz="1400" b="1" dirty="0" err="1"/>
                        <a:t>M</a:t>
                      </a:r>
                      <a:r>
                        <a:rPr lang="pl-PL" sz="1400" b="1" baseline="-25000" dirty="0" err="1"/>
                        <a:t>☉</a:t>
                      </a:r>
                      <a:r>
                        <a:rPr lang="pl-PL" sz="1400" b="1" dirty="0"/>
                        <a:t> </a:t>
                      </a: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52779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Temperatura</a:t>
                      </a:r>
                      <a:r>
                        <a:rPr lang="pl-PL" sz="1400" b="1" baseline="0" dirty="0" smtClean="0"/>
                        <a:t> [K]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gęstość</a:t>
                      </a:r>
                      <a:r>
                        <a:rPr lang="pl-PL" sz="1400" b="1" dirty="0"/>
                        <a:t/>
                      </a:r>
                      <a:br>
                        <a:rPr lang="pl-PL" sz="1400" b="1" dirty="0"/>
                      </a:br>
                      <a:r>
                        <a:rPr lang="pl-PL" sz="1400" b="1" dirty="0"/>
                        <a:t>(g/cm</a:t>
                      </a:r>
                      <a:r>
                        <a:rPr lang="pl-PL" sz="1400" b="1" baseline="30000" dirty="0"/>
                        <a:t>3</a:t>
                      </a:r>
                      <a:r>
                        <a:rPr lang="pl-PL" sz="1400" b="1" dirty="0"/>
                        <a:t>)</a:t>
                      </a: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trwanie 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27792">
                <a:tc>
                  <a:txBody>
                    <a:bodyPr/>
                    <a:lstStyle/>
                    <a:p>
                      <a:pPr algn="ctr"/>
                      <a:r>
                        <a:rPr lang="pl-PL" sz="1400" b="1" smtClean="0"/>
                        <a:t>palenie </a:t>
                      </a:r>
                      <a:r>
                        <a:rPr lang="pl-PL" sz="1400" b="1" dirty="0" smtClean="0"/>
                        <a:t>wodoru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hel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7×10</a:t>
                      </a:r>
                      <a:r>
                        <a:rPr lang="pl-PL" sz="1400" b="1" baseline="30000" dirty="0"/>
                        <a:t>7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10</a:t>
                      </a: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10</a:t>
                      </a:r>
                      <a:r>
                        <a:rPr lang="pl-PL" sz="1400" b="1" baseline="30000" dirty="0"/>
                        <a:t>7</a:t>
                      </a:r>
                      <a:r>
                        <a:rPr lang="pl-PL" sz="1400" b="1" dirty="0"/>
                        <a:t> </a:t>
                      </a:r>
                      <a:r>
                        <a:rPr lang="pl-PL" sz="1400" b="1" dirty="0" smtClean="0"/>
                        <a:t>lat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27792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reakcja</a:t>
                      </a:r>
                      <a:r>
                        <a:rPr lang="pl-PL" sz="1400" b="1" baseline="0" dirty="0" smtClean="0"/>
                        <a:t> 3</a:t>
                      </a:r>
                      <a:r>
                        <a:rPr lang="el-GR" sz="1400" b="1" baseline="0" dirty="0" smtClean="0"/>
                        <a:t>α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węgiel,</a:t>
                      </a:r>
                      <a:r>
                        <a:rPr lang="pl-PL" sz="1400" b="1" baseline="0" dirty="0" smtClean="0"/>
                        <a:t> tlen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/>
                        <a:t>2×10</a:t>
                      </a:r>
                      <a:r>
                        <a:rPr lang="pl-PL" sz="1400" b="1" baseline="30000"/>
                        <a:t>8</a:t>
                      </a:r>
                      <a:endParaRPr lang="pl-PL" sz="1400" b="1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2000</a:t>
                      </a: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10</a:t>
                      </a:r>
                      <a:r>
                        <a:rPr lang="pl-PL" sz="1400" b="1" baseline="30000" dirty="0"/>
                        <a:t>6</a:t>
                      </a:r>
                      <a:r>
                        <a:rPr lang="pl-PL" sz="1400" b="1" dirty="0"/>
                        <a:t> </a:t>
                      </a:r>
                      <a:r>
                        <a:rPr lang="pl-PL" sz="1400" b="1" dirty="0" smtClean="0"/>
                        <a:t>lat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27792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palenie</a:t>
                      </a:r>
                      <a:r>
                        <a:rPr lang="pl-PL" sz="1400" b="1" baseline="0" dirty="0" smtClean="0"/>
                        <a:t> węgla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Ne, Na, Mg, Al</a:t>
                      </a: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8×10</a:t>
                      </a:r>
                      <a:r>
                        <a:rPr lang="pl-PL" sz="1400" b="1" baseline="30000" dirty="0"/>
                        <a:t>8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10</a:t>
                      </a:r>
                      <a:r>
                        <a:rPr lang="pl-PL" sz="1400" b="1" baseline="30000" dirty="0"/>
                        <a:t>6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10</a:t>
                      </a:r>
                      <a:r>
                        <a:rPr lang="pl-PL" sz="1400" b="1" baseline="30000" dirty="0"/>
                        <a:t>3</a:t>
                      </a:r>
                      <a:r>
                        <a:rPr lang="pl-PL" sz="1400" b="1" dirty="0"/>
                        <a:t> </a:t>
                      </a:r>
                      <a:r>
                        <a:rPr lang="pl-PL" sz="1400" b="1" dirty="0" smtClean="0"/>
                        <a:t>lat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27792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palenie neonu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O, Mg</a:t>
                      </a: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1.6×10</a:t>
                      </a:r>
                      <a:r>
                        <a:rPr lang="pl-PL" sz="1400" b="1" baseline="30000" dirty="0"/>
                        <a:t>9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10</a:t>
                      </a:r>
                      <a:r>
                        <a:rPr lang="pl-PL" sz="1400" b="1" baseline="30000" dirty="0"/>
                        <a:t>7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3 </a:t>
                      </a:r>
                      <a:r>
                        <a:rPr lang="pl-PL" sz="1400" b="1" dirty="0" smtClean="0"/>
                        <a:t>lata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27792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palenie tlenu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Si, S, Ar, Ca</a:t>
                      </a:r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1.8×10</a:t>
                      </a:r>
                      <a:r>
                        <a:rPr lang="pl-PL" sz="1400" b="1" baseline="30000" dirty="0"/>
                        <a:t>9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10</a:t>
                      </a:r>
                      <a:r>
                        <a:rPr lang="pl-PL" sz="1400" b="1" baseline="30000" dirty="0"/>
                        <a:t>7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0.3 </a:t>
                      </a:r>
                      <a:r>
                        <a:rPr lang="pl-PL" sz="1400" b="1" dirty="0" smtClean="0"/>
                        <a:t>roku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86130"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palenie krzemu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nikiel (</a:t>
                      </a:r>
                      <a:r>
                        <a:rPr lang="pl-PL" sz="1400" b="1" dirty="0" err="1" smtClean="0"/>
                        <a:t>rozpadajacy</a:t>
                      </a:r>
                      <a:r>
                        <a:rPr lang="pl-PL" sz="1400" b="1" baseline="0" dirty="0" smtClean="0"/>
                        <a:t> się do żelaza</a:t>
                      </a:r>
                      <a:r>
                        <a:rPr lang="pl-PL" sz="1400" b="1" dirty="0" smtClean="0"/>
                        <a:t>)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/>
                        <a:t>2.5×10</a:t>
                      </a:r>
                      <a:r>
                        <a:rPr lang="pl-PL" sz="1400" b="1" baseline="30000"/>
                        <a:t>9</a:t>
                      </a:r>
                      <a:endParaRPr lang="pl-PL" sz="1400" b="1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10</a:t>
                      </a:r>
                      <a:r>
                        <a:rPr lang="pl-PL" sz="1400" b="1" baseline="30000" dirty="0"/>
                        <a:t>8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5 </a:t>
                      </a:r>
                      <a:r>
                        <a:rPr lang="pl-PL" sz="1400" b="1" dirty="0" smtClean="0"/>
                        <a:t>dni</a:t>
                      </a:r>
                      <a:endParaRPr lang="pl-PL" sz="1400" b="1" dirty="0"/>
                    </a:p>
                  </a:txBody>
                  <a:tcPr marL="52779" marR="52779" marT="26390" marB="263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2844" y="214290"/>
            <a:ext cx="3143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Supernowe: typ </a:t>
            </a:r>
            <a:r>
              <a:rPr lang="pl-PL" sz="2000" b="1" dirty="0" err="1" smtClean="0"/>
              <a:t>Ib</a:t>
            </a:r>
            <a:r>
              <a:rPr lang="pl-PL" sz="2000" b="1" dirty="0" smtClean="0"/>
              <a:t>, </a:t>
            </a:r>
            <a:r>
              <a:rPr lang="pl-PL" sz="2000" b="1" dirty="0" err="1" smtClean="0"/>
              <a:t>Ic</a:t>
            </a:r>
            <a:r>
              <a:rPr lang="pl-PL" sz="2000" b="1" dirty="0" smtClean="0"/>
              <a:t> oraz II</a:t>
            </a:r>
            <a:endParaRPr lang="pl-PL" sz="2000" b="1" dirty="0"/>
          </a:p>
        </p:txBody>
      </p:sp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6" y="1000108"/>
            <a:ext cx="45720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214282" y="4429132"/>
            <a:ext cx="11841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err="1" smtClean="0"/>
              <a:t>Author</a:t>
            </a:r>
            <a:r>
              <a:rPr lang="pl-PL" sz="1200" dirty="0" smtClean="0"/>
              <a:t>: R.J. Hall</a:t>
            </a:r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214960" y="4929198"/>
            <a:ext cx="53571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Po utworzeniu jądra żelazowego reakcje w centrum ustają. 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Jądro zapada się do gwiazdy neutronowej lub czarnej dziury. 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Zewnętrzne warstwy odbijają się od sztywnego obiektu </a:t>
            </a:r>
          </a:p>
          <a:p>
            <a:r>
              <a:rPr lang="pl-PL" sz="1600" b="1" dirty="0" smtClean="0"/>
              <a:t>powstającego wewnątrz (jak odbić się od czarnej dziury?)</a:t>
            </a:r>
            <a:endParaRPr lang="pl-PL" sz="1600" b="1" dirty="0"/>
          </a:p>
        </p:txBody>
      </p:sp>
      <p:pic>
        <p:nvPicPr>
          <p:cNvPr id="11" name="casa_sne_lg_web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786314" y="1000108"/>
            <a:ext cx="4250537" cy="2833692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3643314"/>
            <a:ext cx="3037424" cy="292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rostokąt 11"/>
          <p:cNvSpPr/>
          <p:nvPr/>
        </p:nvSpPr>
        <p:spPr>
          <a:xfrm>
            <a:off x="6643702" y="6581001"/>
            <a:ext cx="22882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smtClean="0"/>
              <a:t>Credit: NASA/McGill/</a:t>
            </a:r>
            <a:r>
              <a:rPr lang="pl-PL" sz="1200" dirty="0" err="1" smtClean="0"/>
              <a:t>V.Kaspi</a:t>
            </a:r>
            <a:r>
              <a:rPr lang="pl-PL" sz="1200" dirty="0" smtClean="0"/>
              <a:t> et al.</a:t>
            </a:r>
            <a:endParaRPr lang="pl-PL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142984"/>
            <a:ext cx="4000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4572000" y="1071546"/>
            <a:ext cx="4519058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SN2006GY</a:t>
            </a:r>
          </a:p>
          <a:p>
            <a:r>
              <a:rPr lang="pl-PL" sz="1600" b="1" dirty="0" smtClean="0"/>
              <a:t>Jedna z najjaśniejszych supernowych kiedykolwiek </a:t>
            </a:r>
          </a:p>
          <a:p>
            <a:r>
              <a:rPr lang="pl-PL" sz="1600" b="1" dirty="0" smtClean="0"/>
              <a:t>obserwowanych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Obserwacje rentgenowskie pozwoliły stwierdzić,</a:t>
            </a:r>
          </a:p>
          <a:p>
            <a:r>
              <a:rPr lang="pl-PL" sz="1600" b="1" dirty="0" smtClean="0"/>
              <a:t>że eksplodowała bardzo masywna gwiazda, a nie </a:t>
            </a:r>
          </a:p>
          <a:p>
            <a:r>
              <a:rPr lang="pl-PL" sz="1600" b="1" dirty="0" smtClean="0"/>
              <a:t>biały karzeł (świeciła zbyt słabo w zakresie </a:t>
            </a:r>
          </a:p>
          <a:p>
            <a:r>
              <a:rPr lang="pl-PL" sz="1600" b="1" dirty="0" smtClean="0"/>
              <a:t>rentgenowskim)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Masa ok. 150 </a:t>
            </a:r>
            <a:r>
              <a:rPr lang="pl-PL" sz="1600" b="1" dirty="0" err="1" smtClean="0"/>
              <a:t>M</a:t>
            </a:r>
            <a:r>
              <a:rPr lang="pl-PL" sz="1600" b="1" baseline="-25000" dirty="0" err="1" smtClean="0"/>
              <a:t>☉</a:t>
            </a:r>
            <a:r>
              <a:rPr lang="pl-PL" sz="1600" b="1" dirty="0" smtClean="0"/>
              <a:t>  – typ supernowych, które były </a:t>
            </a:r>
          </a:p>
          <a:p>
            <a:r>
              <a:rPr lang="pl-PL" sz="1600" b="1" dirty="0" smtClean="0"/>
              <a:t>bardziej powszechne w młodym Wszechświecie</a:t>
            </a:r>
            <a:endParaRPr lang="pl-PL" sz="1600" b="1" dirty="0"/>
          </a:p>
        </p:txBody>
      </p:sp>
      <p:pic>
        <p:nvPicPr>
          <p:cNvPr id="8" name="sn2006gy_anim_lg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714852" y="3857628"/>
            <a:ext cx="4286280" cy="2857520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714348" y="5280740"/>
            <a:ext cx="32338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NGC1260 w podczerwieni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Słabe źródło to centrum galaktyki, a</a:t>
            </a:r>
          </a:p>
          <a:p>
            <a:r>
              <a:rPr lang="pl-PL" sz="1600" b="1" dirty="0" smtClean="0"/>
              <a:t>jasne to supernowa</a:t>
            </a:r>
            <a:endParaRPr lang="pl-PL" sz="1600" b="1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142844" y="214290"/>
            <a:ext cx="4977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Pozostałości po supernowych: typ </a:t>
            </a:r>
            <a:r>
              <a:rPr lang="pl-PL" sz="2000" b="1" dirty="0" err="1" smtClean="0"/>
              <a:t>Ib</a:t>
            </a:r>
            <a:r>
              <a:rPr lang="pl-PL" sz="2000" b="1" dirty="0" smtClean="0"/>
              <a:t>, c oraz II</a:t>
            </a:r>
            <a:endParaRPr lang="pl-PL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142844" y="214290"/>
            <a:ext cx="1387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Eta </a:t>
            </a:r>
            <a:r>
              <a:rPr lang="pl-PL" sz="2000" b="1" dirty="0" err="1" smtClean="0"/>
              <a:t>Carinae</a:t>
            </a:r>
            <a:endParaRPr lang="pl-PL" sz="20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4286280" cy="3347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142844" y="428625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200" dirty="0" smtClean="0"/>
              <a:t>Credit: </a:t>
            </a:r>
            <a:r>
              <a:rPr lang="pl-PL" sz="1200" dirty="0" err="1" smtClean="0"/>
              <a:t>X-ray</a:t>
            </a:r>
            <a:r>
              <a:rPr lang="pl-PL" sz="1200" dirty="0" smtClean="0"/>
              <a:t>: NASA/CXC/GSFC/</a:t>
            </a:r>
            <a:r>
              <a:rPr lang="pl-PL" sz="1200" dirty="0" err="1" smtClean="0"/>
              <a:t>M.Corcoran</a:t>
            </a:r>
            <a:r>
              <a:rPr lang="pl-PL" sz="1200" dirty="0" smtClean="0"/>
              <a:t> et al.; </a:t>
            </a:r>
            <a:r>
              <a:rPr lang="pl-PL" sz="1200" dirty="0" err="1" smtClean="0"/>
              <a:t>Optical</a:t>
            </a:r>
            <a:r>
              <a:rPr lang="pl-PL" sz="1200" dirty="0" smtClean="0"/>
              <a:t>: NASA/</a:t>
            </a:r>
            <a:r>
              <a:rPr lang="pl-PL" sz="1200" dirty="0" err="1" smtClean="0"/>
              <a:t>STScI</a:t>
            </a:r>
            <a:endParaRPr lang="pl-PL" sz="12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714620"/>
            <a:ext cx="4056628" cy="3786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5000628" y="1142984"/>
            <a:ext cx="31637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Masa od 100 do 150 </a:t>
            </a:r>
            <a:r>
              <a:rPr lang="pl-PL" sz="1600" b="1" dirty="0" err="1" smtClean="0"/>
              <a:t>M</a:t>
            </a:r>
            <a:r>
              <a:rPr lang="pl-PL" sz="1600" b="1" baseline="-25000" dirty="0" err="1" smtClean="0"/>
              <a:t>☉</a:t>
            </a:r>
            <a:r>
              <a:rPr lang="pl-PL" sz="1600" b="1" dirty="0" smtClean="0"/>
              <a:t> 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Bardzo podobna do gwiazdy, która </a:t>
            </a:r>
          </a:p>
          <a:p>
            <a:r>
              <a:rPr lang="pl-PL" sz="1600" b="1" dirty="0" smtClean="0"/>
              <a:t>eksplodowała jako SN2006GY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443006" y="5143512"/>
            <a:ext cx="1485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Niebieski – HST</a:t>
            </a:r>
          </a:p>
          <a:p>
            <a:r>
              <a:rPr lang="pl-PL" sz="1600" b="1" dirty="0" smtClean="0"/>
              <a:t>Żółty - Chandra</a:t>
            </a:r>
            <a:endParaRPr lang="pl-PL" sz="1600" b="1" dirty="0"/>
          </a:p>
        </p:txBody>
      </p:sp>
      <p:sp>
        <p:nvSpPr>
          <p:cNvPr id="14" name="Strzałka w górę 13"/>
          <p:cNvSpPr/>
          <p:nvPr/>
        </p:nvSpPr>
        <p:spPr>
          <a:xfrm>
            <a:off x="2143108" y="4714884"/>
            <a:ext cx="142876" cy="28575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142844" y="214290"/>
            <a:ext cx="4977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Pozostałości po supernowych: typ </a:t>
            </a:r>
            <a:r>
              <a:rPr lang="pl-PL" sz="2000" b="1" dirty="0" err="1" smtClean="0"/>
              <a:t>Ib</a:t>
            </a:r>
            <a:r>
              <a:rPr lang="pl-PL" sz="2000" b="1" dirty="0" smtClean="0"/>
              <a:t>, c oraz II</a:t>
            </a:r>
            <a:endParaRPr lang="pl-PL" sz="2000" b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5500694" y="1000108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/>
              <a:t>Cassiopeia</a:t>
            </a:r>
            <a:r>
              <a:rPr lang="pl-PL" b="1" dirty="0" smtClean="0"/>
              <a:t> A</a:t>
            </a:r>
            <a:endParaRPr lang="pl-PL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500174"/>
            <a:ext cx="6105119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rostokąt 12"/>
          <p:cNvSpPr/>
          <p:nvPr/>
        </p:nvSpPr>
        <p:spPr>
          <a:xfrm>
            <a:off x="5500694" y="6215082"/>
            <a:ext cx="3500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Credit: X-ray: NASA/CXC/SAO; Optical: NASA/</a:t>
            </a:r>
            <a:r>
              <a:rPr lang="en-US" sz="1200" dirty="0" err="1" smtClean="0"/>
              <a:t>STScI</a:t>
            </a:r>
            <a:r>
              <a:rPr lang="en-US" sz="1200" dirty="0" smtClean="0"/>
              <a:t>; </a:t>
            </a:r>
            <a:endParaRPr lang="pl-PL" sz="1200" dirty="0" smtClean="0"/>
          </a:p>
          <a:p>
            <a:r>
              <a:rPr lang="en-US" sz="1200" dirty="0" smtClean="0"/>
              <a:t>Infrared: NASA/JPL-Caltech/Steward/</a:t>
            </a:r>
            <a:r>
              <a:rPr lang="en-US" sz="1200" dirty="0" err="1" smtClean="0"/>
              <a:t>O.Krause</a:t>
            </a:r>
            <a:r>
              <a:rPr lang="en-US" sz="1200" dirty="0" smtClean="0"/>
              <a:t> et al.</a:t>
            </a:r>
            <a:endParaRPr lang="pl-PL" sz="1200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142844" y="1571612"/>
            <a:ext cx="263546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Wybuch masywnej </a:t>
            </a:r>
          </a:p>
          <a:p>
            <a:r>
              <a:rPr lang="pl-PL" sz="1600" b="1" dirty="0" smtClean="0"/>
              <a:t>gwiazdy, który nastąpił </a:t>
            </a:r>
          </a:p>
          <a:p>
            <a:r>
              <a:rPr lang="pl-PL" sz="1600" b="1" dirty="0" smtClean="0"/>
              <a:t>ok. 300 lat temu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Kolory:</a:t>
            </a:r>
          </a:p>
          <a:p>
            <a:pPr>
              <a:lnSpc>
                <a:spcPct val="150000"/>
              </a:lnSpc>
            </a:pPr>
            <a:r>
              <a:rPr lang="pl-PL" sz="1600" b="1" dirty="0" smtClean="0"/>
              <a:t>czerwony – </a:t>
            </a:r>
            <a:r>
              <a:rPr lang="pl-PL" sz="1600" b="1" dirty="0" err="1" smtClean="0"/>
              <a:t>Spitzer</a:t>
            </a:r>
            <a:r>
              <a:rPr lang="pl-PL" sz="1600" b="1" dirty="0" smtClean="0"/>
              <a:t> (~280 K)</a:t>
            </a:r>
          </a:p>
          <a:p>
            <a:pPr>
              <a:lnSpc>
                <a:spcPct val="150000"/>
              </a:lnSpc>
            </a:pPr>
            <a:r>
              <a:rPr lang="pl-PL" sz="1600" b="1" dirty="0" smtClean="0"/>
              <a:t>żółty – HST (10 000 K)</a:t>
            </a:r>
          </a:p>
          <a:p>
            <a:pPr>
              <a:lnSpc>
                <a:spcPct val="150000"/>
              </a:lnSpc>
            </a:pPr>
            <a:r>
              <a:rPr lang="pl-PL" sz="1600" b="1" dirty="0" smtClean="0"/>
              <a:t>zielony i niebieski – Chandra </a:t>
            </a:r>
          </a:p>
          <a:p>
            <a:r>
              <a:rPr lang="pl-PL" sz="1600" b="1" dirty="0" smtClean="0"/>
              <a:t>	                 (10</a:t>
            </a:r>
            <a:r>
              <a:rPr lang="pl-PL" sz="1600" b="1" baseline="30000" dirty="0" smtClean="0"/>
              <a:t>6</a:t>
            </a:r>
            <a:r>
              <a:rPr lang="pl-PL" sz="1600" b="1" dirty="0" smtClean="0"/>
              <a:t> K)</a:t>
            </a:r>
            <a:endParaRPr lang="pl-PL" sz="1600" b="1" dirty="0"/>
          </a:p>
        </p:txBody>
      </p:sp>
      <p:pic>
        <p:nvPicPr>
          <p:cNvPr id="15" name="sn_to_casa_lg_web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42844" y="4381490"/>
            <a:ext cx="3286148" cy="2190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2844" y="214290"/>
            <a:ext cx="3683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Promieniowanie rentgenowskie</a:t>
            </a:r>
            <a:endParaRPr lang="pl-PL" sz="2000" b="1" dirty="0"/>
          </a:p>
        </p:txBody>
      </p:sp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071546"/>
            <a:ext cx="2071702" cy="286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4500570"/>
            <a:ext cx="1285884" cy="2014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rostokąt 9"/>
          <p:cNvSpPr/>
          <p:nvPr/>
        </p:nvSpPr>
        <p:spPr>
          <a:xfrm>
            <a:off x="142844" y="3929066"/>
            <a:ext cx="25851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b="1" dirty="0" smtClean="0"/>
              <a:t>Wilhelm </a:t>
            </a:r>
            <a:r>
              <a:rPr lang="pl-PL" sz="1600" b="1" dirty="0" err="1" smtClean="0"/>
              <a:t>Röntgen</a:t>
            </a:r>
            <a:endParaRPr lang="pl-PL" sz="1600" b="1" dirty="0" smtClean="0"/>
          </a:p>
          <a:p>
            <a:pPr algn="ctr"/>
            <a:r>
              <a:rPr lang="pl-PL" sz="1600" b="1" dirty="0" smtClean="0"/>
              <a:t>27.03.1845 r. -  10.02.1923 r.</a:t>
            </a:r>
            <a:endParaRPr lang="pl-PL" sz="1600" b="1" dirty="0"/>
          </a:p>
        </p:txBody>
      </p:sp>
      <p:pic>
        <p:nvPicPr>
          <p:cNvPr id="11" name="photon_emission_lg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357554" y="1071546"/>
            <a:ext cx="4857784" cy="3238523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4071934" y="4429132"/>
            <a:ext cx="47959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promieniowanie rentgenowskie:</a:t>
            </a:r>
          </a:p>
          <a:p>
            <a:endParaRPr lang="pl-PL" b="1" dirty="0" smtClean="0"/>
          </a:p>
          <a:p>
            <a:r>
              <a:rPr lang="pl-PL" b="1" dirty="0" smtClean="0"/>
              <a:t>			- termiczne</a:t>
            </a:r>
          </a:p>
          <a:p>
            <a:r>
              <a:rPr lang="pl-PL" b="1" dirty="0" smtClean="0"/>
              <a:t>			- hamowania</a:t>
            </a:r>
          </a:p>
          <a:p>
            <a:r>
              <a:rPr lang="pl-PL" b="1" dirty="0" smtClean="0"/>
              <a:t>			- synchrotronowe</a:t>
            </a:r>
          </a:p>
          <a:p>
            <a:r>
              <a:rPr lang="pl-PL" b="1" dirty="0" smtClean="0"/>
              <a:t>			- charakterystyczne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5109105"/>
            <a:ext cx="2643206" cy="1391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142844" y="214290"/>
            <a:ext cx="4977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Pozostałości po supernowych: typ </a:t>
            </a:r>
            <a:r>
              <a:rPr lang="pl-PL" sz="2000" b="1" dirty="0" err="1" smtClean="0"/>
              <a:t>Ib</a:t>
            </a:r>
            <a:r>
              <a:rPr lang="pl-PL" sz="2000" b="1" dirty="0" smtClean="0"/>
              <a:t>, c oraz II</a:t>
            </a:r>
            <a:endParaRPr lang="pl-PL" sz="2000" b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5500694" y="1000108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/>
              <a:t>Cassiopeia</a:t>
            </a:r>
            <a:r>
              <a:rPr lang="pl-PL" b="1" dirty="0" smtClean="0"/>
              <a:t> A</a:t>
            </a:r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1785926"/>
            <a:ext cx="4000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6858016" y="1428736"/>
            <a:ext cx="703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krzem</a:t>
            </a:r>
            <a:endParaRPr lang="pl-PL" sz="1600" b="1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4786314" y="5786454"/>
            <a:ext cx="656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wapń</a:t>
            </a:r>
            <a:endParaRPr lang="pl-PL" sz="1600" b="1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6796213" y="5786454"/>
            <a:ext cx="704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żelazo</a:t>
            </a:r>
            <a:endParaRPr lang="pl-PL" sz="1600" b="1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4349026" y="1428736"/>
            <a:ext cx="165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szerokopasmowy</a:t>
            </a:r>
            <a:endParaRPr lang="pl-PL" sz="1600" b="1" dirty="0"/>
          </a:p>
        </p:txBody>
      </p:sp>
      <p:sp>
        <p:nvSpPr>
          <p:cNvPr id="18" name="Prostokąt 17"/>
          <p:cNvSpPr/>
          <p:nvPr/>
        </p:nvSpPr>
        <p:spPr>
          <a:xfrm>
            <a:off x="6643702" y="6581001"/>
            <a:ext cx="23357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smtClean="0"/>
              <a:t>Credit: NASA/GSFC/</a:t>
            </a:r>
            <a:r>
              <a:rPr lang="pl-PL" sz="1200" dirty="0" err="1" smtClean="0"/>
              <a:t>U.Hwang</a:t>
            </a:r>
            <a:r>
              <a:rPr lang="pl-PL" sz="1200" dirty="0" smtClean="0"/>
              <a:t> et al.</a:t>
            </a:r>
            <a:endParaRPr lang="pl-PL" sz="1200" dirty="0"/>
          </a:p>
        </p:txBody>
      </p:sp>
      <p:sp>
        <p:nvSpPr>
          <p:cNvPr id="19" name="pole tekstowe 18"/>
          <p:cNvSpPr txBox="1"/>
          <p:nvPr/>
        </p:nvSpPr>
        <p:spPr>
          <a:xfrm>
            <a:off x="142844" y="928670"/>
            <a:ext cx="4008790" cy="357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Obraz wykonany w szerokim zakresie</a:t>
            </a:r>
          </a:p>
          <a:p>
            <a:r>
              <a:rPr lang="pl-PL" sz="1600" b="1" dirty="0" smtClean="0"/>
              <a:t>widma jest najbardziej symetryczny – </a:t>
            </a:r>
          </a:p>
          <a:p>
            <a:r>
              <a:rPr lang="pl-PL" sz="1600" b="1" dirty="0" smtClean="0"/>
              <a:t>widoczna emisja to promieniowanie </a:t>
            </a:r>
          </a:p>
          <a:p>
            <a:r>
              <a:rPr lang="pl-PL" sz="1600" b="1" dirty="0" smtClean="0"/>
              <a:t>synchrotronowe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Krzem: wyraźny dżet (górny lewy róg) i </a:t>
            </a:r>
          </a:p>
          <a:p>
            <a:r>
              <a:rPr lang="pl-PL" sz="1600" b="1" dirty="0" smtClean="0"/>
              <a:t>słabe strugi po przeciwnej stronie wskazują</a:t>
            </a:r>
          </a:p>
          <a:p>
            <a:r>
              <a:rPr lang="pl-PL" sz="1600" b="1" dirty="0" smtClean="0"/>
              <a:t>na asymetrię eksplozji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Obraz „wapniowy” jest podobny 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Żelazo – kierunek ruchu prawie prostopadły</a:t>
            </a:r>
          </a:p>
          <a:p>
            <a:r>
              <a:rPr lang="pl-PL" sz="1600" b="1" dirty="0" smtClean="0"/>
              <a:t>do kierunku dżetu widocznego w linii krzemu</a:t>
            </a:r>
          </a:p>
          <a:p>
            <a:r>
              <a:rPr lang="pl-PL" sz="1600" b="1" dirty="0" smtClean="0"/>
              <a:t>i wapnia</a:t>
            </a:r>
            <a:endParaRPr lang="pl-PL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643446"/>
            <a:ext cx="40005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142844" y="214290"/>
            <a:ext cx="4977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Pozostałości po supernowych: typ </a:t>
            </a:r>
            <a:r>
              <a:rPr lang="pl-PL" sz="2000" b="1" dirty="0" err="1" smtClean="0"/>
              <a:t>Ib</a:t>
            </a:r>
            <a:r>
              <a:rPr lang="pl-PL" sz="2000" b="1" dirty="0" smtClean="0"/>
              <a:t>, c oraz II</a:t>
            </a:r>
            <a:endParaRPr lang="pl-PL" sz="2000" b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5500694" y="1000108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 smtClean="0"/>
              <a:t>Cassiopeia</a:t>
            </a:r>
            <a:r>
              <a:rPr lang="pl-PL" b="1" dirty="0" smtClean="0"/>
              <a:t> A</a:t>
            </a:r>
            <a:endParaRPr lang="pl-PL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1571612"/>
            <a:ext cx="4776416" cy="31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3143248"/>
            <a:ext cx="250762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000108"/>
            <a:ext cx="3429010" cy="3429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Łącznik prosty 9"/>
          <p:cNvCxnSpPr/>
          <p:nvPr/>
        </p:nvCxnSpPr>
        <p:spPr>
          <a:xfrm flipV="1">
            <a:off x="2214546" y="1571612"/>
            <a:ext cx="1428760" cy="9286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 rot="16200000" flipH="1">
            <a:off x="2071670" y="3143248"/>
            <a:ext cx="1643074" cy="15001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428596" y="4929198"/>
            <a:ext cx="605165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Obserwacje atmosfery gwiazdy  neutronowej:</a:t>
            </a:r>
          </a:p>
          <a:p>
            <a:r>
              <a:rPr lang="pl-PL" sz="1600" b="1" dirty="0" smtClean="0"/>
              <a:t>		- zbudowana z węgla</a:t>
            </a:r>
          </a:p>
          <a:p>
            <a:r>
              <a:rPr lang="pl-PL" sz="1600" b="1" dirty="0" smtClean="0"/>
              <a:t>		- temperatura – 2 mln K</a:t>
            </a:r>
          </a:p>
          <a:p>
            <a:r>
              <a:rPr lang="pl-PL" sz="1600" b="1" dirty="0" smtClean="0"/>
              <a:t>		- ciśnienie – 10 x ciśnienie wewnątrz Ziemi</a:t>
            </a:r>
          </a:p>
          <a:p>
            <a:r>
              <a:rPr lang="pl-PL" sz="1600" b="1" dirty="0" smtClean="0"/>
              <a:t>		- grubość – 10 cm</a:t>
            </a:r>
          </a:p>
          <a:p>
            <a:r>
              <a:rPr lang="pl-PL" sz="1600" b="1" dirty="0" smtClean="0"/>
              <a:t>		- przyspieszenie grawitacyjne – 10</a:t>
            </a:r>
            <a:r>
              <a:rPr lang="pl-PL" sz="1600" b="1" baseline="30000" dirty="0" smtClean="0"/>
              <a:t>11</a:t>
            </a:r>
            <a:r>
              <a:rPr lang="pl-PL" sz="1600" b="1" dirty="0" smtClean="0"/>
              <a:t> g</a:t>
            </a:r>
          </a:p>
          <a:p>
            <a:r>
              <a:rPr lang="pl-PL" sz="1600" b="1" dirty="0" smtClean="0"/>
              <a:t>		- gęstość – porównywalna z gęstością diamentu</a:t>
            </a:r>
            <a:endParaRPr lang="pl-PL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142844" y="214290"/>
            <a:ext cx="2327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Mgławica Krab (M1)</a:t>
            </a:r>
            <a:endParaRPr lang="pl-PL" sz="2000" b="1" dirty="0"/>
          </a:p>
        </p:txBody>
      </p:sp>
      <p:grpSp>
        <p:nvGrpSpPr>
          <p:cNvPr id="12" name="Grupa 11"/>
          <p:cNvGrpSpPr/>
          <p:nvPr/>
        </p:nvGrpSpPr>
        <p:grpSpPr>
          <a:xfrm>
            <a:off x="71406" y="928670"/>
            <a:ext cx="9001188" cy="2500330"/>
            <a:chOff x="71406" y="928670"/>
            <a:chExt cx="9001188" cy="2500330"/>
          </a:xfrm>
        </p:grpSpPr>
        <p:grpSp>
          <p:nvGrpSpPr>
            <p:cNvPr id="8" name="Grupa 7"/>
            <p:cNvGrpSpPr/>
            <p:nvPr/>
          </p:nvGrpSpPr>
          <p:grpSpPr>
            <a:xfrm>
              <a:off x="71406" y="1214422"/>
              <a:ext cx="9001188" cy="2214578"/>
              <a:chOff x="142844" y="1214422"/>
              <a:chExt cx="9001188" cy="2214578"/>
            </a:xfrm>
          </p:grpSpPr>
          <p:pic>
            <p:nvPicPr>
              <p:cNvPr id="5122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42844" y="1214422"/>
                <a:ext cx="2214578" cy="22145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3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357422" y="1214422"/>
                <a:ext cx="2214578" cy="22145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4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572000" y="1214422"/>
                <a:ext cx="2230064" cy="22145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5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783532" y="1214422"/>
                <a:ext cx="2360500" cy="22145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" name="pole tekstowe 9"/>
            <p:cNvSpPr txBox="1"/>
            <p:nvPr/>
          </p:nvSpPr>
          <p:spPr>
            <a:xfrm>
              <a:off x="428596" y="928670"/>
              <a:ext cx="78998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b="1" dirty="0" smtClean="0"/>
                <a:t>rentgenowskie	            widzialne	              podczerwone		            radiowe</a:t>
              </a:r>
              <a:endParaRPr lang="pl-PL" sz="1600" b="1" dirty="0"/>
            </a:p>
          </p:txBody>
        </p:sp>
      </p:grpSp>
      <p:sp>
        <p:nvSpPr>
          <p:cNvPr id="13" name="pole tekstowe 12"/>
          <p:cNvSpPr txBox="1"/>
          <p:nvPr/>
        </p:nvSpPr>
        <p:spPr>
          <a:xfrm>
            <a:off x="785786" y="4280608"/>
            <a:ext cx="37577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Supernowa obserwowana w 1054 r. przez </a:t>
            </a:r>
          </a:p>
          <a:p>
            <a:r>
              <a:rPr lang="pl-PL" sz="1600" b="1" dirty="0" smtClean="0"/>
              <a:t>astronomów arabskich i chińskich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W centrum widoczny jest pulsar</a:t>
            </a:r>
            <a:endParaRPr lang="pl-PL" sz="1600" b="1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3500438"/>
            <a:ext cx="3400421" cy="323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142844" y="214290"/>
            <a:ext cx="1754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Mgławica Krab</a:t>
            </a:r>
            <a:endParaRPr lang="pl-PL" sz="2000" b="1" dirty="0"/>
          </a:p>
        </p:txBody>
      </p:sp>
      <p:pic>
        <p:nvPicPr>
          <p:cNvPr id="4" name="combinedmovi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57182" y="1357298"/>
            <a:ext cx="6143644" cy="4095763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357158" y="5500702"/>
            <a:ext cx="35004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err="1" smtClean="0"/>
              <a:t>X-ray</a:t>
            </a:r>
            <a:r>
              <a:rPr lang="pl-PL" sz="1200" dirty="0" smtClean="0"/>
              <a:t>: NASA/CXC/SAO/;</a:t>
            </a:r>
            <a:r>
              <a:rPr lang="pl-PL" sz="1200" dirty="0" err="1" smtClean="0"/>
              <a:t>Optical</a:t>
            </a:r>
            <a:r>
              <a:rPr lang="pl-PL" sz="1200" dirty="0" smtClean="0"/>
              <a:t>: NASA/ESA/ASU/</a:t>
            </a:r>
            <a:endParaRPr lang="pl-PL" sz="12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6643702" y="1714488"/>
            <a:ext cx="21863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Niebieski – Chandra</a:t>
            </a:r>
          </a:p>
          <a:p>
            <a:r>
              <a:rPr lang="pl-PL" sz="1600" b="1" dirty="0" smtClean="0"/>
              <a:t>Czerwony – HST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Rozmiar wewnętrznego</a:t>
            </a:r>
          </a:p>
          <a:p>
            <a:r>
              <a:rPr lang="pl-PL" sz="1600" b="1" dirty="0" smtClean="0"/>
              <a:t>kręgu ~ 1 rok św.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142844" y="214290"/>
            <a:ext cx="1754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Mgławica Krab</a:t>
            </a:r>
            <a:endParaRPr lang="pl-PL" sz="2000" b="1" dirty="0"/>
          </a:p>
        </p:txBody>
      </p:sp>
      <p:pic>
        <p:nvPicPr>
          <p:cNvPr id="7" name="modelmovi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14282" y="1142984"/>
            <a:ext cx="5250669" cy="350044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857232"/>
            <a:ext cx="3429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561568" y="5000636"/>
            <a:ext cx="42247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Szybko rotujący pulsar jest bardzo efektywnym </a:t>
            </a:r>
          </a:p>
          <a:p>
            <a:r>
              <a:rPr lang="pl-PL" sz="1600" b="1" dirty="0" smtClean="0"/>
              <a:t>akceleratorem cząstek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Wewnętrzny krąg wskazuje miejsce, w którym </a:t>
            </a:r>
          </a:p>
          <a:p>
            <a:r>
              <a:rPr lang="pl-PL" sz="1600" b="1" dirty="0" smtClean="0"/>
              <a:t>rozpędzone cząstki zderzają się z ośrodkiem </a:t>
            </a:r>
          </a:p>
          <a:p>
            <a:r>
              <a:rPr lang="pl-PL" sz="1600" b="1" dirty="0" smtClean="0"/>
              <a:t>otaczającym pulsara</a:t>
            </a:r>
            <a:endParaRPr lang="pl-PL" sz="1600" b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3357562"/>
            <a:ext cx="342902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142844" y="214290"/>
            <a:ext cx="1498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Inne pulsary</a:t>
            </a:r>
            <a:endParaRPr lang="pl-PL" sz="20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071678"/>
            <a:ext cx="4000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rostokąt 11"/>
          <p:cNvSpPr/>
          <p:nvPr/>
        </p:nvSpPr>
        <p:spPr>
          <a:xfrm>
            <a:off x="285720" y="6286520"/>
            <a:ext cx="2482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smtClean="0"/>
              <a:t>Credit: NASA/CXC/SAO/</a:t>
            </a:r>
            <a:r>
              <a:rPr lang="pl-PL" sz="1200" dirty="0" err="1" smtClean="0"/>
              <a:t>P.Slane</a:t>
            </a:r>
            <a:r>
              <a:rPr lang="pl-PL" sz="1200" dirty="0" smtClean="0"/>
              <a:t>, et al.</a:t>
            </a:r>
            <a:endParaRPr lang="pl-PL" sz="1200" dirty="0"/>
          </a:p>
        </p:txBody>
      </p:sp>
      <p:sp>
        <p:nvSpPr>
          <p:cNvPr id="13" name="Prostokąt 12"/>
          <p:cNvSpPr/>
          <p:nvPr/>
        </p:nvSpPr>
        <p:spPr>
          <a:xfrm>
            <a:off x="357158" y="1000108"/>
            <a:ext cx="39977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 smtClean="0"/>
              <a:t>PSR B1509-58</a:t>
            </a:r>
          </a:p>
          <a:p>
            <a:r>
              <a:rPr lang="pl-PL" sz="1600" b="1" dirty="0" smtClean="0"/>
              <a:t>	powstał około 1700 lat temu</a:t>
            </a:r>
          </a:p>
          <a:p>
            <a:r>
              <a:rPr lang="pl-PL" sz="1600" b="1" dirty="0" smtClean="0"/>
              <a:t>	odległość od Ziemi – 17000 lat św.</a:t>
            </a:r>
            <a:endParaRPr lang="pl-PL" sz="16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071678"/>
            <a:ext cx="4000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rostokąt 13"/>
          <p:cNvSpPr/>
          <p:nvPr/>
        </p:nvSpPr>
        <p:spPr>
          <a:xfrm>
            <a:off x="4547888" y="6286520"/>
            <a:ext cx="22386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smtClean="0"/>
              <a:t>Credit: NASA/PSU/</a:t>
            </a:r>
            <a:r>
              <a:rPr lang="pl-PL" sz="1200" dirty="0" err="1" smtClean="0"/>
              <a:t>G.Pavlov</a:t>
            </a:r>
            <a:r>
              <a:rPr lang="pl-PL" sz="1200" dirty="0" smtClean="0"/>
              <a:t> et al.</a:t>
            </a:r>
            <a:endParaRPr lang="pl-PL" sz="1200" dirty="0"/>
          </a:p>
        </p:txBody>
      </p:sp>
      <p:sp>
        <p:nvSpPr>
          <p:cNvPr id="15" name="Prostokąt 14"/>
          <p:cNvSpPr/>
          <p:nvPr/>
        </p:nvSpPr>
        <p:spPr>
          <a:xfrm>
            <a:off x="4572000" y="1071546"/>
            <a:ext cx="4572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 err="1" smtClean="0"/>
              <a:t>Vela</a:t>
            </a:r>
            <a:r>
              <a:rPr lang="pl-PL" sz="1600" b="1" dirty="0" smtClean="0"/>
              <a:t> pulsar</a:t>
            </a:r>
          </a:p>
          <a:p>
            <a:r>
              <a:rPr lang="pl-PL" sz="1600" b="1" dirty="0" smtClean="0"/>
              <a:t>	podobne struktury jak w przypadku M1</a:t>
            </a:r>
            <a:endParaRPr lang="pl-PL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142844" y="214290"/>
            <a:ext cx="3989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Gwiazdowe czarne dziury (M33 X-7)</a:t>
            </a:r>
            <a:endParaRPr lang="pl-PL" sz="2000" b="1" dirty="0"/>
          </a:p>
        </p:txBody>
      </p:sp>
      <p:sp>
        <p:nvSpPr>
          <p:cNvPr id="8" name="Prostokąt 7"/>
          <p:cNvSpPr/>
          <p:nvPr/>
        </p:nvSpPr>
        <p:spPr>
          <a:xfrm>
            <a:off x="142844" y="5429264"/>
            <a:ext cx="58579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/>
              <a:t>Credit: </a:t>
            </a:r>
            <a:r>
              <a:rPr lang="pl-PL" sz="1200" dirty="0" err="1" smtClean="0"/>
              <a:t>Kitt</a:t>
            </a:r>
            <a:r>
              <a:rPr lang="pl-PL" sz="1200" dirty="0" smtClean="0"/>
              <a:t> </a:t>
            </a:r>
            <a:r>
              <a:rPr lang="pl-PL" sz="1200" dirty="0" err="1" smtClean="0"/>
              <a:t>Peak</a:t>
            </a:r>
            <a:r>
              <a:rPr lang="pl-PL" sz="1200" dirty="0" smtClean="0"/>
              <a:t>: NOAO/AURA/NSF/</a:t>
            </a:r>
            <a:r>
              <a:rPr lang="pl-PL" sz="1200" dirty="0" err="1" smtClean="0"/>
              <a:t>T.A.Rector</a:t>
            </a:r>
            <a:r>
              <a:rPr lang="pl-PL" sz="1200" dirty="0" smtClean="0"/>
              <a:t>; </a:t>
            </a:r>
            <a:r>
              <a:rPr lang="pl-PL" sz="1200" dirty="0" err="1" smtClean="0"/>
              <a:t>Gemini</a:t>
            </a:r>
            <a:r>
              <a:rPr lang="pl-PL" sz="1200" dirty="0" smtClean="0"/>
              <a:t>: AURA/</a:t>
            </a:r>
            <a:r>
              <a:rPr lang="pl-PL" sz="1200" dirty="0" err="1" smtClean="0"/>
              <a:t>Gemini</a:t>
            </a:r>
            <a:r>
              <a:rPr lang="pl-PL" sz="1200" dirty="0" smtClean="0"/>
              <a:t> </a:t>
            </a:r>
            <a:r>
              <a:rPr lang="pl-PL" sz="1200" dirty="0" err="1" smtClean="0"/>
              <a:t>Obs</a:t>
            </a:r>
            <a:r>
              <a:rPr lang="pl-PL" sz="1200" dirty="0" smtClean="0"/>
              <a:t>./SDSU/</a:t>
            </a:r>
            <a:r>
              <a:rPr lang="pl-PL" sz="1200" dirty="0" err="1" smtClean="0"/>
              <a:t>J.Orosz</a:t>
            </a:r>
            <a:r>
              <a:rPr lang="pl-PL" sz="1200" dirty="0" smtClean="0"/>
              <a:t> et al.; HST: NASA/</a:t>
            </a:r>
            <a:r>
              <a:rPr lang="pl-PL" sz="1200" dirty="0" err="1" smtClean="0"/>
              <a:t>STScI</a:t>
            </a:r>
            <a:r>
              <a:rPr lang="pl-PL" sz="1200" dirty="0" smtClean="0"/>
              <a:t>/SDSU/</a:t>
            </a:r>
            <a:r>
              <a:rPr lang="pl-PL" sz="1200" dirty="0" err="1" smtClean="0"/>
              <a:t>J.Orosz</a:t>
            </a:r>
            <a:r>
              <a:rPr lang="pl-PL" sz="1200" dirty="0" smtClean="0"/>
              <a:t> et al.; Chandra: NASA/CXC/</a:t>
            </a:r>
            <a:r>
              <a:rPr lang="pl-PL" sz="1200" dirty="0" err="1" smtClean="0"/>
              <a:t>CfA</a:t>
            </a:r>
            <a:r>
              <a:rPr lang="pl-PL" sz="1200" dirty="0" smtClean="0"/>
              <a:t>/</a:t>
            </a:r>
            <a:r>
              <a:rPr lang="pl-PL" sz="1200" dirty="0" err="1" smtClean="0"/>
              <a:t>P.Plucinsky</a:t>
            </a:r>
            <a:r>
              <a:rPr lang="pl-PL" sz="1200" dirty="0" smtClean="0"/>
              <a:t> et al.</a:t>
            </a:r>
            <a:endParaRPr lang="pl-PL" sz="1200" dirty="0"/>
          </a:p>
        </p:txBody>
      </p:sp>
      <p:pic>
        <p:nvPicPr>
          <p:cNvPr id="12" name="m33x7_lg_web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42844" y="1357298"/>
            <a:ext cx="5893611" cy="3929074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4834" y="3929066"/>
            <a:ext cx="304776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6215074" y="1500174"/>
            <a:ext cx="26630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Układ podwójny: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czarna dziura 16 </a:t>
            </a:r>
            <a:r>
              <a:rPr lang="pl-PL" sz="1600" b="1" dirty="0" err="1" smtClean="0"/>
              <a:t>M</a:t>
            </a:r>
            <a:r>
              <a:rPr lang="pl-PL" sz="1600" b="1" baseline="-25000" dirty="0" err="1" smtClean="0"/>
              <a:t>☉</a:t>
            </a:r>
            <a:r>
              <a:rPr lang="pl-PL" sz="1600" b="1" dirty="0" smtClean="0"/>
              <a:t> </a:t>
            </a:r>
          </a:p>
          <a:p>
            <a:r>
              <a:rPr lang="pl-PL" sz="1600" b="1" dirty="0" smtClean="0"/>
              <a:t>niebieski nadolbrzym 70 </a:t>
            </a:r>
            <a:r>
              <a:rPr lang="pl-PL" sz="1600" b="1" dirty="0" err="1" smtClean="0"/>
              <a:t>M</a:t>
            </a:r>
            <a:r>
              <a:rPr lang="pl-PL" sz="1600" b="1" baseline="-25000" dirty="0" err="1" smtClean="0"/>
              <a:t>☉</a:t>
            </a:r>
            <a:r>
              <a:rPr lang="pl-PL" sz="1600" b="1" dirty="0" smtClean="0"/>
              <a:t> </a:t>
            </a:r>
            <a:endParaRPr lang="pl-PL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142844" y="214290"/>
            <a:ext cx="2759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Centrum Drogi Mlecznej</a:t>
            </a:r>
            <a:endParaRPr lang="pl-PL" sz="20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928670"/>
            <a:ext cx="8929782" cy="351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6643702" y="4429132"/>
            <a:ext cx="23521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smtClean="0"/>
              <a:t>Credit: NASA/</a:t>
            </a:r>
            <a:r>
              <a:rPr lang="pl-PL" sz="1200" dirty="0" err="1" smtClean="0"/>
              <a:t>UMass</a:t>
            </a:r>
            <a:r>
              <a:rPr lang="pl-PL" sz="1200" dirty="0" smtClean="0"/>
              <a:t>/</a:t>
            </a:r>
            <a:r>
              <a:rPr lang="pl-PL" sz="1200" dirty="0" err="1" smtClean="0"/>
              <a:t>D.Wang</a:t>
            </a:r>
            <a:r>
              <a:rPr lang="pl-PL" sz="1200" dirty="0" smtClean="0"/>
              <a:t> et al.</a:t>
            </a:r>
            <a:endParaRPr lang="pl-PL" sz="12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14282" y="4929198"/>
            <a:ext cx="8381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Kolory odpowiadają promieniowaniu rentgenowskiemu o różnych energiach: </a:t>
            </a:r>
          </a:p>
          <a:p>
            <a:r>
              <a:rPr lang="pl-PL" sz="1600" b="1" dirty="0" smtClean="0"/>
              <a:t>							- niskie (czerwony)</a:t>
            </a:r>
          </a:p>
          <a:p>
            <a:r>
              <a:rPr lang="pl-PL" sz="1600" b="1" dirty="0" smtClean="0"/>
              <a:t>							- pośrednie (zielony)</a:t>
            </a:r>
          </a:p>
          <a:p>
            <a:r>
              <a:rPr lang="pl-PL" sz="1600" b="1" dirty="0" smtClean="0"/>
              <a:t>							- wysokie (niebieski)</a:t>
            </a:r>
            <a:endParaRPr lang="pl-PL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142844" y="214290"/>
            <a:ext cx="2759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Centrum Drogi Mlecznej</a:t>
            </a:r>
            <a:endParaRPr lang="pl-PL" sz="20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94613"/>
            <a:ext cx="4000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294613"/>
            <a:ext cx="4000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5715008" y="5295141"/>
            <a:ext cx="29238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smtClean="0"/>
              <a:t>Credit: NASA/CXC/UCLA/MIT/</a:t>
            </a:r>
            <a:r>
              <a:rPr lang="pl-PL" sz="1200" dirty="0" err="1" smtClean="0"/>
              <a:t>M.Muno</a:t>
            </a:r>
            <a:r>
              <a:rPr lang="pl-PL" sz="1200" dirty="0" smtClean="0"/>
              <a:t> et al.</a:t>
            </a:r>
            <a:endParaRPr lang="pl-PL" sz="1200" dirty="0"/>
          </a:p>
        </p:txBody>
      </p:sp>
      <p:sp>
        <p:nvSpPr>
          <p:cNvPr id="7" name="Prostokąt 6"/>
          <p:cNvSpPr/>
          <p:nvPr/>
        </p:nvSpPr>
        <p:spPr>
          <a:xfrm>
            <a:off x="142844" y="5295141"/>
            <a:ext cx="27527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smtClean="0"/>
              <a:t>Credit: NASA/CXC/MIT/</a:t>
            </a:r>
            <a:r>
              <a:rPr lang="pl-PL" sz="1200" dirty="0" err="1" smtClean="0"/>
              <a:t>F.K.Baganoff</a:t>
            </a:r>
            <a:r>
              <a:rPr lang="pl-PL" sz="1200" dirty="0" smtClean="0"/>
              <a:t> et al.</a:t>
            </a:r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357290" y="928670"/>
            <a:ext cx="1473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6 stycznia 2003</a:t>
            </a:r>
            <a:endParaRPr lang="pl-PL" sz="1600" b="1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5787652" y="928670"/>
            <a:ext cx="1570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13 czerwca 2003</a:t>
            </a:r>
            <a:endParaRPr lang="pl-PL" sz="1600" b="1" dirty="0"/>
          </a:p>
        </p:txBody>
      </p:sp>
      <p:cxnSp>
        <p:nvCxnSpPr>
          <p:cNvPr id="13" name="Łącznik prosty 12"/>
          <p:cNvCxnSpPr/>
          <p:nvPr/>
        </p:nvCxnSpPr>
        <p:spPr>
          <a:xfrm>
            <a:off x="4214810" y="1285860"/>
            <a:ext cx="2357454" cy="92869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 flipV="1">
            <a:off x="4214810" y="4572008"/>
            <a:ext cx="2428892" cy="7143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/>
          <p:cNvSpPr txBox="1"/>
          <p:nvPr/>
        </p:nvSpPr>
        <p:spPr>
          <a:xfrm>
            <a:off x="428596" y="5786454"/>
            <a:ext cx="7642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Gaz o temperaturze 10 mln K jest podgrzewany przez fale uderzeniowe od supernowych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Zaobserwowano dużą liczbę rozbłysków blisko czarnej dziury</a:t>
            </a:r>
            <a:endParaRPr lang="pl-PL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142844" y="214290"/>
            <a:ext cx="2759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Centrum Drogi Mlecznej</a:t>
            </a:r>
            <a:endParaRPr lang="pl-PL" sz="2000" b="1" dirty="0"/>
          </a:p>
        </p:txBody>
      </p:sp>
      <p:pic>
        <p:nvPicPr>
          <p:cNvPr id="4" name="sgra_more_lg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42910" y="1143000"/>
            <a:ext cx="7715280" cy="5143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2844" y="214290"/>
            <a:ext cx="2275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Czym obserwować?</a:t>
            </a:r>
            <a:endParaRPr lang="pl-PL" sz="2000" b="1" dirty="0"/>
          </a:p>
        </p:txBody>
      </p:sp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71546"/>
            <a:ext cx="8106020" cy="1549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3214686"/>
            <a:ext cx="3071834" cy="291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5929322" y="6072206"/>
            <a:ext cx="24123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 err="1" smtClean="0"/>
              <a:t>Large</a:t>
            </a:r>
            <a:r>
              <a:rPr lang="pl-PL" sz="1600" dirty="0" smtClean="0"/>
              <a:t> </a:t>
            </a:r>
            <a:r>
              <a:rPr lang="pl-PL" sz="1600" dirty="0" err="1" smtClean="0"/>
              <a:t>Millimeter</a:t>
            </a:r>
            <a:r>
              <a:rPr lang="pl-PL" sz="1600" dirty="0" smtClean="0"/>
              <a:t> </a:t>
            </a:r>
            <a:r>
              <a:rPr lang="pl-PL" sz="1600" dirty="0" err="1" smtClean="0"/>
              <a:t>Telescope</a:t>
            </a:r>
            <a:endParaRPr lang="pl-PL" sz="1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33692" y="3143248"/>
            <a:ext cx="238125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rostokąt 9"/>
          <p:cNvSpPr/>
          <p:nvPr/>
        </p:nvSpPr>
        <p:spPr>
          <a:xfrm>
            <a:off x="3443887" y="6090842"/>
            <a:ext cx="12709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 err="1" smtClean="0"/>
              <a:t>Keck</a:t>
            </a:r>
            <a:r>
              <a:rPr lang="pl-PL" sz="1600" dirty="0" smtClean="0"/>
              <a:t> (model)</a:t>
            </a:r>
            <a:endParaRPr lang="pl-PL" sz="1600" dirty="0"/>
          </a:p>
        </p:txBody>
      </p:sp>
      <p:sp>
        <p:nvSpPr>
          <p:cNvPr id="11" name="Strzałka w górę 10"/>
          <p:cNvSpPr/>
          <p:nvPr/>
        </p:nvSpPr>
        <p:spPr>
          <a:xfrm>
            <a:off x="3000364" y="2714620"/>
            <a:ext cx="785818" cy="35719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trzałka w górę 11"/>
          <p:cNvSpPr/>
          <p:nvPr/>
        </p:nvSpPr>
        <p:spPr>
          <a:xfrm>
            <a:off x="4857752" y="2714620"/>
            <a:ext cx="2357454" cy="357190"/>
          </a:xfrm>
          <a:prstGeom prst="upArrow">
            <a:avLst>
              <a:gd name="adj1" fmla="val 50000"/>
              <a:gd name="adj2" fmla="val 472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295250" y="3633784"/>
            <a:ext cx="23622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upa 18"/>
          <p:cNvGrpSpPr/>
          <p:nvPr/>
        </p:nvGrpSpPr>
        <p:grpSpPr>
          <a:xfrm>
            <a:off x="41717" y="2857496"/>
            <a:ext cx="2815771" cy="3643338"/>
            <a:chOff x="41717" y="2857496"/>
            <a:chExt cx="2815771" cy="3643338"/>
          </a:xfrm>
        </p:grpSpPr>
        <p:cxnSp>
          <p:nvCxnSpPr>
            <p:cNvPr id="15" name="Łącznik prosty ze strzałką 14"/>
            <p:cNvCxnSpPr/>
            <p:nvPr/>
          </p:nvCxnSpPr>
          <p:spPr>
            <a:xfrm rot="5400000">
              <a:off x="-178627" y="4250537"/>
              <a:ext cx="2786082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y ze strzałką 15"/>
            <p:cNvCxnSpPr/>
            <p:nvPr/>
          </p:nvCxnSpPr>
          <p:spPr>
            <a:xfrm rot="5400000">
              <a:off x="-26227" y="4249743"/>
              <a:ext cx="2786082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ze strzałką 16"/>
            <p:cNvCxnSpPr/>
            <p:nvPr/>
          </p:nvCxnSpPr>
          <p:spPr>
            <a:xfrm rot="5400000">
              <a:off x="320645" y="4249743"/>
              <a:ext cx="2786082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pole tekstowe 17"/>
            <p:cNvSpPr txBox="1"/>
            <p:nvPr/>
          </p:nvSpPr>
          <p:spPr>
            <a:xfrm>
              <a:off x="41717" y="5669837"/>
              <a:ext cx="28157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600" dirty="0" smtClean="0"/>
                <a:t>Promieniowanie rentgenowskie</a:t>
              </a:r>
            </a:p>
            <a:p>
              <a:r>
                <a:rPr lang="pl-PL" sz="1600" dirty="0" smtClean="0"/>
                <a:t>nie daje się odbić od żadnej</a:t>
              </a:r>
            </a:p>
            <a:p>
              <a:r>
                <a:rPr lang="pl-PL" sz="1600" dirty="0" smtClean="0"/>
                <a:t>powierzchni…</a:t>
              </a:r>
              <a:endParaRPr lang="pl-PL" sz="16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142844" y="214290"/>
            <a:ext cx="1229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NGC 6240</a:t>
            </a:r>
            <a:endParaRPr lang="pl-PL" sz="20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509059"/>
            <a:ext cx="4000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214282" y="6509587"/>
            <a:ext cx="27047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smtClean="0"/>
              <a:t>Credit: NASA/CXC/MPE/</a:t>
            </a:r>
            <a:r>
              <a:rPr lang="pl-PL" sz="1200" dirty="0" err="1" smtClean="0"/>
              <a:t>S.Komossa</a:t>
            </a:r>
            <a:r>
              <a:rPr lang="pl-PL" sz="1200" dirty="0" smtClean="0"/>
              <a:t> et al.</a:t>
            </a:r>
            <a:endParaRPr lang="pl-PL" sz="12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509059"/>
            <a:ext cx="457203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4214810" y="6509587"/>
            <a:ext cx="4714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/>
              <a:t>Credit: </a:t>
            </a:r>
            <a:r>
              <a:rPr lang="pl-PL" sz="1200" dirty="0" err="1" smtClean="0"/>
              <a:t>X-ray</a:t>
            </a:r>
            <a:r>
              <a:rPr lang="pl-PL" sz="1200" dirty="0" smtClean="0"/>
              <a:t>: NASA/CXC/MIT/</a:t>
            </a:r>
            <a:r>
              <a:rPr lang="pl-PL" sz="1200" dirty="0" err="1" smtClean="0"/>
              <a:t>C.Canizares</a:t>
            </a:r>
            <a:r>
              <a:rPr lang="pl-PL" sz="1200" dirty="0" smtClean="0"/>
              <a:t>, </a:t>
            </a:r>
            <a:r>
              <a:rPr lang="pl-PL" sz="1200" dirty="0" err="1" smtClean="0"/>
              <a:t>M.Nowak</a:t>
            </a:r>
            <a:r>
              <a:rPr lang="pl-PL" sz="1200" dirty="0" smtClean="0"/>
              <a:t>; </a:t>
            </a:r>
            <a:r>
              <a:rPr lang="pl-PL" sz="1200" dirty="0" err="1" smtClean="0"/>
              <a:t>Optical:NASA</a:t>
            </a:r>
            <a:r>
              <a:rPr lang="pl-PL" sz="1200" dirty="0" smtClean="0"/>
              <a:t>/</a:t>
            </a:r>
            <a:r>
              <a:rPr lang="pl-PL" sz="1200" dirty="0" err="1" smtClean="0"/>
              <a:t>STScI</a:t>
            </a:r>
            <a:endParaRPr lang="pl-PL" sz="12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28596" y="1142984"/>
            <a:ext cx="8136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W centrum odkryto układ podwójny super-masywnych czarnych dziur (separacja – 3000 </a:t>
            </a:r>
            <a:r>
              <a:rPr lang="pl-PL" sz="1600" b="1" dirty="0" err="1" smtClean="0"/>
              <a:t>l.św</a:t>
            </a:r>
            <a:r>
              <a:rPr lang="pl-PL" sz="1600" b="1" dirty="0" smtClean="0"/>
              <a:t>.)</a:t>
            </a:r>
            <a:endParaRPr lang="pl-PL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142844" y="214290"/>
            <a:ext cx="1229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NGC 6240</a:t>
            </a:r>
            <a:endParaRPr lang="pl-PL" sz="2000" b="1" dirty="0"/>
          </a:p>
        </p:txBody>
      </p:sp>
      <p:pic>
        <p:nvPicPr>
          <p:cNvPr id="4" name="BH_merge_lg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57158" y="1142984"/>
            <a:ext cx="6215082" cy="4143388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357158" y="528638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/>
              <a:t>Animation: NASA/CXC/A. Hobart</a:t>
            </a:r>
            <a:br>
              <a:rPr lang="en-US" sz="1200" dirty="0" smtClean="0"/>
            </a:br>
            <a:r>
              <a:rPr lang="en-US" sz="1200" dirty="0" smtClean="0"/>
              <a:t>Simulation: Josh Barnes (U. of Hawaii)/John Hibbard (NRAO)</a:t>
            </a:r>
            <a:endParaRPr lang="pl-PL" sz="12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6643702" y="2113184"/>
            <a:ext cx="247522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Zderzenie może nastąpić</a:t>
            </a:r>
          </a:p>
          <a:p>
            <a:r>
              <a:rPr lang="pl-PL" sz="1600" b="1" dirty="0" smtClean="0"/>
              <a:t>w ciągu kilkudziesięciu</a:t>
            </a:r>
          </a:p>
          <a:p>
            <a:r>
              <a:rPr lang="pl-PL" sz="1600" b="1" dirty="0" smtClean="0"/>
              <a:t>lub kilkuset milionów lat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Podczas łączenia następuje</a:t>
            </a:r>
          </a:p>
          <a:p>
            <a:r>
              <a:rPr lang="pl-PL" sz="1600" b="1" dirty="0" smtClean="0"/>
              <a:t>bardzo silna emisja </a:t>
            </a:r>
          </a:p>
          <a:p>
            <a:r>
              <a:rPr lang="pl-PL" sz="1600" b="1" dirty="0" smtClean="0"/>
              <a:t>fal grawitacyjnych</a:t>
            </a:r>
            <a:endParaRPr lang="pl-PL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142844" y="214290"/>
            <a:ext cx="3838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Aktywność dookoła czarnych dziur</a:t>
            </a:r>
            <a:endParaRPr lang="pl-PL" sz="2000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28652"/>
            <a:ext cx="5286412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rostokąt 11"/>
          <p:cNvSpPr/>
          <p:nvPr/>
        </p:nvSpPr>
        <p:spPr>
          <a:xfrm>
            <a:off x="357158" y="6509587"/>
            <a:ext cx="30718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/>
              <a:t>Credit: NASA/CXC/Stanford U./</a:t>
            </a:r>
            <a:r>
              <a:rPr lang="pl-PL" sz="1200" dirty="0" err="1" smtClean="0"/>
              <a:t>S.Allen</a:t>
            </a:r>
            <a:r>
              <a:rPr lang="pl-PL" sz="1200" dirty="0" smtClean="0"/>
              <a:t> et al.</a:t>
            </a:r>
            <a:endParaRPr lang="pl-PL" sz="12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1214422"/>
            <a:ext cx="292895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6858016" y="857232"/>
            <a:ext cx="614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M 87</a:t>
            </a:r>
            <a:endParaRPr lang="pl-PL" sz="1600" b="1" dirty="0"/>
          </a:p>
        </p:txBody>
      </p:sp>
      <p:sp>
        <p:nvSpPr>
          <p:cNvPr id="14" name="Prostokąt 13"/>
          <p:cNvSpPr/>
          <p:nvPr/>
        </p:nvSpPr>
        <p:spPr>
          <a:xfrm>
            <a:off x="6143636" y="4143380"/>
            <a:ext cx="21217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smtClean="0"/>
              <a:t>Credit: NASA/CXC/</a:t>
            </a:r>
            <a:r>
              <a:rPr lang="pl-PL" sz="1200" dirty="0" err="1" smtClean="0"/>
              <a:t>H.Feng</a:t>
            </a:r>
            <a:r>
              <a:rPr lang="pl-PL" sz="1200" dirty="0" smtClean="0"/>
              <a:t> et al.</a:t>
            </a:r>
            <a:endParaRPr lang="pl-PL" sz="1200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4357694"/>
            <a:ext cx="2857506" cy="1925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Prostokąt 15"/>
          <p:cNvSpPr/>
          <p:nvPr/>
        </p:nvSpPr>
        <p:spPr>
          <a:xfrm>
            <a:off x="5715008" y="6215082"/>
            <a:ext cx="3143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/>
              <a:t>Credit: </a:t>
            </a:r>
            <a:r>
              <a:rPr lang="pl-PL" sz="1200" dirty="0" err="1" smtClean="0"/>
              <a:t>X-ray</a:t>
            </a:r>
            <a:r>
              <a:rPr lang="pl-PL" sz="1200" dirty="0" smtClean="0"/>
              <a:t>: NASA/CXC/MIT/</a:t>
            </a:r>
            <a:r>
              <a:rPr lang="pl-PL" sz="1200" dirty="0" err="1" smtClean="0"/>
              <a:t>H.Marshall</a:t>
            </a:r>
            <a:r>
              <a:rPr lang="pl-PL" sz="1200" dirty="0" smtClean="0"/>
              <a:t> et al. Radio: F. </a:t>
            </a:r>
            <a:r>
              <a:rPr lang="pl-PL" sz="1200" dirty="0" err="1" smtClean="0"/>
              <a:t>Zhou</a:t>
            </a:r>
            <a:r>
              <a:rPr lang="pl-PL" sz="1200" dirty="0" smtClean="0"/>
              <a:t>, </a:t>
            </a:r>
            <a:r>
              <a:rPr lang="pl-PL" sz="1200" dirty="0" err="1" smtClean="0"/>
              <a:t>F.Owen</a:t>
            </a:r>
            <a:r>
              <a:rPr lang="pl-PL" sz="1200" dirty="0" smtClean="0"/>
              <a:t> (NRAO), </a:t>
            </a:r>
            <a:r>
              <a:rPr lang="pl-PL" sz="1200" dirty="0" err="1" smtClean="0"/>
              <a:t>J.Biretta</a:t>
            </a:r>
            <a:r>
              <a:rPr lang="pl-PL" sz="1200" dirty="0" smtClean="0"/>
              <a:t> (</a:t>
            </a:r>
            <a:r>
              <a:rPr lang="pl-PL" sz="1200" dirty="0" err="1" smtClean="0"/>
              <a:t>STScI</a:t>
            </a:r>
            <a:r>
              <a:rPr lang="pl-PL" sz="1200" dirty="0" smtClean="0"/>
              <a:t>) </a:t>
            </a:r>
            <a:r>
              <a:rPr lang="pl-PL" sz="1200" dirty="0" err="1" smtClean="0"/>
              <a:t>Optical</a:t>
            </a:r>
            <a:r>
              <a:rPr lang="pl-PL" sz="1200" dirty="0" smtClean="0"/>
              <a:t>: NASA/</a:t>
            </a:r>
            <a:r>
              <a:rPr lang="pl-PL" sz="1200" dirty="0" err="1" smtClean="0"/>
              <a:t>STScI</a:t>
            </a:r>
            <a:r>
              <a:rPr lang="pl-PL" sz="1200" dirty="0" smtClean="0"/>
              <a:t>/UMBC/</a:t>
            </a:r>
            <a:r>
              <a:rPr lang="pl-PL" sz="1200" dirty="0" err="1" smtClean="0"/>
              <a:t>E.Perlman</a:t>
            </a:r>
            <a:r>
              <a:rPr lang="pl-PL" sz="1200" dirty="0" smtClean="0"/>
              <a:t> et al</a:t>
            </a:r>
            <a:endParaRPr lang="pl-P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2844" y="214290"/>
            <a:ext cx="2158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Galaktyki aktywne</a:t>
            </a:r>
            <a:endParaRPr lang="pl-PL" sz="2000" b="1" dirty="0"/>
          </a:p>
        </p:txBody>
      </p:sp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10079"/>
            <a:ext cx="4000500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357158" y="6182045"/>
            <a:ext cx="39290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/>
              <a:t>Credit: </a:t>
            </a:r>
            <a:r>
              <a:rPr lang="pl-PL" sz="1200" dirty="0" err="1" smtClean="0"/>
              <a:t>X-ray</a:t>
            </a:r>
            <a:r>
              <a:rPr lang="pl-PL" sz="1200" dirty="0" smtClean="0"/>
              <a:t>: NASA/CXC/</a:t>
            </a:r>
            <a:r>
              <a:rPr lang="pl-PL" sz="1200" dirty="0" err="1" smtClean="0"/>
              <a:t>CfA</a:t>
            </a:r>
            <a:r>
              <a:rPr lang="pl-PL" sz="1200" dirty="0" smtClean="0"/>
              <a:t>/</a:t>
            </a:r>
            <a:r>
              <a:rPr lang="pl-PL" sz="1200" dirty="0" err="1" smtClean="0"/>
              <a:t>R.Kraft</a:t>
            </a:r>
            <a:r>
              <a:rPr lang="pl-PL" sz="1200" dirty="0" smtClean="0"/>
              <a:t> et al.; </a:t>
            </a:r>
            <a:r>
              <a:rPr lang="pl-PL" sz="1200" dirty="0" err="1" smtClean="0"/>
              <a:t>Submillimeter</a:t>
            </a:r>
            <a:r>
              <a:rPr lang="pl-PL" sz="1200" dirty="0" smtClean="0"/>
              <a:t>: </a:t>
            </a:r>
            <a:r>
              <a:rPr lang="pl-PL" sz="1200" dirty="0" err="1" smtClean="0"/>
              <a:t>MPIfR</a:t>
            </a:r>
            <a:r>
              <a:rPr lang="pl-PL" sz="1200" dirty="0" smtClean="0"/>
              <a:t>/ESO/APEX/</a:t>
            </a:r>
            <a:r>
              <a:rPr lang="pl-PL" sz="1200" dirty="0" err="1" smtClean="0"/>
              <a:t>A.Weiss</a:t>
            </a:r>
            <a:r>
              <a:rPr lang="pl-PL" sz="1200" dirty="0" smtClean="0"/>
              <a:t> et al.; </a:t>
            </a:r>
            <a:r>
              <a:rPr lang="pl-PL" sz="1200" dirty="0" err="1" smtClean="0"/>
              <a:t>Optical</a:t>
            </a:r>
            <a:r>
              <a:rPr lang="pl-PL" sz="1200" dirty="0" smtClean="0"/>
              <a:t>: ESO/WFI</a:t>
            </a:r>
            <a:endParaRPr lang="pl-PL" sz="12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85720" y="1000108"/>
            <a:ext cx="871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Centaur A					M 87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               widoczne struktury są efektem istnienia masywnej czarnej dziury w centrum galaktyki</a:t>
            </a:r>
            <a:endParaRPr lang="pl-PL" sz="1600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143088"/>
            <a:ext cx="392909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4714876" y="622383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200" dirty="0" smtClean="0"/>
              <a:t>Credit: </a:t>
            </a:r>
            <a:r>
              <a:rPr lang="pl-PL" sz="1200" dirty="0" err="1" smtClean="0"/>
              <a:t>X-ray</a:t>
            </a:r>
            <a:r>
              <a:rPr lang="pl-PL" sz="1200" dirty="0" smtClean="0"/>
              <a:t>: NASA/CXC/</a:t>
            </a:r>
            <a:r>
              <a:rPr lang="pl-PL" sz="1200" dirty="0" err="1" smtClean="0"/>
              <a:t>CfA</a:t>
            </a:r>
            <a:r>
              <a:rPr lang="pl-PL" sz="1200" dirty="0" smtClean="0"/>
              <a:t>/</a:t>
            </a:r>
            <a:r>
              <a:rPr lang="pl-PL" sz="1200" dirty="0" err="1" smtClean="0"/>
              <a:t>W.Forman</a:t>
            </a:r>
            <a:r>
              <a:rPr lang="pl-PL" sz="1200" dirty="0" smtClean="0"/>
              <a:t> et al.; </a:t>
            </a:r>
            <a:r>
              <a:rPr lang="pl-PL" sz="1200" dirty="0" err="1" smtClean="0"/>
              <a:t>Optical</a:t>
            </a:r>
            <a:r>
              <a:rPr lang="pl-PL" sz="1200" dirty="0" smtClean="0"/>
              <a:t>: DSS</a:t>
            </a:r>
            <a:endParaRPr lang="pl-P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142844" y="214290"/>
            <a:ext cx="2115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smtClean="0"/>
              <a:t>Gromady galaktyk</a:t>
            </a:r>
            <a:endParaRPr lang="pl-PL" sz="20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428868"/>
            <a:ext cx="400050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rostokąt 12"/>
          <p:cNvSpPr/>
          <p:nvPr/>
        </p:nvSpPr>
        <p:spPr>
          <a:xfrm>
            <a:off x="214282" y="586664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200" dirty="0" smtClean="0"/>
              <a:t>Credit: </a:t>
            </a:r>
            <a:r>
              <a:rPr lang="pl-PL" sz="1200" dirty="0" err="1" smtClean="0"/>
              <a:t>X-ray</a:t>
            </a:r>
            <a:r>
              <a:rPr lang="pl-PL" sz="1200" dirty="0" smtClean="0"/>
              <a:t>: NASA/IOTA/</a:t>
            </a:r>
            <a:r>
              <a:rPr lang="pl-PL" sz="1200" dirty="0" err="1" smtClean="0"/>
              <a:t>S.Allen</a:t>
            </a:r>
            <a:r>
              <a:rPr lang="pl-PL" sz="1200" dirty="0" smtClean="0"/>
              <a:t> et al. </a:t>
            </a:r>
            <a:r>
              <a:rPr lang="pl-PL" sz="1200" dirty="0" err="1" smtClean="0"/>
              <a:t>Optical</a:t>
            </a:r>
            <a:r>
              <a:rPr lang="pl-PL" sz="1200" dirty="0" smtClean="0"/>
              <a:t>: HST</a:t>
            </a:r>
            <a:endParaRPr lang="pl-PL" sz="1200" dirty="0"/>
          </a:p>
        </p:txBody>
      </p:sp>
      <p:sp>
        <p:nvSpPr>
          <p:cNvPr id="14" name="Prostokąt 13"/>
          <p:cNvSpPr/>
          <p:nvPr/>
        </p:nvSpPr>
        <p:spPr>
          <a:xfrm>
            <a:off x="357158" y="1428736"/>
            <a:ext cx="19672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 err="1" smtClean="0"/>
              <a:t>Abell</a:t>
            </a:r>
            <a:r>
              <a:rPr lang="pl-PL" sz="1600" b="1" dirty="0" smtClean="0"/>
              <a:t> 2390 (góra)</a:t>
            </a:r>
          </a:p>
          <a:p>
            <a:r>
              <a:rPr lang="pl-PL" sz="1600" b="1" dirty="0" smtClean="0"/>
              <a:t>MS2137.3-2353 (dół)</a:t>
            </a:r>
            <a:endParaRPr lang="pl-PL" sz="1600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857364"/>
            <a:ext cx="400050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rostokąt 14"/>
          <p:cNvSpPr/>
          <p:nvPr/>
        </p:nvSpPr>
        <p:spPr>
          <a:xfrm>
            <a:off x="4643438" y="5929330"/>
            <a:ext cx="27935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smtClean="0"/>
              <a:t>Credit: NASA/CXC/</a:t>
            </a:r>
            <a:r>
              <a:rPr lang="pl-PL" sz="1200" dirty="0" err="1" smtClean="0"/>
              <a:t>UMass</a:t>
            </a:r>
            <a:r>
              <a:rPr lang="pl-PL" sz="1200" dirty="0" smtClean="0"/>
              <a:t>/</a:t>
            </a:r>
            <a:r>
              <a:rPr lang="pl-PL" sz="1200" dirty="0" err="1" smtClean="0"/>
              <a:t>Q.D.Wang</a:t>
            </a:r>
            <a:r>
              <a:rPr lang="pl-PL" sz="1200" dirty="0" smtClean="0"/>
              <a:t> et al.</a:t>
            </a:r>
            <a:endParaRPr lang="pl-PL" sz="1200" dirty="0"/>
          </a:p>
        </p:txBody>
      </p:sp>
      <p:sp>
        <p:nvSpPr>
          <p:cNvPr id="16" name="Prostokąt 15"/>
          <p:cNvSpPr/>
          <p:nvPr/>
        </p:nvSpPr>
        <p:spPr>
          <a:xfrm>
            <a:off x="4643438" y="1285860"/>
            <a:ext cx="10855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 err="1" smtClean="0"/>
              <a:t>Abell</a:t>
            </a:r>
            <a:r>
              <a:rPr lang="pl-PL" sz="1600" b="1" dirty="0" smtClean="0"/>
              <a:t> 2125</a:t>
            </a:r>
            <a:endParaRPr lang="pl-PL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142844" y="214290"/>
            <a:ext cx="2115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Gromady galaktyk</a:t>
            </a:r>
            <a:endParaRPr lang="pl-PL" sz="20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6"/>
            <a:ext cx="40005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357158" y="3143248"/>
            <a:ext cx="24921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200" dirty="0" smtClean="0"/>
              <a:t>Credit: NASA/CXC/</a:t>
            </a:r>
            <a:r>
              <a:rPr lang="pl-PL" sz="1200" dirty="0" err="1" smtClean="0"/>
              <a:t>IoA</a:t>
            </a:r>
            <a:r>
              <a:rPr lang="pl-PL" sz="1200" dirty="0" smtClean="0"/>
              <a:t>/</a:t>
            </a:r>
            <a:r>
              <a:rPr lang="pl-PL" sz="1200" dirty="0" err="1" smtClean="0"/>
              <a:t>A.Fabian</a:t>
            </a:r>
            <a:r>
              <a:rPr lang="pl-PL" sz="1200" dirty="0" smtClean="0"/>
              <a:t> et al.</a:t>
            </a:r>
            <a:endParaRPr lang="pl-PL" sz="1200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285992"/>
            <a:ext cx="4786332" cy="371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4714876" y="6000768"/>
            <a:ext cx="3929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/>
              <a:t>Credit: </a:t>
            </a:r>
            <a:r>
              <a:rPr lang="pl-PL" sz="1200" dirty="0" err="1" smtClean="0"/>
              <a:t>X-ray</a:t>
            </a:r>
            <a:r>
              <a:rPr lang="pl-PL" sz="1200" dirty="0" smtClean="0"/>
              <a:t>: NASA/CXC/</a:t>
            </a:r>
            <a:r>
              <a:rPr lang="pl-PL" sz="1200" dirty="0" err="1" smtClean="0"/>
              <a:t>IoA</a:t>
            </a:r>
            <a:r>
              <a:rPr lang="pl-PL" sz="1200" dirty="0" smtClean="0"/>
              <a:t>/</a:t>
            </a:r>
            <a:r>
              <a:rPr lang="pl-PL" sz="1200" dirty="0" err="1" smtClean="0"/>
              <a:t>A.Fabian</a:t>
            </a:r>
            <a:r>
              <a:rPr lang="pl-PL" sz="1200" dirty="0" smtClean="0"/>
              <a:t> et al.; Radio: NRAO/VLA/G. Taylor; </a:t>
            </a:r>
            <a:r>
              <a:rPr lang="pl-PL" sz="1200" dirty="0" err="1" smtClean="0"/>
              <a:t>Optical</a:t>
            </a:r>
            <a:r>
              <a:rPr lang="pl-PL" sz="1200" dirty="0" smtClean="0"/>
              <a:t>: NASA/ESA/</a:t>
            </a:r>
            <a:r>
              <a:rPr lang="pl-PL" sz="1200" dirty="0" err="1" smtClean="0"/>
              <a:t>Hubble</a:t>
            </a:r>
            <a:r>
              <a:rPr lang="pl-PL" sz="1200" dirty="0" smtClean="0"/>
              <a:t> </a:t>
            </a:r>
            <a:r>
              <a:rPr lang="pl-PL" sz="1200" dirty="0" err="1" smtClean="0"/>
              <a:t>Heritage</a:t>
            </a:r>
            <a:r>
              <a:rPr lang="pl-PL" sz="1200" dirty="0" smtClean="0"/>
              <a:t> (</a:t>
            </a:r>
            <a:r>
              <a:rPr lang="pl-PL" sz="1200" dirty="0" err="1" smtClean="0"/>
              <a:t>STScI</a:t>
            </a:r>
            <a:r>
              <a:rPr lang="pl-PL" sz="1200" dirty="0" smtClean="0"/>
              <a:t>/AURA) &amp; </a:t>
            </a:r>
            <a:r>
              <a:rPr lang="pl-PL" sz="1200" dirty="0" err="1" smtClean="0"/>
              <a:t>Univ</a:t>
            </a:r>
            <a:r>
              <a:rPr lang="pl-PL" sz="1200" dirty="0" smtClean="0"/>
              <a:t>. of Cambridge/</a:t>
            </a:r>
            <a:r>
              <a:rPr lang="pl-PL" sz="1200" dirty="0" err="1" smtClean="0"/>
              <a:t>IoA</a:t>
            </a:r>
            <a:r>
              <a:rPr lang="pl-PL" sz="1200" dirty="0" smtClean="0"/>
              <a:t>/A. Fabian</a:t>
            </a:r>
            <a:endParaRPr lang="pl-PL" sz="12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572000" y="1428736"/>
            <a:ext cx="4359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Kompozycja złożona z obrazów uzyskanych w </a:t>
            </a:r>
          </a:p>
          <a:p>
            <a:r>
              <a:rPr lang="pl-PL" sz="1600" b="1" dirty="0" smtClean="0"/>
              <a:t>zakresie rentgenowskim, widzialnym i radiowym:</a:t>
            </a:r>
            <a:endParaRPr lang="pl-PL" sz="1600" b="1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142844" y="3929066"/>
            <a:ext cx="414581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Fale generowane przez  zjawiska aktywne</a:t>
            </a:r>
          </a:p>
          <a:p>
            <a:r>
              <a:rPr lang="pl-PL" sz="1600" b="1" dirty="0" smtClean="0"/>
              <a:t>zachodzące dookoła czarnej dziury.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Odpowiadają one za ciągłe podgrzewanie </a:t>
            </a:r>
          </a:p>
          <a:p>
            <a:r>
              <a:rPr lang="pl-PL" sz="1600" b="1" dirty="0" smtClean="0"/>
              <a:t>ośrodka do temperatur sięgających </a:t>
            </a:r>
          </a:p>
          <a:p>
            <a:r>
              <a:rPr lang="pl-PL" sz="1600" b="1" dirty="0" smtClean="0"/>
              <a:t>milionów K. 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Dzięki temu centralne obszary nie wychłodziły </a:t>
            </a:r>
          </a:p>
          <a:p>
            <a:r>
              <a:rPr lang="pl-PL" sz="1600" b="1" dirty="0" smtClean="0"/>
              <a:t>się przez 10 miliardów lat i nie utworzyły</a:t>
            </a:r>
          </a:p>
          <a:p>
            <a:r>
              <a:rPr lang="pl-PL" sz="1600" b="1" dirty="0" smtClean="0"/>
              <a:t>gwiazd</a:t>
            </a:r>
            <a:endParaRPr lang="pl-PL" sz="1600" b="1" dirty="0"/>
          </a:p>
        </p:txBody>
      </p:sp>
      <p:sp>
        <p:nvSpPr>
          <p:cNvPr id="12" name="Prostokąt 11"/>
          <p:cNvSpPr/>
          <p:nvPr/>
        </p:nvSpPr>
        <p:spPr>
          <a:xfrm>
            <a:off x="4786314" y="928670"/>
            <a:ext cx="3148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Gromada galaktyk w Perseuszu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2844" y="214290"/>
            <a:ext cx="3317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http://chandra.harvard.edu/ </a:t>
            </a:r>
            <a:endParaRPr lang="pl-PL" sz="2000" b="1" dirty="0"/>
          </a:p>
        </p:txBody>
      </p:sp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142984"/>
            <a:ext cx="798195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2844" y="214290"/>
            <a:ext cx="2071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Teleskop Woltera </a:t>
            </a:r>
            <a:endParaRPr lang="pl-PL" sz="2000" b="1" dirty="0"/>
          </a:p>
        </p:txBody>
      </p:sp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42984"/>
            <a:ext cx="3343290" cy="5078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4071934" y="1428736"/>
            <a:ext cx="482247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Kwantów promieniowania rentgenowskiego nie  da się</a:t>
            </a:r>
          </a:p>
          <a:p>
            <a:r>
              <a:rPr lang="pl-PL" sz="1600" b="1" dirty="0" smtClean="0"/>
              <a:t>odbić od żadnej powierzchni, ale można pozwolić im</a:t>
            </a:r>
          </a:p>
          <a:p>
            <a:r>
              <a:rPr lang="pl-PL" sz="1600" b="1" dirty="0" smtClean="0"/>
              <a:t>się ślizgać.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Taką ideę przedstawił w roku 1951 Hans Wolter.</a:t>
            </a:r>
          </a:p>
          <a:p>
            <a:endParaRPr lang="pl-PL" sz="1600" b="1" dirty="0" smtClean="0"/>
          </a:p>
          <a:p>
            <a:endParaRPr lang="pl-PL" sz="1600" b="1" dirty="0" smtClean="0"/>
          </a:p>
          <a:p>
            <a:r>
              <a:rPr lang="pl-PL" sz="1600" b="1" dirty="0" smtClean="0"/>
              <a:t>Inne metody obrazowania: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	- macierz kolimatorów (SMM)</a:t>
            </a:r>
          </a:p>
          <a:p>
            <a:r>
              <a:rPr lang="pl-PL" sz="1600" b="1" dirty="0" smtClean="0"/>
              <a:t>	- obrazowanie fourierowskie (RHESSI)</a:t>
            </a:r>
            <a:endParaRPr lang="pl-PL" sz="16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357694"/>
            <a:ext cx="2381240" cy="178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2844" y="214290"/>
            <a:ext cx="2052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Teleskop Chandra</a:t>
            </a:r>
            <a:endParaRPr lang="pl-PL" sz="2000" b="1" dirty="0"/>
          </a:p>
        </p:txBody>
      </p:sp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3357554" y="857232"/>
            <a:ext cx="55721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Chandra</a:t>
            </a:r>
          </a:p>
          <a:p>
            <a:endParaRPr lang="pl-PL" sz="1600" b="1" dirty="0" smtClean="0"/>
          </a:p>
          <a:p>
            <a:pPr>
              <a:buFontTx/>
              <a:buChar char="-"/>
            </a:pPr>
            <a:r>
              <a:rPr lang="pl-PL" sz="1600" b="1" dirty="0" smtClean="0"/>
              <a:t>jedno z tzw. Wielkich Obserwatoriów NASA </a:t>
            </a:r>
          </a:p>
          <a:p>
            <a:pPr>
              <a:buFontTx/>
              <a:buChar char="-"/>
            </a:pPr>
            <a:r>
              <a:rPr lang="pl-PL" sz="1600" b="1" dirty="0" smtClean="0"/>
              <a:t>wyniesiony na orbitę 23 lipca 1999 r. za pomocą wahadłowca Columbia</a:t>
            </a:r>
          </a:p>
          <a:p>
            <a:pPr>
              <a:buFontTx/>
              <a:buChar char="-"/>
            </a:pPr>
            <a:r>
              <a:rPr lang="pl-PL" sz="1600" b="1" dirty="0" smtClean="0"/>
              <a:t>eliptyczna orbita – odległość od Ziemi zmienia się od 16000 do około 139000 km</a:t>
            </a:r>
          </a:p>
          <a:p>
            <a:pPr>
              <a:buFontTx/>
              <a:buChar char="-"/>
            </a:pPr>
            <a:endParaRPr lang="pl-PL" sz="1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286124"/>
            <a:ext cx="5000660" cy="3155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857232"/>
            <a:ext cx="2786082" cy="238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928934"/>
            <a:ext cx="3524947" cy="354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2844" y="214290"/>
            <a:ext cx="2052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Teleskop Chandra</a:t>
            </a:r>
            <a:endParaRPr lang="pl-PL" sz="2000" b="1" dirty="0"/>
          </a:p>
        </p:txBody>
      </p:sp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57232"/>
            <a:ext cx="40005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714752"/>
            <a:ext cx="4000528" cy="2606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857232"/>
            <a:ext cx="407196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5143504" y="3571876"/>
            <a:ext cx="2772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HRC – High Resolution Camera</a:t>
            </a:r>
            <a:endParaRPr lang="pl-PL" sz="1600" b="1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4857752" y="4566360"/>
            <a:ext cx="40225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Idealnie gładkie lustra pokryte warstwą irydu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Rozdzielczość ~ 0.25 </a:t>
            </a:r>
            <a:r>
              <a:rPr lang="pl-PL" sz="1600" b="1" dirty="0" err="1" smtClean="0"/>
              <a:t>arc</a:t>
            </a:r>
            <a:r>
              <a:rPr lang="pl-PL" sz="1600" b="1" dirty="0" smtClean="0"/>
              <a:t> sec</a:t>
            </a:r>
          </a:p>
          <a:p>
            <a:endParaRPr lang="pl-PL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2844" y="214290"/>
            <a:ext cx="2984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Ewolucja gwiazd w skrócie</a:t>
            </a:r>
            <a:endParaRPr lang="pl-PL" sz="2000" b="1" dirty="0"/>
          </a:p>
        </p:txBody>
      </p:sp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928670"/>
            <a:ext cx="5000661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pole tekstowe 4"/>
          <p:cNvSpPr txBox="1"/>
          <p:nvPr/>
        </p:nvSpPr>
        <p:spPr>
          <a:xfrm>
            <a:off x="5643570" y="928670"/>
            <a:ext cx="328814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/>
              <a:t>Aby w obłoku rozpoczęły się procesy</a:t>
            </a:r>
          </a:p>
          <a:p>
            <a:r>
              <a:rPr lang="pl-PL" sz="1600" b="1" dirty="0" err="1" smtClean="0"/>
              <a:t>gwiazdotwórcze</a:t>
            </a:r>
            <a:r>
              <a:rPr lang="pl-PL" sz="1600" b="1" dirty="0" smtClean="0"/>
              <a:t> potrzebna jest jego </a:t>
            </a:r>
          </a:p>
          <a:p>
            <a:r>
              <a:rPr lang="pl-PL" sz="1600" b="1" dirty="0" smtClean="0"/>
              <a:t>odpowiednia masa.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Jednak obłok nie może zacząć </a:t>
            </a:r>
          </a:p>
          <a:p>
            <a:r>
              <a:rPr lang="pl-PL" sz="1600" b="1" dirty="0" smtClean="0"/>
              <a:t>zapadania samoistnie. 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Potrzebne jest jakieś zaburzenie. </a:t>
            </a:r>
          </a:p>
          <a:p>
            <a:r>
              <a:rPr lang="pl-PL" sz="1600" b="1" dirty="0" smtClean="0"/>
              <a:t>Może to być np. fala związana z </a:t>
            </a:r>
          </a:p>
          <a:p>
            <a:r>
              <a:rPr lang="pl-PL" sz="1600" b="1" dirty="0" smtClean="0"/>
              <a:t>wybuchem supernowej.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3429000"/>
            <a:ext cx="3002251" cy="2889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Prostokąt 6"/>
          <p:cNvSpPr/>
          <p:nvPr/>
        </p:nvSpPr>
        <p:spPr>
          <a:xfrm>
            <a:off x="5500694" y="6334780"/>
            <a:ext cx="35004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smtClean="0">
                <a:latin typeface="+mj-lt"/>
              </a:rPr>
              <a:t>M 16 - mgławica w gwiazdozbiorze Orła </a:t>
            </a:r>
          </a:p>
          <a:p>
            <a:r>
              <a:rPr lang="pl-PL" sz="1400" b="1" dirty="0" smtClean="0">
                <a:latin typeface="+mj-lt"/>
              </a:rPr>
              <a:t>- widoczne obszary, gdzie powstają gwiazdy</a:t>
            </a:r>
            <a:endParaRPr lang="pl-PL" sz="1400" b="1" dirty="0">
              <a:latin typeface="+mj-lt"/>
            </a:endParaRPr>
          </a:p>
        </p:txBody>
      </p:sp>
      <p:pic>
        <p:nvPicPr>
          <p:cNvPr id="8" name="ssc2004-04v2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928662" y="4000504"/>
            <a:ext cx="3857652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2844" y="214290"/>
            <a:ext cx="2984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/>
              <a:t>Ewolucja gwiazd w skrócie</a:t>
            </a:r>
            <a:endParaRPr lang="pl-PL" sz="2000" b="1" dirty="0"/>
          </a:p>
        </p:txBody>
      </p:sp>
      <p:cxnSp>
        <p:nvCxnSpPr>
          <p:cNvPr id="9" name="Łącznik prosty 8"/>
          <p:cNvCxnSpPr/>
          <p:nvPr/>
        </p:nvCxnSpPr>
        <p:spPr>
          <a:xfrm>
            <a:off x="-32" y="785794"/>
            <a:ext cx="9144064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643042" y="1571612"/>
            <a:ext cx="2133600" cy="2057400"/>
            <a:chOff x="1728" y="912"/>
            <a:chExt cx="2640" cy="2640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auto">
            <a:xfrm>
              <a:off x="1728" y="912"/>
              <a:ext cx="2640" cy="2640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FF6600">
                    <a:gamma/>
                    <a:shade val="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1872" y="2304"/>
              <a:ext cx="1056" cy="288"/>
            </a:xfrm>
            <a:prstGeom prst="rightArrow">
              <a:avLst>
                <a:gd name="adj1" fmla="val 50000"/>
                <a:gd name="adj2" fmla="val 91667"/>
              </a:avLst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r>
                <a:rPr lang="pl-PL" sz="800" b="1">
                  <a:latin typeface="Arial" charset="0"/>
                </a:rPr>
                <a:t>grawitacja</a:t>
              </a:r>
              <a:endParaRPr lang="en-AU" sz="800" b="1">
                <a:latin typeface="Arial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 flipH="1">
              <a:off x="1824" y="1920"/>
              <a:ext cx="1104" cy="288"/>
            </a:xfrm>
            <a:prstGeom prst="rightArrow">
              <a:avLst>
                <a:gd name="adj1" fmla="val 50000"/>
                <a:gd name="adj2" fmla="val 95833"/>
              </a:avLst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r>
                <a:rPr lang="pl-PL" sz="800" b="1">
                  <a:latin typeface="Arial" charset="0"/>
                </a:rPr>
                <a:t>ciśnienie</a:t>
              </a:r>
              <a:endParaRPr lang="en-AU" sz="800" b="1">
                <a:latin typeface="Arial" charset="0"/>
              </a:endParaRPr>
            </a:p>
          </p:txBody>
        </p:sp>
      </p:grp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929058" y="2031993"/>
            <a:ext cx="4714752" cy="304698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1600" b="1" dirty="0">
                <a:latin typeface="Arial" charset="0"/>
              </a:rPr>
              <a:t>Gwiazda w </a:t>
            </a:r>
            <a:r>
              <a:rPr lang="pl-PL" sz="1600" b="1" dirty="0" smtClean="0">
                <a:latin typeface="Arial" charset="0"/>
              </a:rPr>
              <a:t>równowadze: </a:t>
            </a:r>
          </a:p>
          <a:p>
            <a:endParaRPr lang="pl-PL" sz="1600" b="1" dirty="0" smtClean="0">
              <a:latin typeface="Arial" charset="0"/>
            </a:endParaRPr>
          </a:p>
          <a:p>
            <a:r>
              <a:rPr lang="pl-PL" sz="1600" b="1" dirty="0" smtClean="0">
                <a:latin typeface="Arial" charset="0"/>
              </a:rPr>
              <a:t>	grawitacja, która dąży do ściśnięcia </a:t>
            </a:r>
          </a:p>
          <a:p>
            <a:r>
              <a:rPr lang="pl-PL" sz="1600" b="1" dirty="0" smtClean="0">
                <a:latin typeface="Arial" charset="0"/>
              </a:rPr>
              <a:t>	gwiazdy jest powstrzymywana przez </a:t>
            </a:r>
          </a:p>
          <a:p>
            <a:r>
              <a:rPr lang="pl-PL" sz="1600" b="1" dirty="0" smtClean="0">
                <a:latin typeface="Arial" charset="0"/>
              </a:rPr>
              <a:t>	ciśnienie wytwarzane we wnętrzu.</a:t>
            </a:r>
          </a:p>
          <a:p>
            <a:endParaRPr lang="pl-PL" sz="1600" b="1" dirty="0" smtClean="0">
              <a:latin typeface="Arial" charset="0"/>
            </a:endParaRPr>
          </a:p>
          <a:p>
            <a:r>
              <a:rPr lang="pl-PL" sz="1600" b="1" dirty="0" smtClean="0">
                <a:latin typeface="Arial" charset="0"/>
              </a:rPr>
              <a:t>	to ciśnienie składa się z ciśnienia </a:t>
            </a:r>
          </a:p>
          <a:p>
            <a:r>
              <a:rPr lang="pl-PL" sz="1600" b="1" dirty="0" smtClean="0">
                <a:latin typeface="Arial" charset="0"/>
              </a:rPr>
              <a:t>	gazu (jest duże, bo w centrum jest </a:t>
            </a:r>
          </a:p>
          <a:p>
            <a:r>
              <a:rPr lang="pl-PL" sz="1600" b="1" dirty="0" smtClean="0">
                <a:latin typeface="Arial" charset="0"/>
              </a:rPr>
              <a:t>	wysoka temperatura) oraz ciśnienia </a:t>
            </a:r>
          </a:p>
          <a:p>
            <a:r>
              <a:rPr lang="pl-PL" sz="1600" b="1" dirty="0" smtClean="0">
                <a:latin typeface="Arial" charset="0"/>
              </a:rPr>
              <a:t>	promieniowania związanego z </a:t>
            </a:r>
          </a:p>
          <a:p>
            <a:r>
              <a:rPr lang="pl-PL" sz="1600" b="1" dirty="0" smtClean="0">
                <a:latin typeface="Arial" charset="0"/>
              </a:rPr>
              <a:t>	reakcjami termojądrowymi, które</a:t>
            </a:r>
          </a:p>
          <a:p>
            <a:r>
              <a:rPr lang="pl-PL" sz="1600" b="1" dirty="0" smtClean="0">
                <a:latin typeface="Arial" charset="0"/>
              </a:rPr>
              <a:t>	zachodzą we wnętrzu.</a:t>
            </a:r>
            <a:endParaRPr lang="pl-PL" sz="1600" b="1" dirty="0">
              <a:latin typeface="Arial" charset="0"/>
            </a:endParaRPr>
          </a:p>
        </p:txBody>
      </p:sp>
      <p:pic>
        <p:nvPicPr>
          <p:cNvPr id="10" name="Obraz 9" descr="Betelgeuse-prom=orbitaJowisz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4000504"/>
            <a:ext cx="2214578" cy="2214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1565</TotalTime>
  <Words>1690</Words>
  <Application>Microsoft Office PowerPoint</Application>
  <PresentationFormat>Pokaz na ekranie (4:3)</PresentationFormat>
  <Paragraphs>448</Paragraphs>
  <Slides>46</Slides>
  <Notes>0</Notes>
  <HiddenSlides>0</HiddenSlides>
  <MMClips>16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47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tomek</dc:creator>
  <cp:lastModifiedBy>tomek</cp:lastModifiedBy>
  <cp:revision>160</cp:revision>
  <dcterms:created xsi:type="dcterms:W3CDTF">2009-12-01T21:18:10Z</dcterms:created>
  <dcterms:modified xsi:type="dcterms:W3CDTF">2010-01-25T19:25:19Z</dcterms:modified>
</cp:coreProperties>
</file>